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ags/tag1.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 id="2147483760" r:id="rId2"/>
  </p:sldMasterIdLst>
  <p:notesMasterIdLst>
    <p:notesMasterId r:id="rId57"/>
  </p:notesMasterIdLst>
  <p:handoutMasterIdLst>
    <p:handoutMasterId r:id="rId58"/>
  </p:handoutMasterIdLst>
  <p:sldIdLst>
    <p:sldId id="6570" r:id="rId3"/>
    <p:sldId id="2147483617" r:id="rId4"/>
    <p:sldId id="2147483604" r:id="rId5"/>
    <p:sldId id="2147483605" r:id="rId6"/>
    <p:sldId id="729" r:id="rId7"/>
    <p:sldId id="643" r:id="rId8"/>
    <p:sldId id="2147483620" r:id="rId9"/>
    <p:sldId id="2147483621" r:id="rId10"/>
    <p:sldId id="2147483622" r:id="rId11"/>
    <p:sldId id="2147483616" r:id="rId12"/>
    <p:sldId id="2147483607" r:id="rId13"/>
    <p:sldId id="2147483599" r:id="rId14"/>
    <p:sldId id="2147483603" r:id="rId15"/>
    <p:sldId id="2147483615" r:id="rId16"/>
    <p:sldId id="2147483623" r:id="rId17"/>
    <p:sldId id="2147483624" r:id="rId18"/>
    <p:sldId id="2147483614" r:id="rId19"/>
    <p:sldId id="2147483625" r:id="rId20"/>
    <p:sldId id="2147483626" r:id="rId21"/>
    <p:sldId id="2147483210" r:id="rId22"/>
    <p:sldId id="2147474438" r:id="rId23"/>
    <p:sldId id="2147483586" r:id="rId24"/>
    <p:sldId id="2147483618" r:id="rId25"/>
    <p:sldId id="2147483619" r:id="rId26"/>
    <p:sldId id="2147483610" r:id="rId27"/>
    <p:sldId id="2147483611" r:id="rId28"/>
    <p:sldId id="2147483627" r:id="rId29"/>
    <p:sldId id="2147483613" r:id="rId30"/>
    <p:sldId id="2147483115" r:id="rId31"/>
    <p:sldId id="704" r:id="rId32"/>
    <p:sldId id="503" r:id="rId33"/>
    <p:sldId id="615" r:id="rId34"/>
    <p:sldId id="728" r:id="rId35"/>
    <p:sldId id="607" r:id="rId36"/>
    <p:sldId id="760" r:id="rId37"/>
    <p:sldId id="645" r:id="rId38"/>
    <p:sldId id="653" r:id="rId39"/>
    <p:sldId id="699" r:id="rId40"/>
    <p:sldId id="557" r:id="rId41"/>
    <p:sldId id="894" r:id="rId42"/>
    <p:sldId id="579" r:id="rId43"/>
    <p:sldId id="2147469327" r:id="rId44"/>
    <p:sldId id="2147469331" r:id="rId45"/>
    <p:sldId id="2147469313" r:id="rId46"/>
    <p:sldId id="2147473250" r:id="rId47"/>
    <p:sldId id="2147473247" r:id="rId48"/>
    <p:sldId id="580" r:id="rId49"/>
    <p:sldId id="890" r:id="rId50"/>
    <p:sldId id="827" r:id="rId51"/>
    <p:sldId id="820" r:id="rId52"/>
    <p:sldId id="724" r:id="rId53"/>
    <p:sldId id="813" r:id="rId54"/>
    <p:sldId id="881" r:id="rId55"/>
    <p:sldId id="449" r:id="rId56"/>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ABDE4B-2CD0-4211-9320-D46705326D18}">
          <p14:sldIdLst>
            <p14:sldId id="6570"/>
          </p14:sldIdLst>
        </p14:section>
        <p14:section name="Panorama General de la IA" id="{E495404C-1194-40D5-A956-2DC59C9AFEED}">
          <p14:sldIdLst>
            <p14:sldId id="2147483617"/>
            <p14:sldId id="2147483604"/>
            <p14:sldId id="2147483605"/>
            <p14:sldId id="729"/>
            <p14:sldId id="643"/>
            <p14:sldId id="2147483620"/>
            <p14:sldId id="2147483621"/>
            <p14:sldId id="2147483622"/>
          </p14:sldIdLst>
        </p14:section>
        <p14:section name="Tendencias Tecnologicas de la IA" id="{C3202F8C-91A6-4164-9CA8-8CF89D5CAF64}">
          <p14:sldIdLst>
            <p14:sldId id="2147483616"/>
            <p14:sldId id="2147483607"/>
            <p14:sldId id="2147483599"/>
            <p14:sldId id="2147483603"/>
          </p14:sldIdLst>
        </p14:section>
        <p14:section name="Metodología y Acercamiento" id="{70B12B39-3AF9-40AE-BBD8-E6615F0FA10D}">
          <p14:sldIdLst>
            <p14:sldId id="2147483615"/>
            <p14:sldId id="2147483623"/>
            <p14:sldId id="2147483624"/>
          </p14:sldIdLst>
        </p14:section>
        <p14:section name="Modelo de Capacidad Tecnológica" id="{C38E5655-081D-42AE-BD06-86DF636E2529}">
          <p14:sldIdLst>
            <p14:sldId id="2147483614"/>
            <p14:sldId id="2147483625"/>
            <p14:sldId id="2147483626"/>
          </p14:sldIdLst>
        </p14:section>
        <p14:section name="Casos de Uso en la Industria Retail" id="{1E29BEB9-44D2-4C8C-8551-62411D77CD4A}">
          <p14:sldIdLst>
            <p14:sldId id="2147483210"/>
            <p14:sldId id="2147474438"/>
            <p14:sldId id="2147483586"/>
            <p14:sldId id="2147483618"/>
            <p14:sldId id="2147483619"/>
            <p14:sldId id="2147483610"/>
            <p14:sldId id="2147483611"/>
            <p14:sldId id="2147483627"/>
          </p14:sldIdLst>
        </p14:section>
        <p14:section name="Graveyard" id="{DAA82779-2F5D-4823-8FD4-4E05ADCC1B34}">
          <p14:sldIdLst>
            <p14:sldId id="2147483613"/>
            <p14:sldId id="2147483115"/>
            <p14:sldId id="704"/>
            <p14:sldId id="503"/>
            <p14:sldId id="615"/>
            <p14:sldId id="728"/>
            <p14:sldId id="607"/>
            <p14:sldId id="760"/>
            <p14:sldId id="645"/>
            <p14:sldId id="653"/>
            <p14:sldId id="699"/>
            <p14:sldId id="557"/>
            <p14:sldId id="894"/>
            <p14:sldId id="579"/>
            <p14:sldId id="2147469327"/>
            <p14:sldId id="2147469331"/>
            <p14:sldId id="2147469313"/>
            <p14:sldId id="2147473250"/>
            <p14:sldId id="2147473247"/>
            <p14:sldId id="580"/>
            <p14:sldId id="890"/>
            <p14:sldId id="827"/>
            <p14:sldId id="820"/>
            <p14:sldId id="724"/>
            <p14:sldId id="813"/>
            <p14:sldId id="881"/>
            <p14:sldId id="4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13E8D4-FCF7-C6E6-6FA2-7FA0F12FD091}" name="Mejia Garcia, Rosaura Coromoto" initials="MGRC" userId="S::rmejiagarcia@deloitte.com::0e03b17d-bfb7-4f1f-a947-b3ac1edfd537" providerId="AD"/>
  <p188:author id="{44EB1AF3-DE95-4E9C-C293-1608C1514DBA}" name="Fraga Diaz, Joaquin" initials="FDJ" userId="S::jfragadiaz@deloitte.com::1218d3ed-8694-4c6f-9580-1ff1b975074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3B02A"/>
    <a:srgbClr val="549E39"/>
    <a:srgbClr val="009A44"/>
    <a:srgbClr val="C0CF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92683E-7F60-4E2A-A055-CAD48F666E8F}" v="27" dt="2025-01-20T16:23:56.147"/>
    <p1510:client id="{957578DF-5A30-48E5-9312-D00B4BFAD19A}" v="272" dt="2025-01-20T14:41:23.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80" y="56"/>
      </p:cViewPr>
      <p:guideLst/>
    </p:cSldViewPr>
  </p:slideViewPr>
  <p:notesTextViewPr>
    <p:cViewPr>
      <p:scale>
        <a:sx n="1" d="1"/>
        <a:sy n="1" d="1"/>
      </p:scale>
      <p:origin x="0" y="0"/>
    </p:cViewPr>
  </p:notesTextViewPr>
  <p:notesViewPr>
    <p:cSldViewPr snapToGrid="0">
      <p:cViewPr varScale="1">
        <p:scale>
          <a:sx n="59" d="100"/>
          <a:sy n="59" d="100"/>
        </p:scale>
        <p:origin x="252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8/10/relationships/authors" Targe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090458-A09E-D341-AA54-9EE0916753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000FC44-7D11-CFCD-5B81-FDC7D4D24D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BE32A4-10EC-4213-BF8C-E2DF58835E60}" type="datetimeFigureOut">
              <a:rPr lang="en-US" smtClean="0"/>
              <a:t>2/3/2025</a:t>
            </a:fld>
            <a:endParaRPr lang="en-US"/>
          </a:p>
        </p:txBody>
      </p:sp>
      <p:sp>
        <p:nvSpPr>
          <p:cNvPr id="4" name="Footer Placeholder 3">
            <a:extLst>
              <a:ext uri="{FF2B5EF4-FFF2-40B4-BE49-F238E27FC236}">
                <a16:creationId xmlns:a16="http://schemas.microsoft.com/office/drawing/2014/main" id="{C24228AF-BE3D-2CE6-8D34-EEC3C8D51F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A3A2BEA-11EB-0A60-A2DD-C64B61B75C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E63E01-3961-4789-A883-03351C73298B}" type="slidenum">
              <a:rPr lang="en-US" smtClean="0"/>
              <a:t>‹#›</a:t>
            </a:fld>
            <a:endParaRPr lang="en-US"/>
          </a:p>
        </p:txBody>
      </p:sp>
    </p:spTree>
    <p:extLst>
      <p:ext uri="{BB962C8B-B14F-4D97-AF65-F5344CB8AC3E}">
        <p14:creationId xmlns:p14="http://schemas.microsoft.com/office/powerpoint/2010/main" val="2432435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0ADD-599A-4ED3-929C-F1F2E6FE5CCC}" type="datetimeFigureOut">
              <a:rPr lang="es-419" smtClean="0"/>
              <a:t>3/2/2025</a:t>
            </a:fld>
            <a:endParaRPr lang="es-419"/>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0D62C-8AE2-43C7-BFB1-6B6A0F2A93DC}" type="slidenum">
              <a:rPr lang="es-419" smtClean="0"/>
              <a:t>‹#›</a:t>
            </a:fld>
            <a:endParaRPr lang="es-419"/>
          </a:p>
        </p:txBody>
      </p:sp>
    </p:spTree>
    <p:extLst>
      <p:ext uri="{BB962C8B-B14F-4D97-AF65-F5344CB8AC3E}">
        <p14:creationId xmlns:p14="http://schemas.microsoft.com/office/powerpoint/2010/main" val="95667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ncsl.org/technology-and-communication/legislation-related-to-artificial-intelligence" TargetMode="External"/><Relationship Id="rId3" Type="http://schemas.openxmlformats.org/officeDocument/2006/relationships/hyperlink" Target="https://www.statista.com/chart/29174/time-to-one-million-users/" TargetMode="External"/><Relationship Id="rId7" Type="http://schemas.openxmlformats.org/officeDocument/2006/relationships/hyperlink" Target="https://blogs.microsoft.com/blog/2023/01/23/microsoftandopenaiextendpartnership/"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stateof.ai/" TargetMode="External"/><Relationship Id="rId11" Type="http://schemas.openxmlformats.org/officeDocument/2006/relationships/hyperlink" Target="https://www.sidley.com/en/insights/newsupdates/2022/12/proposal-for-eu-artificial-intelligence-act-passes-next-level" TargetMode="External"/><Relationship Id="rId5" Type="http://schemas.openxmlformats.org/officeDocument/2006/relationships/hyperlink" Target="https://www2.deloitte.com/content/dam/Deloitte/us/Documents/deloitte-analytics/us-ai-institute-state-of-ai-fifth-edition.pdf" TargetMode="External"/><Relationship Id="rId10" Type="http://schemas.openxmlformats.org/officeDocument/2006/relationships/hyperlink" Target="https://s2.bl-1.com/h/ds8Txnxt?url=https://www.acumenresearchandconsulting.com/press-releases/generative-ai-market" TargetMode="External"/><Relationship Id="rId4" Type="http://schemas.openxmlformats.org/officeDocument/2006/relationships/hyperlink" Target="https://app.dealroom.co/transactions.rounds/f/growth_stages/not_mature/rounds/not_GRANT_SPAC%20PRIVATE%20PLACEMENT/tags/not_outside%20tech/technologies/anyof_artificial%20intelligence_deep%20learning_machine%20learning?showScale=absolute&amp;showStats=YEAR&amp;statsType=rounds" TargetMode="External"/><Relationship Id="rId9" Type="http://schemas.openxmlformats.org/officeDocument/2006/relationships/hyperlink" Target="https://hbr.org/2022/03/overcoming-the-c-suites-distrust-of-ai"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293858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68500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5190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58992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80994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40183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F4A2C8-6C88-4E71-83EE-698B9D4FE22F}" type="slidenum">
              <a:rPr lang="en-US" smtClean="0"/>
              <a:pPr/>
              <a:t>48</a:t>
            </a:fld>
            <a:endParaRPr lang="en-US"/>
          </a:p>
        </p:txBody>
      </p:sp>
    </p:spTree>
    <p:extLst>
      <p:ext uri="{BB962C8B-B14F-4D97-AF65-F5344CB8AC3E}">
        <p14:creationId xmlns:p14="http://schemas.microsoft.com/office/powerpoint/2010/main" val="2706021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F4A2C8-6C88-4E71-83EE-698B9D4FE22F}" type="slidenum">
              <a:rPr lang="en-US" smtClean="0"/>
              <a:pPr/>
              <a:t>50</a:t>
            </a:fld>
            <a:endParaRPr lang="en-US"/>
          </a:p>
        </p:txBody>
      </p:sp>
    </p:spTree>
    <p:extLst>
      <p:ext uri="{BB962C8B-B14F-4D97-AF65-F5344CB8AC3E}">
        <p14:creationId xmlns:p14="http://schemas.microsoft.com/office/powerpoint/2010/main" val="2263739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59335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59512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3538" y="717550"/>
            <a:ext cx="6375400" cy="35861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891357"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89135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76621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dirty="0">
                <a:latin typeface="Century Gothic" panose="020B0502020202020204" pitchFamily="34" charset="0"/>
                <a:ea typeface="Open Sans" panose="020B0606030504020204" pitchFamily="34" charset="0"/>
                <a:cs typeface="Open Sans" panose="020B0606030504020204" pitchFamily="34" charset="0"/>
              </a:rPr>
              <a:t>Fuente: 1) </a:t>
            </a:r>
            <a:r>
              <a:rPr lang="es" sz="1200" dirty="0">
                <a:latin typeface="Century Gothic" panose="020B0502020202020204" pitchFamily="34" charset="0"/>
                <a:ea typeface="Open Sans" panose="020B0606030504020204" pitchFamily="34" charset="0"/>
                <a:cs typeface="Open Sans" panose="020B0606030504020204" pitchFamily="34" charset="0"/>
                <a:hlinkClick r:id="rId3"/>
              </a:rPr>
              <a:t>Statista</a:t>
            </a:r>
            <a:r>
              <a:rPr lang="es" sz="1200" dirty="0">
                <a:latin typeface="Century Gothic" panose="020B0502020202020204" pitchFamily="34" charset="0"/>
                <a:ea typeface="Open Sans" panose="020B0606030504020204" pitchFamily="34" charset="0"/>
                <a:cs typeface="Open Sans" panose="020B0606030504020204" pitchFamily="34" charset="0"/>
              </a:rPr>
              <a:t>, 2) </a:t>
            </a:r>
            <a:r>
              <a:rPr lang="es" sz="1200" dirty="0">
                <a:latin typeface="Century Gothic" panose="020B0502020202020204" pitchFamily="34" charset="0"/>
                <a:ea typeface="Open Sans" panose="020B0606030504020204" pitchFamily="34" charset="0"/>
                <a:cs typeface="Open Sans" panose="020B0606030504020204" pitchFamily="34" charset="0"/>
                <a:hlinkClick r:id="rId4"/>
              </a:rPr>
              <a:t>Dealroom.co</a:t>
            </a:r>
            <a:r>
              <a:rPr lang="es" sz="1200" dirty="0">
                <a:latin typeface="Century Gothic" panose="020B0502020202020204" pitchFamily="34" charset="0"/>
                <a:ea typeface="Open Sans" panose="020B0606030504020204" pitchFamily="34" charset="0"/>
                <a:cs typeface="Open Sans" panose="020B0606030504020204" pitchFamily="34" charset="0"/>
              </a:rPr>
              <a:t>, 3) </a:t>
            </a:r>
            <a:r>
              <a:rPr lang="es" sz="1200" dirty="0">
                <a:latin typeface="Century Gothic" panose="020B0502020202020204" pitchFamily="34" charset="0"/>
                <a:ea typeface="Open Sans" panose="020B0606030504020204" pitchFamily="34" charset="0"/>
                <a:cs typeface="Open Sans" panose="020B0606030504020204" pitchFamily="34" charset="0"/>
                <a:hlinkClick r:id="rId5"/>
              </a:rPr>
              <a:t>Estado de la IA en la empresa de Deloitte, 2022</a:t>
            </a:r>
            <a:r>
              <a:rPr lang="es" sz="1200" dirty="0">
                <a:latin typeface="Century Gothic" panose="020B0502020202020204" pitchFamily="34" charset="0"/>
                <a:ea typeface="Open Sans" panose="020B0606030504020204" pitchFamily="34" charset="0"/>
                <a:cs typeface="Open Sans" panose="020B0606030504020204" pitchFamily="34" charset="0"/>
              </a:rPr>
              <a:t>, 4) </a:t>
            </a:r>
            <a:r>
              <a:rPr lang="es" sz="1200" dirty="0">
                <a:latin typeface="Century Gothic" panose="020B0502020202020204" pitchFamily="34" charset="0"/>
                <a:ea typeface="Open Sans" panose="020B0606030504020204" pitchFamily="34" charset="0"/>
                <a:cs typeface="Open Sans" panose="020B0606030504020204" pitchFamily="34" charset="0"/>
                <a:hlinkClick r:id="rId6"/>
              </a:rPr>
              <a:t>Stateof.ai</a:t>
            </a:r>
            <a:r>
              <a:rPr lang="es" sz="1200" dirty="0">
                <a:latin typeface="Century Gothic" panose="020B0502020202020204" pitchFamily="34" charset="0"/>
                <a:ea typeface="Open Sans" panose="020B0606030504020204" pitchFamily="34" charset="0"/>
                <a:cs typeface="Open Sans" panose="020B0606030504020204" pitchFamily="34" charset="0"/>
              </a:rPr>
              <a:t>, 5) </a:t>
            </a:r>
            <a:r>
              <a:rPr lang="es" sz="1200" dirty="0">
                <a:latin typeface="Century Gothic" panose="020B0502020202020204" pitchFamily="34" charset="0"/>
                <a:ea typeface="Open Sans" panose="020B0606030504020204" pitchFamily="34" charset="0"/>
                <a:cs typeface="Open Sans" panose="020B0606030504020204" pitchFamily="34" charset="0"/>
                <a:hlinkClick r:id="rId7"/>
              </a:rPr>
              <a:t>Microsoft</a:t>
            </a:r>
            <a:r>
              <a:rPr lang="es" sz="1200" dirty="0">
                <a:latin typeface="Century Gothic" panose="020B0502020202020204" pitchFamily="34" charset="0"/>
                <a:ea typeface="Open Sans" panose="020B0606030504020204" pitchFamily="34" charset="0"/>
                <a:cs typeface="Open Sans" panose="020B0606030504020204" pitchFamily="34" charset="0"/>
              </a:rPr>
              <a:t>, 6) </a:t>
            </a:r>
            <a:r>
              <a:rPr lang="es" sz="1200" dirty="0">
                <a:latin typeface="Century Gothic" panose="020B0502020202020204" pitchFamily="34" charset="0"/>
                <a:ea typeface="Open Sans" panose="020B0606030504020204" pitchFamily="34" charset="0"/>
                <a:cs typeface="Open Sans" panose="020B0606030504020204" pitchFamily="34" charset="0"/>
                <a:hlinkClick r:id="rId8"/>
              </a:rPr>
              <a:t>NCSL</a:t>
            </a:r>
            <a:r>
              <a:rPr lang="es" sz="1200" dirty="0">
                <a:latin typeface="Century Gothic" panose="020B0502020202020204" pitchFamily="34" charset="0"/>
                <a:ea typeface="Open Sans" panose="020B0606030504020204" pitchFamily="34" charset="0"/>
                <a:cs typeface="Open Sans" panose="020B0606030504020204" pitchFamily="34" charset="0"/>
              </a:rPr>
              <a:t>, 7) </a:t>
            </a:r>
            <a:r>
              <a:rPr lang="es" sz="1200" dirty="0">
                <a:latin typeface="Century Gothic" panose="020B0502020202020204" pitchFamily="34" charset="0"/>
                <a:ea typeface="Open Sans" panose="020B0606030504020204" pitchFamily="34" charset="0"/>
                <a:cs typeface="Open Sans" panose="020B0606030504020204" pitchFamily="34" charset="0"/>
                <a:hlinkClick r:id="rId9"/>
              </a:rPr>
              <a:t>Harvard Business Review</a:t>
            </a:r>
            <a:r>
              <a:rPr lang="es" sz="1200" dirty="0">
                <a:latin typeface="Century Gothic" panose="020B0502020202020204" pitchFamily="34" charset="0"/>
                <a:ea typeface="Open Sans" panose="020B0606030504020204" pitchFamily="34" charset="0"/>
                <a:cs typeface="Open Sans" panose="020B0606030504020204" pitchFamily="34" charset="0"/>
              </a:rPr>
              <a:t>, 8) </a:t>
            </a:r>
            <a:r>
              <a:rPr lang="es" sz="1200" dirty="0">
                <a:latin typeface="Century Gothic" panose="020B0502020202020204" pitchFamily="34" charset="0"/>
                <a:ea typeface="Open Sans" panose="020B0606030504020204" pitchFamily="34" charset="0"/>
                <a:cs typeface="Open Sans" panose="020B0606030504020204" pitchFamily="34" charset="0"/>
                <a:hlinkClick r:id="rId10"/>
              </a:rPr>
              <a:t>Acumen Research</a:t>
            </a:r>
            <a:r>
              <a:rPr lang="es" sz="1200" dirty="0">
                <a:latin typeface="Century Gothic" panose="020B0502020202020204" pitchFamily="34" charset="0"/>
                <a:ea typeface="Open Sans" panose="020B0606030504020204" pitchFamily="34" charset="0"/>
                <a:cs typeface="Open Sans" panose="020B0606030504020204" pitchFamily="34" charset="0"/>
              </a:rPr>
              <a:t> 9) &lt;Nombre de la empresa&gt;, 10) </a:t>
            </a:r>
            <a:r>
              <a:rPr lang="es" sz="1200" dirty="0">
                <a:latin typeface="Century Gothic" panose="020B0502020202020204" pitchFamily="34" charset="0"/>
                <a:ea typeface="Open Sans" panose="020B0606030504020204" pitchFamily="34" charset="0"/>
                <a:cs typeface="Open Sans" panose="020B0606030504020204" pitchFamily="34" charset="0"/>
                <a:hlinkClick r:id="rId11"/>
              </a:rPr>
              <a:t>Artículo</a:t>
            </a:r>
            <a:r>
              <a:rPr lang="es" sz="1200" dirty="0">
                <a:latin typeface="Century Gothic" panose="020B0502020202020204" pitchFamily="34" charset="0"/>
                <a:ea typeface="Open Sans" panose="020B0606030504020204" pitchFamily="34" charset="0"/>
                <a:cs typeface="Open Sans" panose="020B0606030504020204" pitchFamily="34" charset="0"/>
              </a:rPr>
              <a:t>  de prensa</a:t>
            </a:r>
            <a:endParaRPr lang="en-US" sz="1200" dirty="0">
              <a:latin typeface="Century Gothic" panose="020B0502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00278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Technology operating model overview and trends</a:t>
            </a:r>
            <a:endParaRPr lang="en-US" dirty="0"/>
          </a:p>
        </p:txBody>
      </p:sp>
      <p:sp>
        <p:nvSpPr>
          <p:cNvPr id="4" name="Slide Number Placeholder 3"/>
          <p:cNvSpPr>
            <a:spLocks noGrp="1"/>
          </p:cNvSpPr>
          <p:nvPr>
            <p:ph type="sldNum" sz="quarter" idx="5"/>
          </p:nvPr>
        </p:nvSpPr>
        <p:spPr/>
        <p:txBody>
          <a:bodyPr/>
          <a:lstStyle/>
          <a:p>
            <a:fld id="{08B0D62C-8AE2-43C7-BFB1-6B6A0F2A93DC}" type="slidenum">
              <a:rPr lang="es-419" smtClean="0"/>
              <a:t>5</a:t>
            </a:fld>
            <a:endParaRPr lang="es-419"/>
          </a:p>
        </p:txBody>
      </p:sp>
    </p:spTree>
    <p:extLst>
      <p:ext uri="{BB962C8B-B14F-4D97-AF65-F5344CB8AC3E}">
        <p14:creationId xmlns:p14="http://schemas.microsoft.com/office/powerpoint/2010/main" val="2078334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Technology operating model overview and trends</a:t>
            </a:r>
            <a:endParaRPr lang="en-US" dirty="0"/>
          </a:p>
        </p:txBody>
      </p:sp>
      <p:sp>
        <p:nvSpPr>
          <p:cNvPr id="4" name="Slide Number Placeholder 3"/>
          <p:cNvSpPr>
            <a:spLocks noGrp="1"/>
          </p:cNvSpPr>
          <p:nvPr>
            <p:ph type="sldNum" sz="quarter" idx="5"/>
          </p:nvPr>
        </p:nvSpPr>
        <p:spPr/>
        <p:txBody>
          <a:bodyPr/>
          <a:lstStyle/>
          <a:p>
            <a:fld id="{08B0D62C-8AE2-43C7-BFB1-6B6A0F2A93DC}" type="slidenum">
              <a:rPr lang="es-419" smtClean="0"/>
              <a:t>6</a:t>
            </a:fld>
            <a:endParaRPr lang="es-419"/>
          </a:p>
        </p:txBody>
      </p:sp>
    </p:spTree>
    <p:extLst>
      <p:ext uri="{BB962C8B-B14F-4D97-AF65-F5344CB8AC3E}">
        <p14:creationId xmlns:p14="http://schemas.microsoft.com/office/powerpoint/2010/main" val="31212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dirty="0"/>
              <a:t>Descripción general y tendencias del modelo operativo tecnológico</a:t>
            </a:r>
            <a:endParaRPr lang="en-US" dirty="0"/>
          </a:p>
        </p:txBody>
      </p:sp>
      <p:sp>
        <p:nvSpPr>
          <p:cNvPr id="4" name="Slide Number Placeholder 3"/>
          <p:cNvSpPr>
            <a:spLocks noGrp="1"/>
          </p:cNvSpPr>
          <p:nvPr>
            <p:ph type="sldNum" sz="quarter" idx="5"/>
          </p:nvPr>
        </p:nvSpPr>
        <p:spPr/>
        <p:txBody>
          <a:bodyPr/>
          <a:lstStyle/>
          <a:p>
            <a:fld id="{08B0D62C-8AE2-43C7-BFB1-6B6A0F2A93DC}" type="slidenum">
              <a:rPr lang="es-419" smtClean="0"/>
              <a:t>7</a:t>
            </a:fld>
            <a:endParaRPr lang="es-419"/>
          </a:p>
        </p:txBody>
      </p:sp>
    </p:spTree>
    <p:extLst>
      <p:ext uri="{BB962C8B-B14F-4D97-AF65-F5344CB8AC3E}">
        <p14:creationId xmlns:p14="http://schemas.microsoft.com/office/powerpoint/2010/main" val="1760774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dirty="0"/>
              <a:t>Descripción general y tendencias del modelo operativo tecnológico</a:t>
            </a:r>
            <a:endParaRPr lang="en-US" dirty="0"/>
          </a:p>
        </p:txBody>
      </p:sp>
      <p:sp>
        <p:nvSpPr>
          <p:cNvPr id="4" name="Slide Number Placeholder 3"/>
          <p:cNvSpPr>
            <a:spLocks noGrp="1"/>
          </p:cNvSpPr>
          <p:nvPr>
            <p:ph type="sldNum" sz="quarter" idx="5"/>
          </p:nvPr>
        </p:nvSpPr>
        <p:spPr/>
        <p:txBody>
          <a:bodyPr/>
          <a:lstStyle/>
          <a:p>
            <a:fld id="{08B0D62C-8AE2-43C7-BFB1-6B6A0F2A93DC}" type="slidenum">
              <a:rPr lang="es-419" smtClean="0"/>
              <a:t>8</a:t>
            </a:fld>
            <a:endParaRPr lang="es-419"/>
          </a:p>
        </p:txBody>
      </p:sp>
    </p:spTree>
    <p:extLst>
      <p:ext uri="{BB962C8B-B14F-4D97-AF65-F5344CB8AC3E}">
        <p14:creationId xmlns:p14="http://schemas.microsoft.com/office/powerpoint/2010/main" val="55262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dirty="0"/>
              <a:t>Descripción general y tendencias del modelo operativo tecnológico</a:t>
            </a:r>
            <a:endParaRPr lang="en-US" dirty="0"/>
          </a:p>
        </p:txBody>
      </p:sp>
      <p:sp>
        <p:nvSpPr>
          <p:cNvPr id="4" name="Slide Number Placeholder 3"/>
          <p:cNvSpPr>
            <a:spLocks noGrp="1"/>
          </p:cNvSpPr>
          <p:nvPr>
            <p:ph type="sldNum" sz="quarter" idx="5"/>
          </p:nvPr>
        </p:nvSpPr>
        <p:spPr/>
        <p:txBody>
          <a:bodyPr/>
          <a:lstStyle/>
          <a:p>
            <a:fld id="{08B0D62C-8AE2-43C7-BFB1-6B6A0F2A93DC}" type="slidenum">
              <a:rPr lang="es-419" smtClean="0"/>
              <a:t>9</a:t>
            </a:fld>
            <a:endParaRPr lang="es-419"/>
          </a:p>
        </p:txBody>
      </p:sp>
    </p:spTree>
    <p:extLst>
      <p:ext uri="{BB962C8B-B14F-4D97-AF65-F5344CB8AC3E}">
        <p14:creationId xmlns:p14="http://schemas.microsoft.com/office/powerpoint/2010/main" val="3038414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4732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505856" y="727200"/>
            <a:ext cx="7200000" cy="5400000"/>
          </a:xfrm>
          <a:prstGeom prst="rect">
            <a:avLst/>
          </a:prstGeom>
        </p:spPr>
        <p:txBody>
          <a:bodyPr/>
          <a:lstStyle>
            <a:lvl1pPr>
              <a:defRPr>
                <a:solidFill>
                  <a:schemeClr val="bg1"/>
                </a:solidFill>
              </a:defRPr>
            </a:lvl1pPr>
          </a:lstStyle>
          <a:p>
            <a:r>
              <a:rPr lang="en-US" noProof="0"/>
              <a:t>Click icon to add picture</a:t>
            </a:r>
            <a:endParaRPr lang="en-CA" noProof="0"/>
          </a:p>
        </p:txBody>
      </p:sp>
      <p:sp>
        <p:nvSpPr>
          <p:cNvPr id="3" name="Subtitle 2"/>
          <p:cNvSpPr>
            <a:spLocks noGrp="1"/>
          </p:cNvSpPr>
          <p:nvPr>
            <p:ph type="subTitle" idx="1" hasCustomPrompt="1"/>
          </p:nvPr>
        </p:nvSpPr>
        <p:spPr bwMode="gray">
          <a:xfrm>
            <a:off x="503989" y="586423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CA"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grpSp>
    </p:spTree>
    <p:extLst>
      <p:ext uri="{BB962C8B-B14F-4D97-AF65-F5344CB8AC3E}">
        <p14:creationId xmlns:p14="http://schemas.microsoft.com/office/powerpoint/2010/main" val="302842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CA" noProof="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5"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28754137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title</a:t>
            </a:r>
          </a:p>
        </p:txBody>
      </p:sp>
    </p:spTree>
    <p:extLst>
      <p:ext uri="{BB962C8B-B14F-4D97-AF65-F5344CB8AC3E}">
        <p14:creationId xmlns:p14="http://schemas.microsoft.com/office/powerpoint/2010/main" val="1354603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title</a:t>
            </a:r>
          </a:p>
        </p:txBody>
      </p:sp>
    </p:spTree>
    <p:extLst>
      <p:ext uri="{BB962C8B-B14F-4D97-AF65-F5344CB8AC3E}">
        <p14:creationId xmlns:p14="http://schemas.microsoft.com/office/powerpoint/2010/main" val="329593367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title</a:t>
            </a:r>
          </a:p>
        </p:txBody>
      </p:sp>
    </p:spTree>
    <p:extLst>
      <p:ext uri="{BB962C8B-B14F-4D97-AF65-F5344CB8AC3E}">
        <p14:creationId xmlns:p14="http://schemas.microsoft.com/office/powerpoint/2010/main" val="168713135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7_Key statement blac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400421-1BA6-323E-B163-C06DB9E79DB1}"/>
              </a:ext>
            </a:extLst>
          </p:cNvPr>
          <p:cNvSpPr/>
          <p:nvPr userDrawn="1"/>
        </p:nvSpPr>
        <p:spPr bwMode="gray">
          <a:xfrm>
            <a:off x="0" y="0"/>
            <a:ext cx="12192000"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8" name="Text Placeholder 3">
            <a:extLst>
              <a:ext uri="{FF2B5EF4-FFF2-40B4-BE49-F238E27FC236}">
                <a16:creationId xmlns:a16="http://schemas.microsoft.com/office/drawing/2014/main" id="{9C93E8EF-EDFE-59FD-E008-C578B8294583}"/>
              </a:ext>
            </a:extLst>
          </p:cNvPr>
          <p:cNvSpPr>
            <a:spLocks noGrp="1"/>
          </p:cNvSpPr>
          <p:nvPr>
            <p:ph type="body" sz="quarter" idx="10"/>
          </p:nvPr>
        </p:nvSpPr>
        <p:spPr>
          <a:xfrm>
            <a:off x="480484" y="1996504"/>
            <a:ext cx="5615516" cy="2864991"/>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4502700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a:t>Click to 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a:t>Insert sponsorship mark here</a:t>
            </a:r>
            <a:endParaRPr lang="en-US" noProof="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lvl1pPr>
          </a:lstStyle>
          <a:p>
            <a:pPr lvl="0"/>
            <a:r>
              <a:rPr lang="en-US" noProof="0"/>
              <a:t>Click to edit Master text styles</a:t>
            </a:r>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246284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8274867C-C62D-4F4A-922C-4A83C82B88B1}"/>
              </a:ext>
            </a:extLst>
          </p:cNvPr>
          <p:cNvGrpSpPr/>
          <p:nvPr userDrawn="1"/>
        </p:nvGrpSpPr>
        <p:grpSpPr>
          <a:xfrm>
            <a:off x="-11703" y="-3628"/>
            <a:ext cx="75101" cy="6861628"/>
            <a:chOff x="-11703" y="-3628"/>
            <a:chExt cx="75101" cy="6861628"/>
          </a:xfrm>
        </p:grpSpPr>
        <p:sp>
          <p:nvSpPr>
            <p:cNvPr id="6" name="Rectangle 5">
              <a:extLst>
                <a:ext uri="{FF2B5EF4-FFF2-40B4-BE49-F238E27FC236}">
                  <a16:creationId xmlns:a16="http://schemas.microsoft.com/office/drawing/2014/main" id="{B848915A-5C7B-416F-B5B0-7693F5EE0BF9}"/>
                </a:ext>
              </a:extLst>
            </p:cNvPr>
            <p:cNvSpPr/>
            <p:nvPr/>
          </p:nvSpPr>
          <p:spPr>
            <a:xfrm rot="5400000">
              <a:off x="-659267" y="645307"/>
              <a:ext cx="1371600" cy="73730"/>
            </a:xfrm>
            <a:prstGeom prst="rect">
              <a:avLst/>
            </a:prstGeom>
            <a:solidFill>
              <a:srgbClr val="B7F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CA6CAC-7815-469B-9315-157CA98B8F24}"/>
                </a:ext>
              </a:extLst>
            </p:cNvPr>
            <p:cNvSpPr/>
            <p:nvPr/>
          </p:nvSpPr>
          <p:spPr>
            <a:xfrm rot="5400000">
              <a:off x="-659267" y="2016907"/>
              <a:ext cx="1371600" cy="73730"/>
            </a:xfrm>
            <a:prstGeom prst="rect">
              <a:avLst/>
            </a:prstGeom>
            <a:solidFill>
              <a:srgbClr val="FD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8AF41DF-170C-4192-8044-63BF6EC31434}"/>
                </a:ext>
              </a:extLst>
            </p:cNvPr>
            <p:cNvSpPr/>
            <p:nvPr/>
          </p:nvSpPr>
          <p:spPr>
            <a:xfrm rot="5400000">
              <a:off x="-659267" y="3388507"/>
              <a:ext cx="1371600" cy="7373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4C18193-4099-4965-AA2B-941FE751E927}"/>
                </a:ext>
              </a:extLst>
            </p:cNvPr>
            <p:cNvSpPr/>
            <p:nvPr/>
          </p:nvSpPr>
          <p:spPr>
            <a:xfrm rot="5400000">
              <a:off x="-660638" y="4760107"/>
              <a:ext cx="1371600" cy="73730"/>
            </a:xfrm>
            <a:prstGeom prst="rect">
              <a:avLst/>
            </a:prstGeom>
            <a:solidFill>
              <a:srgbClr val="85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9FF898-7DE9-4674-9DB8-430920126867}"/>
                </a:ext>
              </a:extLst>
            </p:cNvPr>
            <p:cNvSpPr/>
            <p:nvPr/>
          </p:nvSpPr>
          <p:spPr>
            <a:xfrm rot="5400000">
              <a:off x="-660638" y="6135335"/>
              <a:ext cx="1371600" cy="73730"/>
            </a:xfrm>
            <a:prstGeom prst="rect">
              <a:avLst/>
            </a:prstGeom>
            <a:solidFill>
              <a:srgbClr val="65F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800" kern="1200" noProof="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noProof="0"/>
              <a:t>Click to add title</a:t>
            </a:r>
          </a:p>
        </p:txBody>
      </p:sp>
    </p:spTree>
    <p:extLst>
      <p:ext uri="{BB962C8B-B14F-4D97-AF65-F5344CB8AC3E}">
        <p14:creationId xmlns:p14="http://schemas.microsoft.com/office/powerpoint/2010/main" val="31831760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9531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78609" y="1700213"/>
            <a:ext cx="3639312" cy="2052830"/>
          </a:xfrm>
        </p:spPr>
        <p:txBody>
          <a:bodyPr/>
          <a:lstStyle/>
          <a:p>
            <a:r>
              <a:rPr lang="en-US" noProof="0" dirty="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dirty="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dirty="0"/>
              <a:t>Click icon to add picture</a:t>
            </a:r>
          </a:p>
        </p:txBody>
      </p:sp>
      <p:sp>
        <p:nvSpPr>
          <p:cNvPr id="9" name="Text Placeholder 18"/>
          <p:cNvSpPr>
            <a:spLocks noGrp="1"/>
          </p:cNvSpPr>
          <p:nvPr>
            <p:ph idx="1" hasCustomPrompt="1"/>
          </p:nvPr>
        </p:nvSpPr>
        <p:spPr>
          <a:xfrm>
            <a:off x="478609" y="3832225"/>
            <a:ext cx="3639312" cy="218144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7520508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6725678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8775"/>
            <a:ext cx="915236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6"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7"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8" name="TextBox 7"/>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34314002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7200"/>
            <a:ext cx="9277349" cy="4759584"/>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6"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7"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8" name="TextBox 7"/>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11411988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6"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7"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8" name="TextBox 7"/>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4990765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6"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7"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8" name="TextBox 7"/>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8490517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3"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5"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3530461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vl1pPr>
            <a:lvl2pPr>
              <a:tabLst>
                <a:tab pos="6729413" algn="r"/>
              </a:tabLst>
              <a:defRPr/>
            </a:lvl2pPr>
            <a:lvl3pPr>
              <a:tabLst>
                <a:tab pos="6729413" algn="r"/>
              </a:tabLst>
              <a:defRPr/>
            </a:lvl3pPr>
            <a:lvl4pPr>
              <a:tabLst>
                <a:tab pos="6729413" algn="r"/>
              </a:tabLst>
              <a:defRPr/>
            </a:lvl4pPr>
            <a:lvl5pPr>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5"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6"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24290193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endParaRPr lang="en-CA" noProof="0"/>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8"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9"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126223750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noProof="0"/>
              <a:t>Click to edit Master title style</a:t>
            </a:r>
            <a:endParaRPr lang="en-CA" noProof="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4"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5"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38976121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CA" noProof="0"/>
          </a:p>
        </p:txBody>
      </p:sp>
      <p:sp>
        <p:nvSpPr>
          <p:cNvPr id="8" name="Text Placeholder 18"/>
          <p:cNvSpPr>
            <a:spLocks noGrp="1"/>
          </p:cNvSpPr>
          <p:nvPr>
            <p:ph idx="1"/>
          </p:nvPr>
        </p:nvSpPr>
        <p:spPr>
          <a:xfrm>
            <a:off x="501651" y="1665289"/>
            <a:ext cx="11165416" cy="471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5"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6"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20538666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noProof="0"/>
              <a:t>Click icon to add picture</a:t>
            </a:r>
            <a:endParaRPr lang="en-CA" noProof="0"/>
          </a:p>
        </p:txBody>
      </p:sp>
      <p:sp>
        <p:nvSpPr>
          <p:cNvPr id="3" name="Subtitle 2"/>
          <p:cNvSpPr>
            <a:spLocks noGrp="1"/>
          </p:cNvSpPr>
          <p:nvPr>
            <p:ph type="subTitle" idx="1" hasCustomPrompt="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noProof="0"/>
              <a:t>Click to edit Master title style</a:t>
            </a:r>
          </a:p>
          <a:p>
            <a:pPr lvl="1"/>
            <a:r>
              <a:rPr lang="en-CA"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grpSp>
    </p:spTree>
    <p:extLst>
      <p:ext uri="{BB962C8B-B14F-4D97-AF65-F5344CB8AC3E}">
        <p14:creationId xmlns:p14="http://schemas.microsoft.com/office/powerpoint/2010/main" val="1850040703"/>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CA" noProof="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5"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6"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40575865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noProof="0"/>
              <a:t>Click icon to add chart</a:t>
            </a:r>
            <a:endParaRPr lang="en-CA" noProof="0"/>
          </a:p>
        </p:txBody>
      </p:sp>
      <p:sp>
        <p:nvSpPr>
          <p:cNvPr id="18" name="Text Placeholder 8"/>
          <p:cNvSpPr>
            <a:spLocks noGrp="1"/>
          </p:cNvSpPr>
          <p:nvPr>
            <p:ph type="body" sz="quarter" idx="18"/>
          </p:nvPr>
        </p:nvSpPr>
        <p:spPr>
          <a:xfrm>
            <a:off x="501652" y="1665289"/>
            <a:ext cx="11188699" cy="392112"/>
          </a:xfrm>
        </p:spPr>
        <p:txBody>
          <a:bodyPr/>
          <a:lstStyle/>
          <a:p>
            <a:pPr lvl="0"/>
            <a:r>
              <a:rPr lang="en-US" noProof="0"/>
              <a:t>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noProof="0"/>
              <a:t>Edit Master text styles</a:t>
            </a:r>
          </a:p>
        </p:txBody>
      </p:sp>
      <p:sp>
        <p:nvSpPr>
          <p:cNvPr id="7"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8"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40711122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endParaRPr lang="en-CA" noProof="0"/>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endParaRPr lang="en-CA" noProof="0"/>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endParaRPr lang="en-CA" noProof="0"/>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Edit Master text styles</a:t>
            </a:r>
          </a:p>
        </p:txBody>
      </p:sp>
      <p:sp>
        <p:nvSpPr>
          <p:cNvPr id="11"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3"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4889380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334101"/>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7"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20728225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8" name="Title Placeholder 1"/>
          <p:cNvSpPr>
            <a:spLocks noGrp="1"/>
          </p:cNvSpPr>
          <p:nvPr>
            <p:ph type="title" hasCustomPrompt="1"/>
          </p:nvPr>
        </p:nvSpPr>
        <p:spPr>
          <a:xfrm>
            <a:off x="501650" y="317500"/>
            <a:ext cx="11188700" cy="334100"/>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13" name="Content Placeholder 3"/>
          <p:cNvSpPr>
            <a:spLocks noGrp="1"/>
          </p:cNvSpPr>
          <p:nvPr>
            <p:ph sz="quarter" idx="20"/>
          </p:nvPr>
        </p:nvSpPr>
        <p:spPr>
          <a:xfrm>
            <a:off x="6383999" y="1665289"/>
            <a:ext cx="5306351"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9"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4250735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endParaRPr lang="en-CA" noProof="0"/>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900"/>
            </a:lvl1pPr>
          </a:lstStyle>
          <a:p>
            <a:pPr lvl="0"/>
            <a:r>
              <a:rPr lang="en-US" noProof="0"/>
              <a:t>Edit Master text styles</a:t>
            </a:r>
          </a:p>
        </p:txBody>
      </p:sp>
      <p:sp>
        <p:nvSpPr>
          <p:cNvPr id="8"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9"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1839939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noProof="0"/>
              <a:t>Click icon to add chart</a:t>
            </a:r>
            <a:endParaRPr lang="en-CA" noProof="0"/>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noProof="0"/>
              <a:t>Click icon to add chart</a:t>
            </a:r>
            <a:endParaRPr lang="en-CA" noProof="0"/>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
        <p:nvSpPr>
          <p:cNvPr id="10"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4"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11505422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334101"/>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0"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1"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31782652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334100"/>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0"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1"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11495433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CA" noProof="0"/>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endParaRPr lang="en-CA" noProof="0"/>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endParaRPr lang="en-CA" noProof="0"/>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endParaRPr lang="en-CA" noProof="0"/>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endParaRPr lang="en-CA" noProof="0"/>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4"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5"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9053065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CA" noProof="0"/>
          </a:p>
        </p:txBody>
      </p:sp>
      <p:sp>
        <p:nvSpPr>
          <p:cNvPr id="3" name="Subtitle 2"/>
          <p:cNvSpPr>
            <a:spLocks noGrp="1"/>
          </p:cNvSpPr>
          <p:nvPr>
            <p:ph type="subTitle" idx="1"/>
          </p:nvPr>
        </p:nvSpPr>
        <p:spPr bwMode="gray">
          <a:xfrm>
            <a:off x="503989" y="586423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CA" noProof="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grpSp>
    </p:spTree>
    <p:extLst>
      <p:ext uri="{BB962C8B-B14F-4D97-AF65-F5344CB8AC3E}">
        <p14:creationId xmlns:p14="http://schemas.microsoft.com/office/powerpoint/2010/main" val="40720601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CA" noProof="0"/>
          </a:p>
        </p:txBody>
      </p:sp>
      <p:sp>
        <p:nvSpPr>
          <p:cNvPr id="4" name="Rectangle 3"/>
          <p:cNvSpPr/>
          <p:nvPr userDrawn="1"/>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100" noProof="0">
              <a:solidFill>
                <a:schemeClr val="bg1"/>
              </a:solidFill>
            </a:endParaRPr>
          </a:p>
        </p:txBody>
      </p:sp>
      <p:sp>
        <p:nvSpPr>
          <p:cNvPr id="5" name="Rectangle 4"/>
          <p:cNvSpPr/>
          <p:nvPr userDrawn="1"/>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100" noProof="0">
              <a:solidFill>
                <a:schemeClr val="bg1"/>
              </a:solidFill>
            </a:endParaRPr>
          </a:p>
        </p:txBody>
      </p:sp>
      <p:sp>
        <p:nvSpPr>
          <p:cNvPr id="6" name="Rectangle 5"/>
          <p:cNvSpPr/>
          <p:nvPr userDrawn="1"/>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100" noProof="0">
              <a:solidFill>
                <a:schemeClr val="bg1"/>
              </a:solidFill>
            </a:endParaRPr>
          </a:p>
        </p:txBody>
      </p:sp>
      <p:sp>
        <p:nvSpPr>
          <p:cNvPr id="7" name="Rectangle 6"/>
          <p:cNvSpPr/>
          <p:nvPr userDrawn="1"/>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100" noProof="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noProof="0"/>
              <a:t>Click icon to add picture</a:t>
            </a:r>
            <a:endParaRPr lang="en-CA" noProof="0"/>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noProof="0"/>
              <a:t>Click icon to add picture</a:t>
            </a:r>
            <a:endParaRPr lang="en-CA" noProof="0"/>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noProof="0"/>
              <a:t>Click icon to add picture</a:t>
            </a:r>
            <a:endParaRPr lang="en-CA" noProof="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noProof="0"/>
              <a:t>Click icon to add picture</a:t>
            </a:r>
            <a:endParaRPr lang="en-CA" noProof="0"/>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8"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9"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42050776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CA" noProof="0"/>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endParaRPr lang="en-CA" noProof="0"/>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endParaRPr lang="en-CA" noProof="0"/>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endParaRPr lang="en-CA" noProof="0"/>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1"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2"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74230349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1"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4"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5"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127743983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CA" noProof="0"/>
          </a:p>
        </p:txBody>
      </p:sp>
      <p:sp>
        <p:nvSpPr>
          <p:cNvPr id="4" name="Rectangle 3"/>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CA" sz="1100" noProof="0">
              <a:solidFill>
                <a:schemeClr val="bg1"/>
              </a:solidFill>
            </a:endParaRPr>
          </a:p>
        </p:txBody>
      </p:sp>
      <p:sp>
        <p:nvSpPr>
          <p:cNvPr id="5" name="Rectangle 4"/>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CA"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CA" sz="1200" noProof="0">
                <a:solidFill>
                  <a:schemeClr val="bg1"/>
                </a:solidFill>
              </a:rPr>
              <a:t>Co-brand</a:t>
            </a:r>
            <a:br>
              <a:rPr lang="en-CA" sz="1200" noProof="0">
                <a:solidFill>
                  <a:schemeClr val="bg1"/>
                </a:solidFill>
              </a:rPr>
            </a:br>
            <a:r>
              <a:rPr lang="en-CA" sz="1200" noProof="0">
                <a:solidFill>
                  <a:schemeClr val="bg1"/>
                </a:solidFill>
              </a:rPr>
              <a:t>Logo</a:t>
            </a:r>
          </a:p>
          <a:p>
            <a:endParaRPr lang="en-CA"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CA" sz="1200" noProof="0">
                <a:solidFill>
                  <a:schemeClr val="bg1"/>
                </a:solidFill>
              </a:rPr>
              <a:t>Co-brand</a:t>
            </a:r>
            <a:br>
              <a:rPr lang="en-CA" sz="1200" noProof="0">
                <a:solidFill>
                  <a:schemeClr val="bg1"/>
                </a:solidFill>
              </a:rPr>
            </a:br>
            <a:r>
              <a:rPr lang="en-CA" sz="1200" noProof="0">
                <a:solidFill>
                  <a:schemeClr val="bg1"/>
                </a:solidFill>
              </a:rPr>
              <a:t>Logo</a:t>
            </a:r>
          </a:p>
          <a:p>
            <a:endParaRPr lang="en-CA" noProof="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0"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1"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240836199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CA" noProof="0"/>
          </a:p>
        </p:txBody>
      </p:sp>
      <p:sp>
        <p:nvSpPr>
          <p:cNvPr id="4" name="Rectangle 3"/>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CA" sz="1100" noProof="0">
              <a:solidFill>
                <a:schemeClr val="bg1"/>
              </a:solidFill>
            </a:endParaRPr>
          </a:p>
        </p:txBody>
      </p:sp>
      <p:sp>
        <p:nvSpPr>
          <p:cNvPr id="5" name="Rectangle 4"/>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CA" sz="1100" noProof="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CA" sz="1200" noProof="0">
                <a:solidFill>
                  <a:schemeClr val="bg1"/>
                </a:solidFill>
              </a:rPr>
              <a:t>Co-brand</a:t>
            </a:r>
            <a:br>
              <a:rPr lang="en-CA" sz="1200" noProof="0">
                <a:solidFill>
                  <a:schemeClr val="bg1"/>
                </a:solidFill>
              </a:rPr>
            </a:br>
            <a:r>
              <a:rPr lang="en-CA" sz="1200" noProof="0">
                <a:solidFill>
                  <a:schemeClr val="bg1"/>
                </a:solidFill>
              </a:rPr>
              <a:t>Logo</a:t>
            </a:r>
          </a:p>
          <a:p>
            <a:endParaRPr lang="en-CA" noProof="0"/>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12" name="Rectangle 11"/>
          <p:cNvSpPr/>
          <p:nvPr userDrawn="1"/>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CA" sz="1100" noProof="0">
              <a:solidFill>
                <a:schemeClr val="bg1"/>
              </a:solidFill>
            </a:endParaRPr>
          </a:p>
        </p:txBody>
      </p:sp>
      <p:sp>
        <p:nvSpPr>
          <p:cNvPr id="13" name="Rectangle 12"/>
          <p:cNvSpPr/>
          <p:nvPr userDrawn="1"/>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CA" sz="1100" noProof="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CA" sz="1200" noProof="0">
                <a:solidFill>
                  <a:schemeClr val="bg1"/>
                </a:solidFill>
              </a:rPr>
              <a:t>Co-brand</a:t>
            </a:r>
            <a:br>
              <a:rPr lang="en-CA" sz="1200" noProof="0">
                <a:solidFill>
                  <a:schemeClr val="bg1"/>
                </a:solidFill>
              </a:rPr>
            </a:br>
            <a:r>
              <a:rPr lang="en-CA" sz="1200" noProof="0">
                <a:solidFill>
                  <a:schemeClr val="bg1"/>
                </a:solidFill>
              </a:rPr>
              <a:t>Logo</a:t>
            </a:r>
          </a:p>
          <a:p>
            <a:endParaRPr lang="en-CA" noProof="0"/>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CA" sz="1200" noProof="0">
                <a:solidFill>
                  <a:schemeClr val="bg1"/>
                </a:solidFill>
              </a:rPr>
              <a:t>Co-brand</a:t>
            </a:r>
            <a:br>
              <a:rPr lang="en-CA" sz="1200" noProof="0">
                <a:solidFill>
                  <a:schemeClr val="bg1"/>
                </a:solidFill>
              </a:rPr>
            </a:br>
            <a:r>
              <a:rPr lang="en-CA" sz="1200" noProof="0">
                <a:solidFill>
                  <a:schemeClr val="bg1"/>
                </a:solidFill>
              </a:rPr>
              <a:t>Logo</a:t>
            </a:r>
          </a:p>
          <a:p>
            <a:endParaRPr lang="en-CA" noProof="0"/>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CA" sz="1200" noProof="0">
                <a:solidFill>
                  <a:schemeClr val="bg1"/>
                </a:solidFill>
              </a:rPr>
              <a:t>Co-brand</a:t>
            </a:r>
            <a:br>
              <a:rPr lang="en-CA" sz="1200" noProof="0">
                <a:solidFill>
                  <a:schemeClr val="bg1"/>
                </a:solidFill>
              </a:rPr>
            </a:br>
            <a:r>
              <a:rPr lang="en-CA" sz="1200" noProof="0">
                <a:solidFill>
                  <a:schemeClr val="bg1"/>
                </a:solidFill>
              </a:rPr>
              <a:t>Logo</a:t>
            </a:r>
          </a:p>
          <a:p>
            <a:endParaRPr lang="en-CA" noProof="0"/>
          </a:p>
        </p:txBody>
      </p:sp>
      <p:sp>
        <p:nvSpPr>
          <p:cNvPr id="18"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9"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398055930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CA" noProof="0"/>
          </a:p>
        </p:txBody>
      </p:sp>
      <p:sp>
        <p:nvSpPr>
          <p:cNvPr id="4" name="Rectangle 3"/>
          <p:cNvSpPr/>
          <p:nvPr userDrawn="1"/>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100" noProof="0">
              <a:solidFill>
                <a:schemeClr val="bg1"/>
              </a:solidFill>
            </a:endParaRPr>
          </a:p>
        </p:txBody>
      </p:sp>
      <p:sp>
        <p:nvSpPr>
          <p:cNvPr id="5" name="Rectangle 4"/>
          <p:cNvSpPr/>
          <p:nvPr userDrawn="1"/>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100" noProof="0">
              <a:solidFill>
                <a:schemeClr val="bg1"/>
              </a:solidFill>
            </a:endParaRPr>
          </a:p>
        </p:txBody>
      </p:sp>
      <p:sp>
        <p:nvSpPr>
          <p:cNvPr id="6" name="Rectangle 5"/>
          <p:cNvSpPr/>
          <p:nvPr userDrawn="1"/>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100" noProof="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11"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2"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17850237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CA" noProof="0"/>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9"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10"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32942285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1650" y="317500"/>
            <a:ext cx="11188701" cy="370193"/>
          </a:xfrm>
        </p:spPr>
        <p:txBody>
          <a:bodyPr/>
          <a:lstStyle>
            <a:lvl1pPr>
              <a:defRPr>
                <a:solidFill>
                  <a:schemeClr val="bg1"/>
                </a:solidFill>
              </a:defRPr>
            </a:lvl1pPr>
          </a:lstStyle>
          <a:p>
            <a:r>
              <a:rPr lang="en-US" noProof="0"/>
              <a:t>Click to edit Master title style</a:t>
            </a:r>
            <a:endParaRPr lang="en-CA" noProof="0"/>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5" name="Text Placeholder 8"/>
          <p:cNvSpPr>
            <a:spLocks noGrp="1"/>
          </p:cNvSpPr>
          <p:nvPr>
            <p:ph type="body" sz="quarter" idx="18"/>
          </p:nvPr>
        </p:nvSpPr>
        <p:spPr>
          <a:xfrm>
            <a:off x="9100752"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Text Placeholder 8"/>
          <p:cNvSpPr>
            <a:spLocks noGrp="1"/>
          </p:cNvSpPr>
          <p:nvPr>
            <p:ph type="body" sz="quarter" idx="19"/>
          </p:nvPr>
        </p:nvSpPr>
        <p:spPr>
          <a:xfrm>
            <a:off x="3369584"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7" name="Text Placeholder 8"/>
          <p:cNvSpPr>
            <a:spLocks noGrp="1"/>
          </p:cNvSpPr>
          <p:nvPr>
            <p:ph type="body" sz="quarter" idx="20"/>
          </p:nvPr>
        </p:nvSpPr>
        <p:spPr>
          <a:xfrm>
            <a:off x="6235168"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8" name="Text Placeholder 8"/>
          <p:cNvSpPr>
            <a:spLocks noGrp="1"/>
          </p:cNvSpPr>
          <p:nvPr>
            <p:ph type="body" sz="quarter" idx="13" hasCustomPrompt="1"/>
          </p:nvPr>
        </p:nvSpPr>
        <p:spPr>
          <a:xfrm>
            <a:off x="501650" y="687695"/>
            <a:ext cx="11188701" cy="757255"/>
          </a:xfrm>
          <a:prstGeom prst="rect">
            <a:avLst/>
          </a:prstGeom>
        </p:spPr>
        <p:txBody>
          <a:bodyPr lIns="0" tIns="0" rIns="0" bIns="0">
            <a:noAutofit/>
          </a:bodyPr>
          <a:lstStyle>
            <a:lvl1pPr marL="0" indent="0">
              <a:buNone/>
              <a:defRPr sz="2000" b="0">
                <a:solidFill>
                  <a:schemeClr val="bg1"/>
                </a:solidFill>
              </a:defRPr>
            </a:lvl1pPr>
          </a:lstStyle>
          <a:p>
            <a:pPr lvl="0"/>
            <a:r>
              <a:rPr lang="en-CA" noProof="0"/>
              <a:t>Click to add subtitle</a:t>
            </a:r>
          </a:p>
        </p:txBody>
      </p:sp>
      <p:sp>
        <p:nvSpPr>
          <p:cNvPr id="16"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17"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18" name="TextBox 17"/>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838620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CA" noProof="0"/>
              <a:t>Click to add subtitle</a:t>
            </a:r>
          </a:p>
        </p:txBody>
      </p:sp>
      <p:sp>
        <p:nvSpPr>
          <p:cNvPr id="9"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CA" noProof="0"/>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5"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tx1"/>
                </a:solidFill>
              </a:defRPr>
            </a:lvl1pPr>
          </a:lstStyle>
          <a:p>
            <a:r>
              <a:rPr lang="en-CA" noProof="0"/>
              <a:t>Go to "Insert Tab" to insert a footer</a:t>
            </a:r>
          </a:p>
        </p:txBody>
      </p:sp>
      <p:sp>
        <p:nvSpPr>
          <p:cNvPr id="6"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tx1"/>
                </a:solidFill>
              </a:defRPr>
            </a:lvl1pPr>
          </a:lstStyle>
          <a:p>
            <a:fld id="{061A9654-7BF2-42EF-AE33-C129A2459692}" type="slidenum">
              <a:rPr lang="en-CA" noProof="0" smtClean="0"/>
              <a:pPr/>
              <a:t>‹#›</a:t>
            </a:fld>
            <a:endParaRPr lang="en-CA" noProof="0"/>
          </a:p>
        </p:txBody>
      </p:sp>
    </p:spTree>
    <p:extLst>
      <p:ext uri="{BB962C8B-B14F-4D97-AF65-F5344CB8AC3E}">
        <p14:creationId xmlns:p14="http://schemas.microsoft.com/office/powerpoint/2010/main" val="166691898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CA" noProof="0"/>
          </a:p>
        </p:txBody>
      </p:sp>
      <p:sp>
        <p:nvSpPr>
          <p:cNvPr id="3"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800">
                <a:solidFill>
                  <a:schemeClr val="tx1"/>
                </a:solidFill>
              </a:defRPr>
            </a:lvl1pPr>
          </a:lstStyle>
          <a:p>
            <a:r>
              <a:rPr lang="en-CA"/>
              <a:t>Go to "Insert Tab" to insert a footer</a:t>
            </a:r>
          </a:p>
        </p:txBody>
      </p:sp>
      <p:sp>
        <p:nvSpPr>
          <p:cNvPr id="4"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800">
                <a:solidFill>
                  <a:schemeClr val="tx1"/>
                </a:solidFill>
              </a:defRPr>
            </a:lvl1pPr>
          </a:lstStyle>
          <a:p>
            <a:fld id="{061A9654-7BF2-42EF-AE33-C129A2459692}" type="slidenum">
              <a:rPr lang="en-CA" smtClean="0"/>
              <a:pPr/>
              <a:t>‹#›</a:t>
            </a:fld>
            <a:endParaRPr lang="en-CA"/>
          </a:p>
        </p:txBody>
      </p:sp>
      <p:grpSp>
        <p:nvGrpSpPr>
          <p:cNvPr id="21" name="Group 20">
            <a:extLst>
              <a:ext uri="{FF2B5EF4-FFF2-40B4-BE49-F238E27FC236}">
                <a16:creationId xmlns:a16="http://schemas.microsoft.com/office/drawing/2014/main" id="{E958B0FE-66B4-AF1A-D59E-31749B305835}"/>
              </a:ext>
            </a:extLst>
          </p:cNvPr>
          <p:cNvGrpSpPr/>
          <p:nvPr/>
        </p:nvGrpSpPr>
        <p:grpSpPr>
          <a:xfrm>
            <a:off x="11128641" y="6443356"/>
            <a:ext cx="932977" cy="332829"/>
            <a:chOff x="5548312" y="2831274"/>
            <a:chExt cx="3005141" cy="1072050"/>
          </a:xfrm>
        </p:grpSpPr>
        <p:pic>
          <p:nvPicPr>
            <p:cNvPr id="23" name="Picture 22" descr="Resultado de la imagen para deloitte">
              <a:extLst>
                <a:ext uri="{FF2B5EF4-FFF2-40B4-BE49-F238E27FC236}">
                  <a16:creationId xmlns:a16="http://schemas.microsoft.com/office/drawing/2014/main" id="{933F9FBA-DEFE-9DE7-DCC5-B58E076F4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153" y="3118950"/>
              <a:ext cx="2654300" cy="49669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0D961D6A-94DD-58F4-C5F4-76DCC098937A}"/>
                </a:ext>
              </a:extLst>
            </p:cNvPr>
            <p:cNvCxnSpPr/>
            <p:nvPr/>
          </p:nvCxnSpPr>
          <p:spPr>
            <a:xfrm>
              <a:off x="5548312" y="2831274"/>
              <a:ext cx="0" cy="1072050"/>
            </a:xfrm>
            <a:prstGeom prst="line">
              <a:avLst/>
            </a:prstGeom>
            <a:ln w="19050">
              <a:solidFill>
                <a:srgbClr val="0F345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3144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CA" noProof="0"/>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CA" noProof="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800" noProof="0">
                <a:solidFill>
                  <a:schemeClr val="bg1"/>
                </a:solidFill>
              </a:endParaRPr>
            </a:p>
          </p:txBody>
        </p:sp>
      </p:grpSp>
    </p:spTree>
    <p:extLst>
      <p:ext uri="{BB962C8B-B14F-4D97-AF65-F5344CB8AC3E}">
        <p14:creationId xmlns:p14="http://schemas.microsoft.com/office/powerpoint/2010/main" val="3769891148"/>
      </p:ext>
    </p:extLst>
  </p:cSld>
  <p:clrMapOvr>
    <a:masterClrMapping/>
  </p:clrMapOvr>
  <p:transition>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2980A59-E16D-B5BA-4B7A-862388958222}"/>
              </a:ext>
            </a:extLst>
          </p:cNvPr>
          <p:cNvGrpSpPr/>
          <p:nvPr/>
        </p:nvGrpSpPr>
        <p:grpSpPr>
          <a:xfrm>
            <a:off x="11128641" y="6443356"/>
            <a:ext cx="932977" cy="332829"/>
            <a:chOff x="5548312" y="2831274"/>
            <a:chExt cx="3005141" cy="1072050"/>
          </a:xfrm>
        </p:grpSpPr>
        <p:pic>
          <p:nvPicPr>
            <p:cNvPr id="10" name="Picture 9" descr="Resultado de la imagen para deloitte">
              <a:extLst>
                <a:ext uri="{FF2B5EF4-FFF2-40B4-BE49-F238E27FC236}">
                  <a16:creationId xmlns:a16="http://schemas.microsoft.com/office/drawing/2014/main" id="{01096CD2-FAD2-89F5-07C2-512E32F38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153" y="3118950"/>
              <a:ext cx="2654300" cy="4966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89866C62-C6CD-1949-32DF-EC4494EF3581}"/>
                </a:ext>
              </a:extLst>
            </p:cNvPr>
            <p:cNvCxnSpPr/>
            <p:nvPr/>
          </p:nvCxnSpPr>
          <p:spPr>
            <a:xfrm>
              <a:off x="5548312" y="2831274"/>
              <a:ext cx="0" cy="1072050"/>
            </a:xfrm>
            <a:prstGeom prst="line">
              <a:avLst/>
            </a:prstGeom>
            <a:ln w="19050">
              <a:solidFill>
                <a:srgbClr val="0F345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039304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2"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2" y="956229"/>
            <a:ext cx="10515600" cy="1500187"/>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2" y="220063"/>
            <a:ext cx="10515600" cy="269822"/>
          </a:xfrm>
        </p:spPr>
        <p:txBody>
          <a:bodyPr anchor="ctr">
            <a:normAutofit/>
          </a:bodyPr>
          <a:lstStyle>
            <a:lvl1pPr marL="0" indent="0">
              <a:buNone/>
              <a:defRPr sz="1100" b="1">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 name="Group 1">
            <a:extLst>
              <a:ext uri="{FF2B5EF4-FFF2-40B4-BE49-F238E27FC236}">
                <a16:creationId xmlns:a16="http://schemas.microsoft.com/office/drawing/2014/main" id="{C87A40D1-22F9-A1DF-213D-BC60958184DA}"/>
              </a:ext>
            </a:extLst>
          </p:cNvPr>
          <p:cNvGrpSpPr/>
          <p:nvPr userDrawn="1"/>
        </p:nvGrpSpPr>
        <p:grpSpPr>
          <a:xfrm>
            <a:off x="-406401" y="558800"/>
            <a:ext cx="317503" cy="4229100"/>
            <a:chOff x="-406401" y="558800"/>
            <a:chExt cx="317503" cy="4229100"/>
          </a:xfrm>
        </p:grpSpPr>
        <p:sp>
          <p:nvSpPr>
            <p:cNvPr id="3" name="Rectangle 2">
              <a:extLst>
                <a:ext uri="{FF2B5EF4-FFF2-40B4-BE49-F238E27FC236}">
                  <a16:creationId xmlns:a16="http://schemas.microsoft.com/office/drawing/2014/main" id="{FB379012-38E6-722C-ADCD-E53BADF4EBF1}"/>
                </a:ext>
              </a:extLst>
            </p:cNvPr>
            <p:cNvSpPr/>
            <p:nvPr userDrawn="1"/>
          </p:nvSpPr>
          <p:spPr bwMode="gray">
            <a:xfrm>
              <a:off x="-406401" y="558800"/>
              <a:ext cx="317503" cy="952500"/>
            </a:xfrm>
            <a:prstGeom prst="rect">
              <a:avLst/>
            </a:prstGeom>
            <a:solidFill>
              <a:srgbClr val="D1FC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4" name="Rectangle 3">
              <a:extLst>
                <a:ext uri="{FF2B5EF4-FFF2-40B4-BE49-F238E27FC236}">
                  <a16:creationId xmlns:a16="http://schemas.microsoft.com/office/drawing/2014/main" id="{E5F1574B-DB43-CBAD-FB30-BCC69147A843}"/>
                </a:ext>
              </a:extLst>
            </p:cNvPr>
            <p:cNvSpPr/>
            <p:nvPr userDrawn="1"/>
          </p:nvSpPr>
          <p:spPr bwMode="gray">
            <a:xfrm>
              <a:off x="-406401" y="1651000"/>
              <a:ext cx="317503" cy="952500"/>
            </a:xfrm>
            <a:prstGeom prst="rect">
              <a:avLst/>
            </a:prstGeom>
            <a:solidFill>
              <a:srgbClr val="00AABC"/>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5" name="Rectangle 4">
              <a:extLst>
                <a:ext uri="{FF2B5EF4-FFF2-40B4-BE49-F238E27FC236}">
                  <a16:creationId xmlns:a16="http://schemas.microsoft.com/office/drawing/2014/main" id="{78288C54-7071-A148-12CE-1C390EAFD98C}"/>
                </a:ext>
              </a:extLst>
            </p:cNvPr>
            <p:cNvSpPr/>
            <p:nvPr userDrawn="1"/>
          </p:nvSpPr>
          <p:spPr bwMode="gray">
            <a:xfrm>
              <a:off x="-406401" y="2743200"/>
              <a:ext cx="317503" cy="952500"/>
            </a:xfrm>
            <a:prstGeom prst="rect">
              <a:avLst/>
            </a:prstGeom>
            <a:solidFill>
              <a:srgbClr val="00848E"/>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6" name="Rectangle 5">
              <a:extLst>
                <a:ext uri="{FF2B5EF4-FFF2-40B4-BE49-F238E27FC236}">
                  <a16:creationId xmlns:a16="http://schemas.microsoft.com/office/drawing/2014/main" id="{F14AC84A-6623-02A1-3A2B-49299C2B2881}"/>
                </a:ext>
              </a:extLst>
            </p:cNvPr>
            <p:cNvSpPr/>
            <p:nvPr userDrawn="1"/>
          </p:nvSpPr>
          <p:spPr bwMode="gray">
            <a:xfrm>
              <a:off x="-406401" y="3835400"/>
              <a:ext cx="317503" cy="952500"/>
            </a:xfrm>
            <a:prstGeom prst="rect">
              <a:avLst/>
            </a:prstGeom>
            <a:solidFill>
              <a:srgbClr val="0989B1">
                <a:lumMod val="50000"/>
              </a:srgb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grpSp>
        <p:nvGrpSpPr>
          <p:cNvPr id="8" name="Group 7">
            <a:extLst>
              <a:ext uri="{FF2B5EF4-FFF2-40B4-BE49-F238E27FC236}">
                <a16:creationId xmlns:a16="http://schemas.microsoft.com/office/drawing/2014/main" id="{3586CB99-83F5-8312-4FFE-FF8674EEDB2A}"/>
              </a:ext>
            </a:extLst>
          </p:cNvPr>
          <p:cNvGrpSpPr/>
          <p:nvPr/>
        </p:nvGrpSpPr>
        <p:grpSpPr>
          <a:xfrm>
            <a:off x="11128641" y="6443356"/>
            <a:ext cx="932977" cy="332829"/>
            <a:chOff x="5548312" y="2831274"/>
            <a:chExt cx="3005141" cy="1072050"/>
          </a:xfrm>
        </p:grpSpPr>
        <p:pic>
          <p:nvPicPr>
            <p:cNvPr id="10" name="Picture 9" descr="Resultado de la imagen para deloitte">
              <a:extLst>
                <a:ext uri="{FF2B5EF4-FFF2-40B4-BE49-F238E27FC236}">
                  <a16:creationId xmlns:a16="http://schemas.microsoft.com/office/drawing/2014/main" id="{1933EC5C-1504-607D-86A8-928B1ADC5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153" y="3118950"/>
              <a:ext cx="2654300" cy="4966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8EACAC9F-1E41-4ACF-7B98-702A2D893FE9}"/>
                </a:ext>
              </a:extLst>
            </p:cNvPr>
            <p:cNvCxnSpPr/>
            <p:nvPr/>
          </p:nvCxnSpPr>
          <p:spPr>
            <a:xfrm>
              <a:off x="5548312" y="2831274"/>
              <a:ext cx="0" cy="1072050"/>
            </a:xfrm>
            <a:prstGeom prst="line">
              <a:avLst/>
            </a:prstGeom>
            <a:ln w="19050">
              <a:solidFill>
                <a:srgbClr val="0F345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77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98094"/>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s-MX" noProof="0" err="1"/>
              <a:t>Click</a:t>
            </a:r>
            <a:r>
              <a:rPr lang="es-MX" noProof="0"/>
              <a:t> to </a:t>
            </a:r>
            <a:r>
              <a:rPr lang="es-MX" noProof="0" err="1"/>
              <a:t>add</a:t>
            </a:r>
            <a:r>
              <a:rPr lang="es-MX" noProof="0"/>
              <a:t> </a:t>
            </a:r>
            <a:r>
              <a:rPr lang="es-MX" noProof="0" err="1"/>
              <a:t>subtitle</a:t>
            </a:r>
            <a:endParaRPr lang="es-MX" noProof="0"/>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sz="2400">
                <a:latin typeface="+mj-lt"/>
              </a:defRPr>
            </a:lvl1pPr>
          </a:lstStyle>
          <a:p>
            <a:r>
              <a:rPr lang="es-MX" noProof="0" err="1"/>
              <a:t>Click</a:t>
            </a:r>
            <a:r>
              <a:rPr lang="es-MX" noProof="0"/>
              <a:t> to </a:t>
            </a:r>
            <a:r>
              <a:rPr lang="es-MX" noProof="0" err="1"/>
              <a:t>add</a:t>
            </a:r>
            <a:r>
              <a:rPr lang="es-MX" noProof="0"/>
              <a:t> </a:t>
            </a:r>
            <a:r>
              <a:rPr lang="es-MX" noProof="0" err="1"/>
              <a:t>title</a:t>
            </a:r>
            <a:endParaRPr lang="es-MX" noProof="0"/>
          </a:p>
        </p:txBody>
      </p:sp>
    </p:spTree>
    <p:extLst>
      <p:ext uri="{BB962C8B-B14F-4D97-AF65-F5344CB8AC3E}">
        <p14:creationId xmlns:p14="http://schemas.microsoft.com/office/powerpoint/2010/main" val="27981105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with standard banner">
    <p:spTree>
      <p:nvGrpSpPr>
        <p:cNvPr id="1" name=""/>
        <p:cNvGrpSpPr/>
        <p:nvPr/>
      </p:nvGrpSpPr>
      <p:grpSpPr>
        <a:xfrm>
          <a:off x="0" y="0"/>
          <a:ext cx="0" cy="0"/>
          <a:chOff x="0" y="0"/>
          <a:chExt cx="0" cy="0"/>
        </a:xfrm>
      </p:grpSpPr>
      <p:sp>
        <p:nvSpPr>
          <p:cNvPr id="17" name="Text Placeholder 8">
            <a:extLst>
              <a:ext uri="{FF2B5EF4-FFF2-40B4-BE49-F238E27FC236}">
                <a16:creationId xmlns:a16="http://schemas.microsoft.com/office/drawing/2014/main" id="{64DC2670-5D11-4421-8167-B380A667E4E1}"/>
              </a:ext>
            </a:extLst>
          </p:cNvPr>
          <p:cNvSpPr>
            <a:spLocks noGrp="1"/>
          </p:cNvSpPr>
          <p:nvPr userDrawn="1">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800" kern="1200" noProof="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userDrawn="1">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noProof="0"/>
              <a:t>Click to add title</a:t>
            </a:r>
          </a:p>
        </p:txBody>
      </p:sp>
      <p:sp>
        <p:nvSpPr>
          <p:cNvPr id="9" name="Copyright">
            <a:extLst>
              <a:ext uri="{FF2B5EF4-FFF2-40B4-BE49-F238E27FC236}">
                <a16:creationId xmlns:a16="http://schemas.microsoft.com/office/drawing/2014/main" id="{4E3A35AB-7AB7-4464-A007-E055CE968EF4}"/>
              </a:ext>
            </a:extLst>
          </p:cNvPr>
          <p:cNvSpPr txBox="1"/>
          <p:nvPr userDrawn="1"/>
        </p:nvSpPr>
        <p:spPr>
          <a:xfrm>
            <a:off x="551688" y="664845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solidFill>
                <a:latin typeface="Open Sans" panose="020B0606030504020204" pitchFamily="34" charset="0"/>
                <a:ea typeface="Open Sans" panose="020B0606030504020204" pitchFamily="34" charset="0"/>
                <a:cs typeface="Open Sans" panose="020B0606030504020204" pitchFamily="34" charset="0"/>
              </a:rPr>
              <a:t>Copyright © 2022 Deloitte Development LLC. All rights reserved.</a:t>
            </a:r>
          </a:p>
        </p:txBody>
      </p:sp>
    </p:spTree>
    <p:extLst>
      <p:ext uri="{BB962C8B-B14F-4D97-AF65-F5344CB8AC3E}">
        <p14:creationId xmlns:p14="http://schemas.microsoft.com/office/powerpoint/2010/main" val="23325532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BBB00153-52E8-495A-BA32-E581AC7A8A6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E44E009-869C-4AA1-972F-BFAD35A46F07}"/>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C9A9EB1-2077-4DFD-B533-87E250FD463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33ACF17B-FD5C-45C9-B731-4D7315B1D9C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3D32D184-C4ED-4776-9DCC-E3F18CF55C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090BAC98-B3D7-4E96-B78D-0FE4BD1884B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D81C0B16-CEDA-4DD7-AA0E-D7E98149B00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C71424E0-1449-47B0-BF76-7A226D3160C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39CF108A-51E0-49A1-80F5-6286DB6FEBC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28BEACF0-05E8-46F1-8AE5-8FF2ADC543E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B661CA16-D87B-4315-804A-3E82AE3F0CF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73814373"/>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 Black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a:xfrm>
            <a:off x="469900" y="804672"/>
            <a:ext cx="3627438" cy="1995802"/>
          </a:xfrm>
        </p:spPr>
        <p:txBody>
          <a:bodyPr vert="horz" lIns="0" tIns="45720" rIns="0" bIns="0" rtlCol="0" anchor="t" anchorCtr="0">
            <a:noAutofit/>
          </a:bodyPr>
          <a:lstStyle>
            <a:lvl1pPr>
              <a:defRPr lang="en-US" sz="3600" spc="-75" dirty="0">
                <a:solidFill>
                  <a:schemeClr val="bg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4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35289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770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sz="2200" b="1" i="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ADD TITLE</a:t>
            </a:r>
          </a:p>
        </p:txBody>
      </p:sp>
    </p:spTree>
    <p:extLst>
      <p:ext uri="{BB962C8B-B14F-4D97-AF65-F5344CB8AC3E}">
        <p14:creationId xmlns:p14="http://schemas.microsoft.com/office/powerpoint/2010/main" val="238730106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49" cy="556157"/>
          </a:xfrm>
          <a:noFill/>
        </p:spPr>
        <p:txBody>
          <a:bodyPr anchor="b"/>
          <a:lstStyle>
            <a:lvl1pPr>
              <a:defRPr>
                <a:solidFill>
                  <a:schemeClr val="tx1"/>
                </a:solidFill>
              </a:defRPr>
            </a:lvl1pPr>
          </a:lstStyle>
          <a:p>
            <a:r>
              <a:rPr lang="en-US"/>
              <a:t>Click to edit Master title style</a:t>
            </a:r>
          </a:p>
        </p:txBody>
      </p:sp>
      <p:sp>
        <p:nvSpPr>
          <p:cNvPr id="13"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0" y="1017588"/>
            <a:ext cx="11220449"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777751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subtitle &amp; 1 column text">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BE989B-C09B-4026-9E62-E689E5CE0890}"/>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GB"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GB" sz="900" noProof="0">
              <a:solidFill>
                <a:schemeClr val="bg1"/>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50" cy="556157"/>
          </a:xfrm>
          <a:noFill/>
        </p:spPr>
        <p:txBody>
          <a:bodyPr anchor="b"/>
          <a:lstStyle>
            <a:lvl1pPr>
              <a:defRPr>
                <a:solidFill>
                  <a:schemeClr val="bg1"/>
                </a:solidFill>
              </a:defRPr>
            </a:lvl1pPr>
          </a:lstStyle>
          <a:p>
            <a:r>
              <a:rPr lang="en-US"/>
              <a:t>Click to edit Master title style</a:t>
            </a:r>
          </a:p>
        </p:txBody>
      </p:sp>
      <p:sp>
        <p:nvSpPr>
          <p:cNvPr id="13"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0" y="1017588"/>
            <a:ext cx="11220450" cy="475488"/>
          </a:xfrm>
          <a:noFill/>
        </p:spPr>
        <p:txBody>
          <a:bodyPr vert="horz" lIns="0" tIns="0" rIns="0" bIns="0" rtlCol="0">
            <a:noAutofit/>
          </a:bodyPr>
          <a:lstStyle>
            <a:lvl1pPr marL="0" indent="0">
              <a:buNone/>
              <a:defRPr lang="en-US" sz="1400">
                <a:solidFill>
                  <a:schemeClr val="bg1"/>
                </a:solidFill>
              </a:defRPr>
            </a:lvl1pPr>
          </a:lstStyle>
          <a:p>
            <a:pPr marL="228600" lvl="0" indent="-228600">
              <a:lnSpc>
                <a:spcPct val="130000"/>
              </a:lnSpc>
            </a:pPr>
            <a:r>
              <a:rPr lang="en-US"/>
              <a:t>Edit Master text styles</a:t>
            </a:r>
          </a:p>
        </p:txBody>
      </p:sp>
      <p:sp>
        <p:nvSpPr>
          <p:cNvPr id="14"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0" y="321060"/>
            <a:ext cx="11220450"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8242651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Copyright">
    <p:bg>
      <p:bgPr>
        <a:solidFill>
          <a:schemeClr val="tx1"/>
        </a:solidFill>
        <a:effectLst/>
      </p:bgPr>
    </p:bg>
    <p:spTree>
      <p:nvGrpSpPr>
        <p:cNvPr id="1" name=""/>
        <p:cNvGrpSpPr/>
        <p:nvPr/>
      </p:nvGrpSpPr>
      <p:grpSpPr>
        <a:xfrm>
          <a:off x="0" y="0"/>
          <a:ext cx="0" cy="0"/>
          <a:chOff x="0" y="0"/>
          <a:chExt cx="0" cy="0"/>
        </a:xfrm>
      </p:grpSpPr>
      <p:sp>
        <p:nvSpPr>
          <p:cNvPr id="3" name="text" descr="{&quot;templafy&quot;:{&quot;id&quot;:&quot;63f812f9-84e6-4f98-a21b-baee2fc5223d&quot;}}" title="UserProfile.LegalEntity.{{Form.InternalExternal.PowerpointPrefix}}_{{DocumentLanguage}}">
            <a:extLst>
              <a:ext uri="{FF2B5EF4-FFF2-40B4-BE49-F238E27FC236}">
                <a16:creationId xmlns:a16="http://schemas.microsoft.com/office/drawing/2014/main" id="{7FE1F645-A497-4FE6-8E5A-0456158C4C13}"/>
              </a:ext>
            </a:extLst>
          </p:cNvPr>
          <p:cNvSpPr txBox="1"/>
          <p:nvPr userDrawn="1"/>
        </p:nvSpPr>
        <p:spPr>
          <a:xfrm>
            <a:off x="475325" y="2519999"/>
            <a:ext cx="7623175" cy="4000863"/>
          </a:xfrm>
          <a:prstGeom prst="rect">
            <a:avLst/>
          </a:prstGeom>
          <a:noFill/>
        </p:spPr>
        <p:txBody>
          <a:bodyPr wrap="square" lIns="0" tIns="0" rIns="0" bIns="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kern="1200" dirty="0">
                <a:solidFill>
                  <a:schemeClr val="bg1"/>
                </a:solidFill>
                <a:effectLst/>
                <a:latin typeface="Calibri Light" panose="020F0302020204030204" pitchFamily="34" charset="0"/>
                <a:ea typeface="+mn-ea"/>
                <a:cs typeface="Calibri Light" panose="020F0302020204030204" pitchFamily="34" charset="0"/>
              </a:rPr>
              <a:t>This is an internal document which provides confidential advice and guidance to partners and staff of Deloitte MCS Limited. It is not to be copied or made available to any other party.
© 2025 Deloitte MCS Limited. All rights reserved.</a:t>
            </a:r>
          </a:p>
        </p:txBody>
      </p:sp>
      <p:pic>
        <p:nvPicPr>
          <p:cNvPr id="656534995" name="Logo_White" descr="{&quot;templafy&quot;:{&quot;id&quot;:&quot;b7274e58-666f-41fe-832c-110878fe7ac7&quot;}}"/>
          <p:cNvPicPr>
            <a:picLocks noChangeAspect="1"/>
          </p:cNvPicPr>
          <p:nvPr/>
        </p:nvPicPr>
        <p:blipFill>
          <a:blip r:embed="rId2"/>
          <a:stretch>
            <a:fillRect/>
          </a:stretch>
        </p:blipFill>
        <p:spPr>
          <a:xfrm>
            <a:off x="474358" y="462957"/>
            <a:ext cx="2283232" cy="1000800"/>
          </a:xfrm>
          <a:prstGeom prst="rect">
            <a:avLst/>
          </a:prstGeom>
        </p:spPr>
      </p:pic>
    </p:spTree>
    <p:extLst>
      <p:ext uri="{BB962C8B-B14F-4D97-AF65-F5344CB8AC3E}">
        <p14:creationId xmlns:p14="http://schemas.microsoft.com/office/powerpoint/2010/main" val="34434146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CA" noProof="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9"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10"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11" name="TextBox 10"/>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1409009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p:bg bwMode="gray">
      <p:bgPr>
        <a:solidFill>
          <a:schemeClr val="bg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lvl1pPr>
              <a:defRPr/>
            </a:lvl1pPr>
          </a:lstStyle>
          <a:p>
            <a:r>
              <a:rPr lang="en-GB"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GB" noProof="0"/>
              <a:t>Click to edit Master title style</a:t>
            </a:r>
            <a:endParaRPr lang="en-GB"/>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endParaRPr lang="en-GB"/>
          </a:p>
        </p:txBody>
      </p:sp>
      <p:pic>
        <p:nvPicPr>
          <p:cNvPr id="1609245110" name="Logo" descr="{&quot;templafy&quot;:{&quot;id&quot;:&quot;03e69b48-60f7-4e6d-bcb4-3fc8e7084622&quot;}}"/>
          <p:cNvPicPr>
            <a:picLocks noChangeAspect="1"/>
          </p:cNvPicPr>
          <p:nvPr/>
        </p:nvPicPr>
        <p:blipFill>
          <a:blip r:embed="rId2"/>
          <a:stretch>
            <a:fillRect/>
          </a:stretch>
        </p:blipFill>
        <p:spPr>
          <a:xfrm>
            <a:off x="474359" y="462957"/>
            <a:ext cx="2283232" cy="1000800"/>
          </a:xfrm>
          <a:prstGeom prst="rect">
            <a:avLst/>
          </a:prstGeom>
        </p:spPr>
      </p:pic>
    </p:spTree>
    <p:extLst>
      <p:ext uri="{BB962C8B-B14F-4D97-AF65-F5344CB8AC3E}">
        <p14:creationId xmlns:p14="http://schemas.microsoft.com/office/powerpoint/2010/main" val="4039861845"/>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Title Slide - Black">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3393716" y="727595"/>
            <a:ext cx="5400000" cy="5400000"/>
          </a:xfrm>
          <a:prstGeom prst="rect">
            <a:avLst/>
          </a:prstGeom>
        </p:spPr>
        <p:txBody>
          <a:bodyPr/>
          <a:lstStyle>
            <a:lvl1pPr>
              <a:defRPr>
                <a:solidFill>
                  <a:schemeClr val="bg1"/>
                </a:solidFill>
              </a:defRPr>
            </a:lvl1pPr>
          </a:lstStyle>
          <a:p>
            <a:r>
              <a:rPr lang="en-GB" noProof="0"/>
              <a:t>Click icon to add picture</a:t>
            </a:r>
          </a:p>
        </p:txBody>
      </p:sp>
      <p:sp>
        <p:nvSpPr>
          <p:cNvPr id="40" name="Title 1">
            <a:extLst>
              <a:ext uri="{FF2B5EF4-FFF2-40B4-BE49-F238E27FC236}">
                <a16:creationId xmlns:a16="http://schemas.microsoft.com/office/drawing/2014/main" id="{D9B25E43-ACA5-4BFC-98CD-B96634D5AD4A}"/>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GB" noProof="0"/>
              <a:t>Click to edit Master title style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Click to edit Master text styles</a:t>
            </a:r>
            <a:endParaRPr lang="en-GB"/>
          </a:p>
        </p:txBody>
      </p:sp>
      <p:pic>
        <p:nvPicPr>
          <p:cNvPr id="1810909168" name="Logo_White" descr="{&quot;templafy&quot;:{&quot;id&quot;:&quot;1538647c-97a2-4bfc-b561-fd3b8d9bbe1d&quot;}}"/>
          <p:cNvPicPr>
            <a:picLocks noChangeAspect="1"/>
          </p:cNvPicPr>
          <p:nvPr/>
        </p:nvPicPr>
        <p:blipFill>
          <a:blip r:embed="rId2"/>
          <a:stretch>
            <a:fillRect/>
          </a:stretch>
        </p:blipFill>
        <p:spPr>
          <a:xfrm>
            <a:off x="474358" y="462957"/>
            <a:ext cx="2283232" cy="1000800"/>
          </a:xfrm>
          <a:prstGeom prst="rect">
            <a:avLst/>
          </a:prstGeom>
        </p:spPr>
      </p:pic>
    </p:spTree>
    <p:extLst>
      <p:ext uri="{BB962C8B-B14F-4D97-AF65-F5344CB8AC3E}">
        <p14:creationId xmlns:p14="http://schemas.microsoft.com/office/powerpoint/2010/main" val="24139516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GB"/>
              <a:t>Click to edit Master title style</a:t>
            </a:r>
          </a:p>
        </p:txBody>
      </p:sp>
    </p:spTree>
    <p:extLst>
      <p:ext uri="{BB962C8B-B14F-4D97-AF65-F5344CB8AC3E}">
        <p14:creationId xmlns:p14="http://schemas.microsoft.com/office/powerpoint/2010/main" val="496865362"/>
      </p:ext>
    </p:extLst>
  </p:cSld>
  <p:clrMapOvr>
    <a:masterClrMapping/>
  </p:clrMapOvr>
  <p:transition>
    <p:fade/>
  </p:transition>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bg>
      <p:bgPr>
        <a:solidFill>
          <a:schemeClr val="tx1"/>
        </a:solidFill>
        <a:effectLst/>
      </p:bgPr>
    </p:bg>
    <p:spTree>
      <p:nvGrpSpPr>
        <p:cNvPr id="1" name=""/>
        <p:cNvGrpSpPr/>
        <p:nvPr/>
      </p:nvGrpSpPr>
      <p:grpSpPr>
        <a:xfrm>
          <a:off x="0" y="0"/>
          <a:ext cx="0" cy="0"/>
          <a:chOff x="0" y="0"/>
          <a:chExt cx="0" cy="0"/>
        </a:xfrm>
      </p:grpSpPr>
      <p:sp>
        <p:nvSpPr>
          <p:cNvPr id="8" name="Text Placeholder 18"/>
          <p:cNvSpPr>
            <a:spLocks noGrp="1"/>
          </p:cNvSpPr>
          <p:nvPr>
            <p:ph idx="1"/>
          </p:nvPr>
        </p:nvSpPr>
        <p:spPr>
          <a:xfrm>
            <a:off x="501650" y="1700213"/>
            <a:ext cx="11220449" cy="4678986"/>
          </a:xfrm>
          <a:prstGeom prst="rect">
            <a:avLst/>
          </a:prstGeom>
        </p:spPr>
        <p:txBody>
          <a:bodyPr vert="horz"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extBox 6">
            <a:extLst>
              <a:ext uri="{FF2B5EF4-FFF2-40B4-BE49-F238E27FC236}">
                <a16:creationId xmlns:a16="http://schemas.microsoft.com/office/drawing/2014/main" id="{05BE989B-C09B-4026-9E62-E689E5CE0890}"/>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GB"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GB" sz="900" noProof="0">
              <a:solidFill>
                <a:schemeClr val="bg1"/>
              </a:solidFill>
              <a:latin typeface="Calibri" panose="020F0502020204030204" pitchFamily="34" charset="0"/>
              <a:cs typeface="Calibri" panose="020F0502020204030204" pitchFamily="34" charset="0"/>
            </a:endParaRPr>
          </a:p>
        </p:txBody>
      </p:sp>
      <p:sp>
        <p:nvSpPr>
          <p:cNvPr id="17"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50" cy="556157"/>
          </a:xfrm>
          <a:noFill/>
        </p:spPr>
        <p:txBody>
          <a:bodyPr anchor="b"/>
          <a:lstStyle>
            <a:lvl1pPr>
              <a:defRPr>
                <a:solidFill>
                  <a:schemeClr val="bg1"/>
                </a:solidFill>
              </a:defRPr>
            </a:lvl1pPr>
          </a:lstStyle>
          <a:p>
            <a:r>
              <a:rPr lang="en-US"/>
              <a:t>Click to edit Master title style</a:t>
            </a:r>
          </a:p>
        </p:txBody>
      </p:sp>
      <p:sp>
        <p:nvSpPr>
          <p:cNvPr id="18"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0" y="1017588"/>
            <a:ext cx="11220450" cy="475488"/>
          </a:xfrm>
          <a:noFill/>
        </p:spPr>
        <p:txBody>
          <a:bodyPr vert="horz" lIns="0" tIns="0" rIns="0" bIns="0" rtlCol="0">
            <a:noAutofit/>
          </a:bodyPr>
          <a:lstStyle>
            <a:lvl1pPr marL="0" indent="0">
              <a:buNone/>
              <a:defRPr lang="en-US" sz="1400">
                <a:solidFill>
                  <a:schemeClr val="bg1"/>
                </a:solidFill>
              </a:defRPr>
            </a:lvl1pPr>
          </a:lstStyle>
          <a:p>
            <a:pPr marL="228600" lvl="0" indent="-228600">
              <a:lnSpc>
                <a:spcPct val="130000"/>
              </a:lnSpc>
            </a:pPr>
            <a:r>
              <a:rPr lang="en-US"/>
              <a:t>Edit Master text styles</a:t>
            </a:r>
          </a:p>
        </p:txBody>
      </p:sp>
      <p:sp>
        <p:nvSpPr>
          <p:cNvPr id="19"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0" y="321060"/>
            <a:ext cx="11220450"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37987710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ubtitle &amp; 1 column text">
    <p:spTree>
      <p:nvGrpSpPr>
        <p:cNvPr id="1" name=""/>
        <p:cNvGrpSpPr/>
        <p:nvPr/>
      </p:nvGrpSpPr>
      <p:grpSpPr>
        <a:xfrm>
          <a:off x="0" y="0"/>
          <a:ext cx="0" cy="0"/>
          <a:chOff x="0" y="0"/>
          <a:chExt cx="0" cy="0"/>
        </a:xfrm>
      </p:grpSpPr>
      <p:sp>
        <p:nvSpPr>
          <p:cNvPr id="8" name="Text Placeholder 18"/>
          <p:cNvSpPr>
            <a:spLocks noGrp="1"/>
          </p:cNvSpPr>
          <p:nvPr>
            <p:ph idx="1"/>
          </p:nvPr>
        </p:nvSpPr>
        <p:spPr>
          <a:xfrm>
            <a:off x="501650" y="1700213"/>
            <a:ext cx="11220449" cy="4678986"/>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49" cy="556157"/>
          </a:xfrm>
          <a:noFill/>
        </p:spPr>
        <p:txBody>
          <a:bodyPr anchor="b"/>
          <a:lstStyle>
            <a:lvl1pPr>
              <a:defRPr>
                <a:solidFill>
                  <a:schemeClr val="tx1"/>
                </a:solidFill>
              </a:defRPr>
            </a:lvl1pPr>
          </a:lstStyle>
          <a:p>
            <a:r>
              <a:rPr lang="en-US"/>
              <a:t>Click to edit Master title style</a:t>
            </a:r>
          </a:p>
        </p:txBody>
      </p:sp>
      <p:sp>
        <p:nvSpPr>
          <p:cNvPr id="6"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0" y="1017588"/>
            <a:ext cx="11220449"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7"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0" y="321060"/>
            <a:ext cx="11220449"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25511981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GB" noProof="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GB" noProof="0"/>
              <a:t>Click to edit Master text styles</a:t>
            </a:r>
            <a:endParaRPr lang="en-GB"/>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GB" noProof="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GB" noProof="0"/>
              <a:t>Click to edit Master text styles</a:t>
            </a:r>
            <a:endParaRPr lang="en-GB"/>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GB" noProof="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GB" noProof="0"/>
              <a:t>Click to edit Master text styles</a:t>
            </a:r>
            <a:endParaRPr lang="en-GB"/>
          </a:p>
        </p:txBody>
      </p:sp>
      <p:sp>
        <p:nvSpPr>
          <p:cNvPr id="22"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49" cy="556157"/>
          </a:xfrm>
          <a:noFill/>
        </p:spPr>
        <p:txBody>
          <a:bodyPr anchor="b"/>
          <a:lstStyle>
            <a:lvl1pPr>
              <a:defRPr>
                <a:solidFill>
                  <a:schemeClr val="tx1"/>
                </a:solidFill>
              </a:defRPr>
            </a:lvl1pPr>
          </a:lstStyle>
          <a:p>
            <a:r>
              <a:rPr lang="en-US"/>
              <a:t>Click to edit Master title style</a:t>
            </a:r>
          </a:p>
        </p:txBody>
      </p:sp>
      <p:sp>
        <p:nvSpPr>
          <p:cNvPr id="23"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0" y="1017588"/>
            <a:ext cx="11220449"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24" name="Text Placeholder 4">
            <a:extLst>
              <a:ext uri="{FF2B5EF4-FFF2-40B4-BE49-F238E27FC236}">
                <a16:creationId xmlns:a16="http://schemas.microsoft.com/office/drawing/2014/main" id="{08CDA913-053B-41DE-91C7-CDD8D7B615FE}"/>
              </a:ext>
            </a:extLst>
          </p:cNvPr>
          <p:cNvSpPr>
            <a:spLocks noGrp="1"/>
          </p:cNvSpPr>
          <p:nvPr>
            <p:ph type="body" sz="quarter" idx="23" hasCustomPrompt="1"/>
          </p:nvPr>
        </p:nvSpPr>
        <p:spPr>
          <a:xfrm>
            <a:off x="501650" y="321060"/>
            <a:ext cx="11220449"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351360786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16"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49" cy="556157"/>
          </a:xfrm>
          <a:noFill/>
        </p:spPr>
        <p:txBody>
          <a:bodyPr anchor="b"/>
          <a:lstStyle>
            <a:lvl1pPr>
              <a:defRPr>
                <a:solidFill>
                  <a:schemeClr val="tx1"/>
                </a:solidFill>
              </a:defRPr>
            </a:lvl1pPr>
          </a:lstStyle>
          <a:p>
            <a:r>
              <a:rPr lang="en-US"/>
              <a:t>Click to edit Master title style</a:t>
            </a:r>
          </a:p>
        </p:txBody>
      </p:sp>
      <p:sp>
        <p:nvSpPr>
          <p:cNvPr id="17"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0" y="1017588"/>
            <a:ext cx="11220449"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18"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0" y="321060"/>
            <a:ext cx="11220449"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7372751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16"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49" cy="556157"/>
          </a:xfrm>
          <a:noFill/>
        </p:spPr>
        <p:txBody>
          <a:bodyPr anchor="b"/>
          <a:lstStyle>
            <a:lvl1pPr>
              <a:defRPr>
                <a:solidFill>
                  <a:schemeClr val="tx1"/>
                </a:solidFill>
              </a:defRPr>
            </a:lvl1pPr>
          </a:lstStyle>
          <a:p>
            <a:r>
              <a:rPr lang="en-US"/>
              <a:t>Click to edit Master title style</a:t>
            </a:r>
          </a:p>
        </p:txBody>
      </p:sp>
      <p:sp>
        <p:nvSpPr>
          <p:cNvPr id="17"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0" y="1017588"/>
            <a:ext cx="11220449"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18"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0" y="321060"/>
            <a:ext cx="11220449"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63308625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700213"/>
            <a:ext cx="2712000" cy="1260000"/>
          </a:xfrm>
        </p:spPr>
        <p:txBody>
          <a:bodyPr lIns="0" tIns="0" rIns="0" bIns="0">
            <a:noAutofit/>
          </a:bodyPr>
          <a:lstStyle>
            <a:lvl1pPr>
              <a:defRPr/>
            </a:lvl1pPr>
          </a:lstStyle>
          <a:p>
            <a:r>
              <a:rPr lang="en-GB" noProof="0"/>
              <a:t>Click icon to add picture</a:t>
            </a:r>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lvl1pPr>
              <a:defRPr/>
            </a:lvl1pPr>
          </a:lstStyle>
          <a:p>
            <a:r>
              <a:rPr lang="en-GB" noProof="0"/>
              <a:t>Click icon to add picture</a:t>
            </a:r>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GB" noProof="0"/>
              <a:t>Click icon to add picture</a:t>
            </a:r>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GB"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20"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49" cy="556157"/>
          </a:xfrm>
          <a:noFill/>
        </p:spPr>
        <p:txBody>
          <a:bodyPr anchor="b"/>
          <a:lstStyle>
            <a:lvl1pPr>
              <a:defRPr>
                <a:solidFill>
                  <a:schemeClr val="tx1"/>
                </a:solidFill>
              </a:defRPr>
            </a:lvl1pPr>
          </a:lstStyle>
          <a:p>
            <a:r>
              <a:rPr lang="en-US"/>
              <a:t>Click to edit Master title style</a:t>
            </a:r>
          </a:p>
        </p:txBody>
      </p:sp>
      <p:sp>
        <p:nvSpPr>
          <p:cNvPr id="21" name="Text Placeholder 8">
            <a:extLst>
              <a:ext uri="{FF2B5EF4-FFF2-40B4-BE49-F238E27FC236}">
                <a16:creationId xmlns:a16="http://schemas.microsoft.com/office/drawing/2014/main" id="{0F546414-F133-4740-AA38-5C1ECE5FA11A}"/>
              </a:ext>
            </a:extLst>
          </p:cNvPr>
          <p:cNvSpPr>
            <a:spLocks noGrp="1"/>
          </p:cNvSpPr>
          <p:nvPr>
            <p:ph type="body" sz="quarter" idx="21"/>
          </p:nvPr>
        </p:nvSpPr>
        <p:spPr>
          <a:xfrm>
            <a:off x="501650" y="1017588"/>
            <a:ext cx="11220449"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22" name="Text Placeholder 4">
            <a:extLst>
              <a:ext uri="{FF2B5EF4-FFF2-40B4-BE49-F238E27FC236}">
                <a16:creationId xmlns:a16="http://schemas.microsoft.com/office/drawing/2014/main" id="{08CDA913-053B-41DE-91C7-CDD8D7B615FE}"/>
              </a:ext>
            </a:extLst>
          </p:cNvPr>
          <p:cNvSpPr>
            <a:spLocks noGrp="1"/>
          </p:cNvSpPr>
          <p:nvPr>
            <p:ph type="body" sz="quarter" idx="22" hasCustomPrompt="1"/>
          </p:nvPr>
        </p:nvSpPr>
        <p:spPr>
          <a:xfrm>
            <a:off x="501650" y="321060"/>
            <a:ext cx="11220449"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34483829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am profile 2">
    <p:spTree>
      <p:nvGrpSpPr>
        <p:cNvPr id="1" name=""/>
        <p:cNvGrpSpPr/>
        <p:nvPr/>
      </p:nvGrpSpPr>
      <p:grpSpPr>
        <a:xfrm>
          <a:off x="0" y="0"/>
          <a:ext cx="0" cy="0"/>
          <a:chOff x="0" y="0"/>
          <a:chExt cx="0" cy="0"/>
        </a:xfrm>
      </p:grpSpPr>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GB"/>
              <a:t>Click icon to add picture</a:t>
            </a:r>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GB"/>
              <a:t>Click icon to add picture</a:t>
            </a:r>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GB"/>
              <a:t>Click icon to add picture</a:t>
            </a:r>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GB"/>
              <a:t>Click icon to add picture</a:t>
            </a:r>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atin typeface="+mj-lt"/>
              </a:defRPr>
            </a:lvl1pPr>
            <a:lvl2pPr>
              <a:spcAft>
                <a:spcPts val="0"/>
              </a:spcAft>
              <a:defRPr b="0"/>
            </a:lvl2pPr>
          </a:lstStyle>
          <a:p>
            <a:pPr lvl="0"/>
            <a:r>
              <a:rPr lang="en-GB"/>
              <a:t>Click to edit Master text styles</a:t>
            </a:r>
          </a:p>
          <a:p>
            <a:pPr lvl="1"/>
            <a:r>
              <a:rPr lang="en-GB"/>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atin typeface="+mj-lt"/>
              </a:defRPr>
            </a:lvl1pPr>
            <a:lvl2pPr>
              <a:spcAft>
                <a:spcPts val="0"/>
              </a:spcAft>
              <a:defRPr b="0"/>
            </a:lvl2pPr>
          </a:lstStyle>
          <a:p>
            <a:pPr lvl="0"/>
            <a:r>
              <a:rPr lang="en-GB"/>
              <a:t>Click to edit Master text styles</a:t>
            </a:r>
          </a:p>
          <a:p>
            <a:pPr lvl="1"/>
            <a:r>
              <a:rPr lang="en-GB"/>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atin typeface="+mj-lt"/>
              </a:defRPr>
            </a:lvl1pPr>
            <a:lvl2pPr>
              <a:spcAft>
                <a:spcPts val="0"/>
              </a:spcAft>
              <a:defRPr b="0"/>
            </a:lvl2pPr>
          </a:lstStyle>
          <a:p>
            <a:pPr lvl="0"/>
            <a:r>
              <a:rPr lang="en-GB"/>
              <a:t>Click to edit Master text styles</a:t>
            </a:r>
          </a:p>
          <a:p>
            <a:pPr lvl="1"/>
            <a:r>
              <a:rPr lang="en-GB"/>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atin typeface="+mj-lt"/>
              </a:defRPr>
            </a:lvl1pPr>
            <a:lvl2pPr>
              <a:spcAft>
                <a:spcPts val="0"/>
              </a:spcAft>
              <a:defRPr b="0"/>
            </a:lvl2pPr>
          </a:lstStyle>
          <a:p>
            <a:pPr lvl="0"/>
            <a:r>
              <a:rPr lang="en-GB"/>
              <a:t>Click to edit Master text styles</a:t>
            </a:r>
          </a:p>
          <a:p>
            <a:pPr lvl="1"/>
            <a:r>
              <a:rPr lang="en-GB"/>
              <a:t>Second level</a:t>
            </a:r>
          </a:p>
        </p:txBody>
      </p:sp>
      <p:sp>
        <p:nvSpPr>
          <p:cNvPr id="18" name="Rectangle 17">
            <a:extLst>
              <a:ext uri="{FF2B5EF4-FFF2-40B4-BE49-F238E27FC236}">
                <a16:creationId xmlns:a16="http://schemas.microsoft.com/office/drawing/2014/main" id="{59D67354-589A-4134-9BF4-49073EF6916F}"/>
              </a:ext>
            </a:extLst>
          </p:cNvPr>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a:solidFill>
                <a:schemeClr val="bg1"/>
              </a:solidFill>
            </a:endParaRPr>
          </a:p>
        </p:txBody>
      </p:sp>
      <p:sp>
        <p:nvSpPr>
          <p:cNvPr id="19" name="Rectangle 18">
            <a:extLst>
              <a:ext uri="{FF2B5EF4-FFF2-40B4-BE49-F238E27FC236}">
                <a16:creationId xmlns:a16="http://schemas.microsoft.com/office/drawing/2014/main" id="{8508A8FC-38F0-4C2F-8341-81E110B7DDFA}"/>
              </a:ext>
            </a:extLst>
          </p:cNvPr>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a:solidFill>
                <a:schemeClr val="bg1"/>
              </a:solidFill>
            </a:endParaRPr>
          </a:p>
        </p:txBody>
      </p:sp>
      <p:sp>
        <p:nvSpPr>
          <p:cNvPr id="20" name="Rectangle 19">
            <a:extLst>
              <a:ext uri="{FF2B5EF4-FFF2-40B4-BE49-F238E27FC236}">
                <a16:creationId xmlns:a16="http://schemas.microsoft.com/office/drawing/2014/main" id="{D65299EA-E622-4E9E-AFE3-61DB41B094B4}"/>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a:solidFill>
                <a:schemeClr val="bg1"/>
              </a:solidFill>
            </a:endParaRPr>
          </a:p>
        </p:txBody>
      </p:sp>
      <p:sp>
        <p:nvSpPr>
          <p:cNvPr id="21" name="Rectangle 20">
            <a:extLst>
              <a:ext uri="{FF2B5EF4-FFF2-40B4-BE49-F238E27FC236}">
                <a16:creationId xmlns:a16="http://schemas.microsoft.com/office/drawing/2014/main" id="{E897B3BB-FEAA-48F4-A091-7980D1AB72E6}"/>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a:solidFill>
                <a:schemeClr val="bg1"/>
              </a:solidFill>
            </a:endParaRPr>
          </a:p>
        </p:txBody>
      </p:sp>
      <p:sp>
        <p:nvSpPr>
          <p:cNvPr id="28"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49" cy="556157"/>
          </a:xfrm>
          <a:noFill/>
        </p:spPr>
        <p:txBody>
          <a:bodyPr anchor="b"/>
          <a:lstStyle>
            <a:lvl1pPr>
              <a:defRPr>
                <a:solidFill>
                  <a:schemeClr val="tx1"/>
                </a:solidFill>
              </a:defRPr>
            </a:lvl1pPr>
          </a:lstStyle>
          <a:p>
            <a:r>
              <a:rPr lang="en-US"/>
              <a:t>Click to edit Master title style</a:t>
            </a:r>
          </a:p>
        </p:txBody>
      </p:sp>
      <p:sp>
        <p:nvSpPr>
          <p:cNvPr id="29"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0" y="1017588"/>
            <a:ext cx="11220449"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30"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0" y="321060"/>
            <a:ext cx="11220449"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5696352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CA" noProof="0"/>
          </a:p>
        </p:txBody>
      </p:sp>
      <p:sp>
        <p:nvSpPr>
          <p:cNvPr id="3" name="Text Placeholder 2"/>
          <p:cNvSpPr>
            <a:spLocks noGrp="1"/>
          </p:cNvSpPr>
          <p:nvPr>
            <p:ph type="body" idx="1"/>
          </p:nvPr>
        </p:nvSpPr>
        <p:spPr bwMode="gray">
          <a:xfrm>
            <a:off x="501651" y="3429000"/>
            <a:ext cx="10544067"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8"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9" name="TextBox 8"/>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2436667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700214"/>
            <a:ext cx="3695700" cy="1971675"/>
          </a:xfrm>
        </p:spPr>
        <p:txBody>
          <a:bodyPr/>
          <a:lstStyle/>
          <a:p>
            <a:r>
              <a:rPr lang="en-GB" noProof="0"/>
              <a:t>Click icon to add picture</a:t>
            </a:r>
          </a:p>
        </p:txBody>
      </p:sp>
      <p:sp>
        <p:nvSpPr>
          <p:cNvPr id="5" name="Picture Placeholder 7"/>
          <p:cNvSpPr>
            <a:spLocks noGrp="1"/>
          </p:cNvSpPr>
          <p:nvPr>
            <p:ph type="pic" sz="quarter" idx="14"/>
          </p:nvPr>
        </p:nvSpPr>
        <p:spPr>
          <a:xfrm>
            <a:off x="8006398" y="1700214"/>
            <a:ext cx="3683953" cy="1971675"/>
          </a:xfrm>
        </p:spPr>
        <p:txBody>
          <a:bodyPr/>
          <a:lstStyle/>
          <a:p>
            <a:r>
              <a:rPr lang="en-GB" noProof="0"/>
              <a:t>Click icon to add picture</a:t>
            </a:r>
          </a:p>
        </p:txBody>
      </p:sp>
      <p:sp>
        <p:nvSpPr>
          <p:cNvPr id="6" name="Picture Placeholder 7"/>
          <p:cNvSpPr>
            <a:spLocks noGrp="1"/>
          </p:cNvSpPr>
          <p:nvPr>
            <p:ph type="pic" sz="quarter" idx="15"/>
          </p:nvPr>
        </p:nvSpPr>
        <p:spPr>
          <a:xfrm>
            <a:off x="4273075" y="1700214"/>
            <a:ext cx="3657600" cy="1971675"/>
          </a:xfrm>
        </p:spPr>
        <p:txBody>
          <a:bodyPr/>
          <a:lstStyle/>
          <a:p>
            <a:r>
              <a:rPr lang="en-GB"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endParaRPr lang="en-GB"/>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endParaRPr lang="en-GB"/>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endParaRPr lang="en-GB"/>
          </a:p>
        </p:txBody>
      </p:sp>
      <p:sp>
        <p:nvSpPr>
          <p:cNvPr id="19" name="Title 1">
            <a:extLst>
              <a:ext uri="{FF2B5EF4-FFF2-40B4-BE49-F238E27FC236}">
                <a16:creationId xmlns:a16="http://schemas.microsoft.com/office/drawing/2014/main" id="{A6BE6747-68CA-4361-94F3-864DADDD6DD8}"/>
              </a:ext>
            </a:extLst>
          </p:cNvPr>
          <p:cNvSpPr>
            <a:spLocks noGrp="1"/>
          </p:cNvSpPr>
          <p:nvPr>
            <p:ph type="title"/>
          </p:nvPr>
        </p:nvSpPr>
        <p:spPr>
          <a:xfrm>
            <a:off x="501650" y="459843"/>
            <a:ext cx="11220449" cy="556157"/>
          </a:xfrm>
          <a:noFill/>
        </p:spPr>
        <p:txBody>
          <a:bodyPr anchor="b"/>
          <a:lstStyle>
            <a:lvl1pPr>
              <a:defRPr>
                <a:solidFill>
                  <a:schemeClr val="tx1"/>
                </a:solidFill>
              </a:defRPr>
            </a:lvl1pPr>
          </a:lstStyle>
          <a:p>
            <a:r>
              <a:rPr lang="en-US"/>
              <a:t>Click to edit Master title style</a:t>
            </a:r>
          </a:p>
        </p:txBody>
      </p:sp>
      <p:sp>
        <p:nvSpPr>
          <p:cNvPr id="20" name="Text Placeholder 8">
            <a:extLst>
              <a:ext uri="{FF2B5EF4-FFF2-40B4-BE49-F238E27FC236}">
                <a16:creationId xmlns:a16="http://schemas.microsoft.com/office/drawing/2014/main" id="{0F546414-F133-4740-AA38-5C1ECE5FA11A}"/>
              </a:ext>
            </a:extLst>
          </p:cNvPr>
          <p:cNvSpPr>
            <a:spLocks noGrp="1"/>
          </p:cNvSpPr>
          <p:nvPr>
            <p:ph type="body" sz="quarter" idx="18"/>
          </p:nvPr>
        </p:nvSpPr>
        <p:spPr>
          <a:xfrm>
            <a:off x="501650" y="1017588"/>
            <a:ext cx="11220449"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21" name="Text Placeholder 4">
            <a:extLst>
              <a:ext uri="{FF2B5EF4-FFF2-40B4-BE49-F238E27FC236}">
                <a16:creationId xmlns:a16="http://schemas.microsoft.com/office/drawing/2014/main" id="{08CDA913-053B-41DE-91C7-CDD8D7B615FE}"/>
              </a:ext>
            </a:extLst>
          </p:cNvPr>
          <p:cNvSpPr>
            <a:spLocks noGrp="1"/>
          </p:cNvSpPr>
          <p:nvPr>
            <p:ph type="body" sz="quarter" idx="19" hasCustomPrompt="1"/>
          </p:nvPr>
        </p:nvSpPr>
        <p:spPr>
          <a:xfrm>
            <a:off x="501650" y="321060"/>
            <a:ext cx="11220449"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53873058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GB" sz="1200" noProof="0">
                <a:solidFill>
                  <a:schemeClr val="bg1"/>
                </a:solidFill>
              </a:rPr>
              <a:t>Co-brand</a:t>
            </a:r>
            <a:br>
              <a:rPr lang="en-US" sz="1200" noProof="0">
                <a:solidFill>
                  <a:schemeClr val="bg1"/>
                </a:solidFill>
              </a:rPr>
            </a:br>
            <a:r>
              <a:rPr lang="en-GB" sz="1200" noProof="0">
                <a:solidFill>
                  <a:schemeClr val="bg1"/>
                </a:solidFill>
              </a:rPr>
              <a:t>Logo</a:t>
            </a:r>
            <a:endParaRPr lang="en-GB"/>
          </a:p>
          <a:p>
            <a:endParaRPr lang="en-GB"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GB" sz="1200" noProof="0">
                <a:solidFill>
                  <a:schemeClr val="bg1"/>
                </a:solidFill>
              </a:rPr>
              <a:t>Co-brand</a:t>
            </a:r>
            <a:br>
              <a:rPr lang="en-US" sz="1200" noProof="0">
                <a:solidFill>
                  <a:schemeClr val="bg1"/>
                </a:solidFill>
              </a:rPr>
            </a:br>
            <a:r>
              <a:rPr lang="en-GB" sz="1200" noProof="0">
                <a:solidFill>
                  <a:schemeClr val="bg1"/>
                </a:solidFill>
              </a:rPr>
              <a:t>Logo</a:t>
            </a:r>
            <a:endParaRPr lang="en-GB"/>
          </a:p>
          <a:p>
            <a:endParaRPr lang="en-GB" noProof="0"/>
          </a:p>
        </p:txBody>
      </p:sp>
      <p:sp>
        <p:nvSpPr>
          <p:cNvPr id="10" name="Rectangle 9">
            <a:extLst>
              <a:ext uri="{FF2B5EF4-FFF2-40B4-BE49-F238E27FC236}">
                <a16:creationId xmlns:a16="http://schemas.microsoft.com/office/drawing/2014/main" id="{FE6CB728-6065-4211-9B5B-36BB7061087A}"/>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GB" sz="1467" noProof="0">
              <a:solidFill>
                <a:schemeClr val="bg1"/>
              </a:solidFill>
            </a:endParaRPr>
          </a:p>
        </p:txBody>
      </p:sp>
      <p:sp>
        <p:nvSpPr>
          <p:cNvPr id="11" name="Rectangle 10">
            <a:extLst>
              <a:ext uri="{FF2B5EF4-FFF2-40B4-BE49-F238E27FC236}">
                <a16:creationId xmlns:a16="http://schemas.microsoft.com/office/drawing/2014/main" id="{D5A45E81-7BCD-47BF-8332-21EC55FAE8C3}"/>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GB" sz="1467" noProof="0">
              <a:solidFill>
                <a:schemeClr val="bg1"/>
              </a:solidFill>
            </a:endParaRPr>
          </a:p>
        </p:txBody>
      </p:sp>
      <p:sp>
        <p:nvSpPr>
          <p:cNvPr id="15" name="Title 1">
            <a:extLst>
              <a:ext uri="{FF2B5EF4-FFF2-40B4-BE49-F238E27FC236}">
                <a16:creationId xmlns:a16="http://schemas.microsoft.com/office/drawing/2014/main" id="{A6BE6747-68CA-4361-94F3-864DADDD6DD8}"/>
              </a:ext>
            </a:extLst>
          </p:cNvPr>
          <p:cNvSpPr>
            <a:spLocks noGrp="1"/>
          </p:cNvSpPr>
          <p:nvPr>
            <p:ph type="title"/>
          </p:nvPr>
        </p:nvSpPr>
        <p:spPr>
          <a:xfrm>
            <a:off x="501651" y="459843"/>
            <a:ext cx="11165416" cy="556157"/>
          </a:xfrm>
          <a:noFill/>
        </p:spPr>
        <p:txBody>
          <a:bodyPr anchor="b"/>
          <a:lstStyle>
            <a:lvl1pPr>
              <a:defRPr>
                <a:solidFill>
                  <a:schemeClr val="tx1"/>
                </a:solidFill>
              </a:defRPr>
            </a:lvl1pPr>
          </a:lstStyle>
          <a:p>
            <a:r>
              <a:rPr lang="en-US"/>
              <a:t>Click to edit Master title style</a:t>
            </a:r>
          </a:p>
        </p:txBody>
      </p:sp>
      <p:sp>
        <p:nvSpPr>
          <p:cNvPr id="17"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1" y="1017588"/>
            <a:ext cx="11165416"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18"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1" y="321060"/>
            <a:ext cx="11165416"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395816951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GB" sz="1200">
                <a:solidFill>
                  <a:schemeClr val="bg1"/>
                </a:solidFill>
              </a:rPr>
              <a:t>Co-brand</a:t>
            </a:r>
            <a:br>
              <a:rPr lang="en-US" sz="1200">
                <a:solidFill>
                  <a:schemeClr val="bg1"/>
                </a:solidFill>
              </a:rPr>
            </a:br>
            <a:r>
              <a:rPr lang="en-GB" sz="1200">
                <a:solidFill>
                  <a:schemeClr val="bg1"/>
                </a:solidFill>
              </a:rPr>
              <a:t>Logo</a:t>
            </a:r>
            <a:endParaRPr lang="en-GB"/>
          </a:p>
          <a:p>
            <a:endParaRPr lang="en-GB"/>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GB" sz="1200">
                <a:solidFill>
                  <a:schemeClr val="bg1"/>
                </a:solidFill>
              </a:rPr>
              <a:t>Co-brand</a:t>
            </a:r>
            <a:br>
              <a:rPr lang="en-US" sz="1200">
                <a:solidFill>
                  <a:schemeClr val="bg1"/>
                </a:solidFill>
              </a:rPr>
            </a:br>
            <a:r>
              <a:rPr lang="en-GB" sz="1200">
                <a:solidFill>
                  <a:schemeClr val="bg1"/>
                </a:solidFill>
              </a:rPr>
              <a:t>Logo</a:t>
            </a:r>
            <a:endParaRPr lang="en-GB"/>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GB" sz="1200">
                <a:solidFill>
                  <a:schemeClr val="bg1"/>
                </a:solidFill>
              </a:rPr>
              <a:t>Co-brand</a:t>
            </a:r>
            <a:br>
              <a:rPr lang="en-US" sz="1200">
                <a:solidFill>
                  <a:schemeClr val="bg1"/>
                </a:solidFill>
              </a:rPr>
            </a:br>
            <a:r>
              <a:rPr lang="en-GB" sz="1200">
                <a:solidFill>
                  <a:schemeClr val="bg1"/>
                </a:solidFill>
              </a:rPr>
              <a:t>Logo</a:t>
            </a:r>
            <a:endParaRPr lang="en-GB"/>
          </a:p>
          <a:p>
            <a:endParaRPr lang="en-GB"/>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GB" sz="1200">
                <a:solidFill>
                  <a:schemeClr val="bg1"/>
                </a:solidFill>
              </a:rPr>
              <a:t>Co-brand</a:t>
            </a:r>
            <a:br>
              <a:rPr lang="en-US" sz="1200">
                <a:solidFill>
                  <a:schemeClr val="bg1"/>
                </a:solidFill>
              </a:rPr>
            </a:br>
            <a:r>
              <a:rPr lang="en-GB" sz="1200">
                <a:solidFill>
                  <a:schemeClr val="bg1"/>
                </a:solidFill>
              </a:rPr>
              <a:t>Logo</a:t>
            </a:r>
            <a:endParaRPr lang="en-GB"/>
          </a:p>
          <a:p>
            <a:endParaRPr lang="en-GB"/>
          </a:p>
        </p:txBody>
      </p:sp>
      <p:sp>
        <p:nvSpPr>
          <p:cNvPr id="18" name="Rectangle 17">
            <a:extLst>
              <a:ext uri="{FF2B5EF4-FFF2-40B4-BE49-F238E27FC236}">
                <a16:creationId xmlns:a16="http://schemas.microsoft.com/office/drawing/2014/main" id="{B458C70C-38AA-41B8-857D-2E80BDDEEE7B}"/>
              </a:ext>
            </a:extLst>
          </p:cNvPr>
          <p:cNvSpPr/>
          <p:nvPr userDrawn="1"/>
        </p:nvSpPr>
        <p:spPr>
          <a:xfrm>
            <a:off x="501651"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noProof="0">
              <a:solidFill>
                <a:schemeClr val="bg1"/>
              </a:solidFill>
            </a:endParaRPr>
          </a:p>
        </p:txBody>
      </p:sp>
      <p:sp>
        <p:nvSpPr>
          <p:cNvPr id="19" name="Rectangle 18">
            <a:extLst>
              <a:ext uri="{FF2B5EF4-FFF2-40B4-BE49-F238E27FC236}">
                <a16:creationId xmlns:a16="http://schemas.microsoft.com/office/drawing/2014/main" id="{6F97A482-F480-4FC9-89FA-30A1D342305A}"/>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noProof="0">
              <a:solidFill>
                <a:schemeClr val="bg1"/>
              </a:solidFill>
            </a:endParaRPr>
          </a:p>
        </p:txBody>
      </p:sp>
      <p:sp>
        <p:nvSpPr>
          <p:cNvPr id="20" name="Rectangle 19">
            <a:extLst>
              <a:ext uri="{FF2B5EF4-FFF2-40B4-BE49-F238E27FC236}">
                <a16:creationId xmlns:a16="http://schemas.microsoft.com/office/drawing/2014/main" id="{43BBAB48-2058-4E95-A60B-2E1C9F63F370}"/>
              </a:ext>
            </a:extLst>
          </p:cNvPr>
          <p:cNvSpPr/>
          <p:nvPr userDrawn="1"/>
        </p:nvSpPr>
        <p:spPr>
          <a:xfrm>
            <a:off x="501651"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noProof="0">
              <a:solidFill>
                <a:schemeClr val="bg1"/>
              </a:solidFill>
            </a:endParaRPr>
          </a:p>
        </p:txBody>
      </p:sp>
      <p:sp>
        <p:nvSpPr>
          <p:cNvPr id="21" name="Rectangle 20">
            <a:extLst>
              <a:ext uri="{FF2B5EF4-FFF2-40B4-BE49-F238E27FC236}">
                <a16:creationId xmlns:a16="http://schemas.microsoft.com/office/drawing/2014/main" id="{EC9CCB69-A035-447D-BC34-A5F5BC7D949A}"/>
              </a:ext>
            </a:extLst>
          </p:cNvPr>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noProof="0">
              <a:solidFill>
                <a:schemeClr val="bg1"/>
              </a:solidFill>
            </a:endParaRPr>
          </a:p>
        </p:txBody>
      </p:sp>
      <p:sp>
        <p:nvSpPr>
          <p:cNvPr id="28" name="Title 1">
            <a:extLst>
              <a:ext uri="{FF2B5EF4-FFF2-40B4-BE49-F238E27FC236}">
                <a16:creationId xmlns:a16="http://schemas.microsoft.com/office/drawing/2014/main" id="{A6BE6747-68CA-4361-94F3-864DADDD6DD8}"/>
              </a:ext>
            </a:extLst>
          </p:cNvPr>
          <p:cNvSpPr>
            <a:spLocks noGrp="1"/>
          </p:cNvSpPr>
          <p:nvPr>
            <p:ph type="title"/>
          </p:nvPr>
        </p:nvSpPr>
        <p:spPr>
          <a:xfrm>
            <a:off x="501651" y="459843"/>
            <a:ext cx="11165416" cy="556157"/>
          </a:xfrm>
          <a:noFill/>
        </p:spPr>
        <p:txBody>
          <a:bodyPr anchor="b"/>
          <a:lstStyle>
            <a:lvl1pPr>
              <a:defRPr>
                <a:solidFill>
                  <a:schemeClr val="tx1"/>
                </a:solidFill>
              </a:defRPr>
            </a:lvl1pPr>
          </a:lstStyle>
          <a:p>
            <a:r>
              <a:rPr lang="en-US"/>
              <a:t>Click to edit Master title style</a:t>
            </a:r>
          </a:p>
        </p:txBody>
      </p:sp>
      <p:sp>
        <p:nvSpPr>
          <p:cNvPr id="29"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1" y="1017588"/>
            <a:ext cx="11165416"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30"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1" y="321060"/>
            <a:ext cx="11165416"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33558719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column green line">
    <p:spTree>
      <p:nvGrpSpPr>
        <p:cNvPr id="1" name=""/>
        <p:cNvGrpSpPr/>
        <p:nvPr/>
      </p:nvGrpSpPr>
      <p:grpSpPr>
        <a:xfrm>
          <a:off x="0" y="0"/>
          <a:ext cx="0" cy="0"/>
          <a:chOff x="0" y="0"/>
          <a:chExt cx="0" cy="0"/>
        </a:xfrm>
      </p:grpSpPr>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noProof="0">
              <a:solidFill>
                <a:schemeClr val="bg1"/>
              </a:solidFill>
            </a:endParaRPr>
          </a:p>
        </p:txBody>
      </p:sp>
      <p:sp>
        <p:nvSpPr>
          <p:cNvPr id="5" name="Rectangle 4"/>
          <p:cNvSpPr/>
          <p:nvPr userDrawn="1"/>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noProof="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11" name="Rectangle 10">
            <a:extLst>
              <a:ext uri="{FF2B5EF4-FFF2-40B4-BE49-F238E27FC236}">
                <a16:creationId xmlns:a16="http://schemas.microsoft.com/office/drawing/2014/main" id="{9BDBA2A0-079F-412F-A73A-75B5BF79EE89}"/>
              </a:ext>
            </a:extLst>
          </p:cNvPr>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a:solidFill>
                <a:schemeClr val="bg1"/>
              </a:solidFill>
            </a:endParaRPr>
          </a:p>
        </p:txBody>
      </p:sp>
      <p:sp>
        <p:nvSpPr>
          <p:cNvPr id="13" name="Rectangle 12">
            <a:extLst>
              <a:ext uri="{FF2B5EF4-FFF2-40B4-BE49-F238E27FC236}">
                <a16:creationId xmlns:a16="http://schemas.microsoft.com/office/drawing/2014/main" id="{7F367FCF-B4F9-4FB7-A8BD-27363E526B49}"/>
              </a:ext>
            </a:extLst>
          </p:cNvPr>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a:solidFill>
                <a:schemeClr val="bg1"/>
              </a:solidFill>
            </a:endParaRPr>
          </a:p>
        </p:txBody>
      </p:sp>
      <p:sp>
        <p:nvSpPr>
          <p:cNvPr id="20" name="Title 1">
            <a:extLst>
              <a:ext uri="{FF2B5EF4-FFF2-40B4-BE49-F238E27FC236}">
                <a16:creationId xmlns:a16="http://schemas.microsoft.com/office/drawing/2014/main" id="{A6BE6747-68CA-4361-94F3-864DADDD6DD8}"/>
              </a:ext>
            </a:extLst>
          </p:cNvPr>
          <p:cNvSpPr>
            <a:spLocks noGrp="1"/>
          </p:cNvSpPr>
          <p:nvPr>
            <p:ph type="title"/>
          </p:nvPr>
        </p:nvSpPr>
        <p:spPr>
          <a:xfrm>
            <a:off x="501651" y="459843"/>
            <a:ext cx="11165416" cy="556157"/>
          </a:xfrm>
          <a:noFill/>
        </p:spPr>
        <p:txBody>
          <a:bodyPr anchor="b"/>
          <a:lstStyle>
            <a:lvl1pPr>
              <a:defRPr>
                <a:solidFill>
                  <a:schemeClr val="tx1"/>
                </a:solidFill>
              </a:defRPr>
            </a:lvl1pPr>
          </a:lstStyle>
          <a:p>
            <a:r>
              <a:rPr lang="en-US"/>
              <a:t>Click to edit Master title style</a:t>
            </a:r>
          </a:p>
        </p:txBody>
      </p:sp>
      <p:sp>
        <p:nvSpPr>
          <p:cNvPr id="21"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1" y="1017588"/>
            <a:ext cx="11165416"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22"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1" y="321060"/>
            <a:ext cx="11165416"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6399437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a:t>Click to edit Master text styles</a:t>
            </a:r>
            <a:endParaRPr lang="en-GB"/>
          </a:p>
          <a:p>
            <a:pPr lvl="1"/>
            <a:r>
              <a:rPr lang="en-GB" noProof="0"/>
              <a:t>Second level</a:t>
            </a:r>
            <a:endParaRPr lang="en-GB"/>
          </a:p>
          <a:p>
            <a:pPr lvl="2"/>
            <a:r>
              <a:rPr lang="en-GB" noProof="0"/>
              <a:t>Third level</a:t>
            </a:r>
            <a:endParaRPr lang="en-GB"/>
          </a:p>
          <a:p>
            <a:pPr lvl="3"/>
            <a:r>
              <a:rPr lang="en-GB" noProof="0"/>
              <a:t>Fourth level</a:t>
            </a:r>
            <a:endParaRPr lang="en-GB"/>
          </a:p>
          <a:p>
            <a:pPr lvl="4"/>
            <a:r>
              <a:rPr lang="en-GB" noProof="0"/>
              <a:t>Fifth level</a:t>
            </a:r>
          </a:p>
        </p:txBody>
      </p:sp>
      <p:sp>
        <p:nvSpPr>
          <p:cNvPr id="12" name="Title 1">
            <a:extLst>
              <a:ext uri="{FF2B5EF4-FFF2-40B4-BE49-F238E27FC236}">
                <a16:creationId xmlns:a16="http://schemas.microsoft.com/office/drawing/2014/main" id="{A6BE6747-68CA-4361-94F3-864DADDD6DD8}"/>
              </a:ext>
            </a:extLst>
          </p:cNvPr>
          <p:cNvSpPr>
            <a:spLocks noGrp="1"/>
          </p:cNvSpPr>
          <p:nvPr>
            <p:ph type="title"/>
          </p:nvPr>
        </p:nvSpPr>
        <p:spPr>
          <a:xfrm>
            <a:off x="501651" y="459843"/>
            <a:ext cx="11165416" cy="556157"/>
          </a:xfrm>
          <a:noFill/>
        </p:spPr>
        <p:txBody>
          <a:bodyPr anchor="b"/>
          <a:lstStyle>
            <a:lvl1pPr>
              <a:defRPr>
                <a:solidFill>
                  <a:schemeClr val="tx1"/>
                </a:solidFill>
              </a:defRPr>
            </a:lvl1pPr>
          </a:lstStyle>
          <a:p>
            <a:r>
              <a:rPr lang="en-US"/>
              <a:t>Click to edit Master title style</a:t>
            </a:r>
          </a:p>
        </p:txBody>
      </p:sp>
      <p:sp>
        <p:nvSpPr>
          <p:cNvPr id="13"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501651" y="1017588"/>
            <a:ext cx="11165416" cy="475488"/>
          </a:xfrm>
          <a:noFill/>
        </p:spPr>
        <p:txBody>
          <a:bodyPr vert="horz" lIns="0" tIns="0" rIns="0" bIns="0" rtlCol="0">
            <a:noAutofit/>
          </a:bodyPr>
          <a:lstStyle>
            <a:lvl1pPr marL="0" indent="0">
              <a:buNone/>
              <a:defRPr lang="en-US" sz="1400">
                <a:solidFill>
                  <a:schemeClr val="tx1"/>
                </a:solidFill>
              </a:defRPr>
            </a:lvl1pPr>
          </a:lstStyle>
          <a:p>
            <a:pPr marL="228600" lvl="0" indent="-228600">
              <a:lnSpc>
                <a:spcPct val="130000"/>
              </a:lnSpc>
            </a:pPr>
            <a:r>
              <a:rPr lang="en-US"/>
              <a:t>Edit Master text styles</a:t>
            </a:r>
          </a:p>
        </p:txBody>
      </p:sp>
      <p:sp>
        <p:nvSpPr>
          <p:cNvPr id="14"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501651" y="321060"/>
            <a:ext cx="11165416" cy="137196"/>
          </a:xfrm>
        </p:spPr>
        <p:txBody>
          <a:bodyPr anchor="t"/>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310873212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 Teal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a:xfrm>
            <a:off x="469900" y="804672"/>
            <a:ext cx="3627438" cy="1995802"/>
          </a:xfrm>
        </p:spPr>
        <p:txBody>
          <a:bodyPr vert="horz" lIns="0" tIns="45720" rIns="0" bIns="0" rtlCol="0" anchor="t" anchorCtr="0">
            <a:noAutofit/>
          </a:bodyPr>
          <a:lstStyle>
            <a:lvl1pPr>
              <a:defRPr lang="en-US" sz="3600" spc="-75" dirty="0">
                <a:solidFill>
                  <a:schemeClr val="bg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4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41116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3 Blue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a:xfrm>
            <a:off x="469900" y="804672"/>
            <a:ext cx="3627438" cy="1995802"/>
          </a:xfrm>
        </p:spPr>
        <p:txBody>
          <a:bodyPr vert="horz" lIns="0" tIns="45720" rIns="0" bIns="0" rtlCol="0" anchor="t" anchorCtr="0">
            <a:noAutofit/>
          </a:bodyPr>
          <a:lstStyle>
            <a:lvl1pPr>
              <a:defRPr lang="en-US" sz="3600" spc="-75" dirty="0">
                <a:solidFill>
                  <a:schemeClr val="bg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4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033194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 Navy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a:xfrm>
            <a:off x="469900" y="804672"/>
            <a:ext cx="3627438" cy="1995802"/>
          </a:xfrm>
        </p:spPr>
        <p:txBody>
          <a:bodyPr vert="horz" lIns="0" tIns="45720" rIns="0" bIns="0" rtlCol="0" anchor="t" anchorCtr="0">
            <a:noAutofit/>
          </a:bodyPr>
          <a:lstStyle>
            <a:lvl1pPr>
              <a:defRPr lang="en-US" sz="3600" spc="-75" dirty="0">
                <a:solidFill>
                  <a:schemeClr val="bg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4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747028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1/3 Navy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userDrawn="1"/>
        </p:nvSpPr>
        <p:spPr bwMode="gray">
          <a:xfrm>
            <a:off x="0" y="0"/>
            <a:ext cx="4278313" cy="685800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a:xfrm>
            <a:off x="469900" y="804672"/>
            <a:ext cx="3627438" cy="1995802"/>
          </a:xfrm>
        </p:spPr>
        <p:txBody>
          <a:bodyPr vert="horz" lIns="0" tIns="45720" rIns="0" bIns="0" rtlCol="0" anchor="t" anchorCtr="0">
            <a:noAutofit/>
          </a:bodyPr>
          <a:lstStyle>
            <a:lvl1pPr>
              <a:defRPr lang="en-US" sz="3600" spc="-75" dirty="0">
                <a:solidFill>
                  <a:schemeClr val="bg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4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781304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1/3 Teal">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7915275"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7915274" y="1"/>
            <a:ext cx="4276725" cy="6857998"/>
          </a:xfrm>
          <a:solidFill>
            <a:schemeClr val="accent5"/>
          </a:solidFill>
        </p:spPr>
        <p:txBody>
          <a:bodyPr vert="horz" lIns="365760" tIns="365760" rIns="365760" bIns="2926080" rtlCol="0" anchor="b" anchorCtr="0">
            <a:noAutofit/>
          </a:bodyPr>
          <a:lstStyle>
            <a:lvl1pPr>
              <a:lnSpc>
                <a:spcPct val="90000"/>
              </a:lnSpc>
              <a:defRPr lang="en-US" sz="3600" b="0" baseline="0" dirty="0">
                <a:solidFill>
                  <a:schemeClr val="bg1"/>
                </a:solidFill>
                <a:latin typeface="+mj-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7915275" y="4114801"/>
            <a:ext cx="4276725" cy="2743200"/>
          </a:xfrm>
        </p:spPr>
        <p:txBody>
          <a:bodyPr vert="horz" lIns="365760" tIns="0" rIns="365760" bIns="0" rtlCol="0">
            <a:noAutofit/>
          </a:bodyPr>
          <a:lstStyle>
            <a:lvl1pPr marL="0" indent="0">
              <a:buNone/>
              <a:defRPr lang="en-US" sz="1800" baseline="0" dirty="0">
                <a:solidFill>
                  <a:schemeClr val="bg1"/>
                </a:solidFill>
              </a:defRPr>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62697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CA" noProof="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8"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9" name="TextBox 8"/>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19533527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1/3 Black">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7915275"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7915274" y="1"/>
            <a:ext cx="4276725" cy="6857998"/>
          </a:xfrm>
          <a:solidFill>
            <a:schemeClr val="tx1"/>
          </a:solidFill>
        </p:spPr>
        <p:txBody>
          <a:bodyPr vert="horz" lIns="365760" tIns="365760" rIns="365760" bIns="2926080" rtlCol="0" anchor="b" anchorCtr="0">
            <a:noAutofit/>
          </a:bodyPr>
          <a:lstStyle>
            <a:lvl1pPr>
              <a:lnSpc>
                <a:spcPct val="90000"/>
              </a:lnSpc>
              <a:defRPr lang="en-US" sz="3600" b="0" baseline="0" dirty="0">
                <a:solidFill>
                  <a:schemeClr val="bg1"/>
                </a:solidFill>
                <a:latin typeface="+mj-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7915275" y="4114800"/>
            <a:ext cx="4276725" cy="2743199"/>
          </a:xfrm>
        </p:spPr>
        <p:txBody>
          <a:bodyPr vert="horz" lIns="365760" tIns="0" rIns="365760" bIns="0" rtlCol="0">
            <a:noAutofit/>
          </a:bodyPr>
          <a:lstStyle>
            <a:lvl1pPr marL="0" indent="0">
              <a:buNone/>
              <a:defRPr lang="en-US" sz="1800" baseline="0" dirty="0">
                <a:solidFill>
                  <a:schemeClr val="bg1"/>
                </a:solidFill>
              </a:defRPr>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30604983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1/3 Green ">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7915275"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7915274" y="1"/>
            <a:ext cx="4276725" cy="6857998"/>
          </a:xfrm>
          <a:solidFill>
            <a:schemeClr val="accent1"/>
          </a:solidFill>
        </p:spPr>
        <p:txBody>
          <a:bodyPr vert="horz" lIns="365760" tIns="365760" rIns="365760" bIns="2926080" rtlCol="0" anchor="b" anchorCtr="0">
            <a:noAutofit/>
          </a:bodyPr>
          <a:lstStyle>
            <a:lvl1pPr>
              <a:lnSpc>
                <a:spcPct val="90000"/>
              </a:lnSpc>
              <a:defRPr lang="en-US" sz="3600" b="0" baseline="0" dirty="0">
                <a:solidFill>
                  <a:schemeClr val="bg1"/>
                </a:solidFill>
                <a:latin typeface="+mj-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7915275" y="4114800"/>
            <a:ext cx="4276725" cy="2743199"/>
          </a:xfrm>
        </p:spPr>
        <p:txBody>
          <a:bodyPr vert="horz" lIns="365760" tIns="0" rIns="365760" bIns="0" rtlCol="0">
            <a:noAutofit/>
          </a:bodyPr>
          <a:lstStyle>
            <a:lvl1pPr marL="0" indent="0">
              <a:buNone/>
              <a:defRPr lang="en-US" sz="1800" baseline="0" dirty="0">
                <a:solidFill>
                  <a:schemeClr val="bg1"/>
                </a:solidFill>
              </a:defRPr>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6560590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_Divider 1/3 Dark Green">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7915275"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7915274" y="1"/>
            <a:ext cx="4276725" cy="6857998"/>
          </a:xfrm>
          <a:solidFill>
            <a:schemeClr val="accent4"/>
          </a:solidFill>
        </p:spPr>
        <p:txBody>
          <a:bodyPr vert="horz" lIns="365760" tIns="365760" rIns="365760" bIns="2926080" rtlCol="0" anchor="b" anchorCtr="0">
            <a:noAutofit/>
          </a:bodyPr>
          <a:lstStyle>
            <a:lvl1pPr>
              <a:lnSpc>
                <a:spcPct val="90000"/>
              </a:lnSpc>
              <a:defRPr lang="en-US" sz="3600" b="0" baseline="0" dirty="0">
                <a:solidFill>
                  <a:schemeClr val="bg1"/>
                </a:solidFill>
                <a:latin typeface="+mj-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7915275" y="4114800"/>
            <a:ext cx="4276725" cy="2743199"/>
          </a:xfrm>
        </p:spPr>
        <p:txBody>
          <a:bodyPr vert="horz" lIns="365760" tIns="0" rIns="365760" bIns="0" rtlCol="0">
            <a:noAutofit/>
          </a:bodyPr>
          <a:lstStyle>
            <a:lvl1pPr marL="0" indent="0">
              <a:buNone/>
              <a:defRPr lang="en-US" sz="1800" baseline="0" dirty="0">
                <a:solidFill>
                  <a:schemeClr val="bg1"/>
                </a:solidFill>
              </a:defRPr>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14122141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3_Divider 1/3 Alt Green">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7915275"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7915274" y="1"/>
            <a:ext cx="4276725" cy="6857998"/>
          </a:xfrm>
          <a:solidFill>
            <a:schemeClr val="accent2"/>
          </a:solidFill>
        </p:spPr>
        <p:txBody>
          <a:bodyPr vert="horz" lIns="365760" tIns="365760" rIns="365760" bIns="2926080" rtlCol="0" anchor="b" anchorCtr="0">
            <a:noAutofit/>
          </a:bodyPr>
          <a:lstStyle>
            <a:lvl1pPr>
              <a:lnSpc>
                <a:spcPct val="90000"/>
              </a:lnSpc>
              <a:defRPr lang="en-US" sz="3600" b="0" baseline="0" dirty="0">
                <a:solidFill>
                  <a:schemeClr val="bg1"/>
                </a:solidFill>
                <a:latin typeface="+mj-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7915275" y="4114800"/>
            <a:ext cx="4276725" cy="2743199"/>
          </a:xfrm>
        </p:spPr>
        <p:txBody>
          <a:bodyPr vert="horz" lIns="365760" tIns="0" rIns="365760" bIns="0" rtlCol="0">
            <a:noAutofit/>
          </a:bodyPr>
          <a:lstStyle>
            <a:lvl1pPr marL="0" indent="0">
              <a:buNone/>
              <a:defRPr lang="en-US" sz="1800" baseline="0" dirty="0">
                <a:solidFill>
                  <a:schemeClr val="bg1"/>
                </a:solidFill>
              </a:defRPr>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41362499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36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a:t>Click to edit Master text styles</a:t>
            </a:r>
            <a:endParaRPr lang="en-GB"/>
          </a:p>
        </p:txBody>
      </p:sp>
    </p:spTree>
    <p:extLst>
      <p:ext uri="{BB962C8B-B14F-4D97-AF65-F5344CB8AC3E}">
        <p14:creationId xmlns:p14="http://schemas.microsoft.com/office/powerpoint/2010/main" val="625613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3" name="text" descr="{&quot;templafy&quot;:{&quot;id&quot;:&quot;0a5690c0-844c-4414-85e7-efe58d77e622&quot;}}" title="UserProfile.LegalEntity.{{Form.InternalExternal.PowerpointPrefix}}_{{DocumentLanguage}}">
            <a:extLst>
              <a:ext uri="{FF2B5EF4-FFF2-40B4-BE49-F238E27FC236}">
                <a16:creationId xmlns:a16="http://schemas.microsoft.com/office/drawing/2014/main" id="{7FE1F645-A497-4FE6-8E5A-0456158C4C13}"/>
              </a:ext>
            </a:extLst>
          </p:cNvPr>
          <p:cNvSpPr txBox="1"/>
          <p:nvPr userDrawn="1"/>
        </p:nvSpPr>
        <p:spPr>
          <a:xfrm>
            <a:off x="475325" y="2519999"/>
            <a:ext cx="7623175" cy="3999600"/>
          </a:xfrm>
          <a:prstGeom prst="rect">
            <a:avLst/>
          </a:prstGeom>
          <a:noFill/>
        </p:spPr>
        <p:txBody>
          <a:bodyPr wrap="square" lIns="0" tIns="0" rIns="0" bIns="0" rtlCol="0" anchor="b" anchorCtr="0">
            <a:noAutofit/>
          </a:bodyPr>
          <a:lstStyle/>
          <a:p>
            <a:r>
              <a:rPr lang="en-GB" sz="900" kern="1200">
                <a:solidFill>
                  <a:schemeClr val="tx1"/>
                </a:solidFill>
                <a:effectLst/>
                <a:latin typeface="Calibri Light" panose="020F0302020204030204" pitchFamily="34" charset="0"/>
                <a:ea typeface="+mn-ea"/>
                <a:cs typeface="Calibri Light" panose="020F0302020204030204" pitchFamily="34" charset="0"/>
              </a:rPr>
              <a:t>This is an internal document which provides confidential advice and guidance to partners and staff of Deloitte MCS Limited. It is not to be copied or made available to any other party.
© 2020 Deloitte MCS Limited. All rights reserved.</a:t>
            </a:r>
          </a:p>
        </p:txBody>
      </p:sp>
      <p:pic>
        <p:nvPicPr>
          <p:cNvPr id="1458554573" name="Logo" descr="{&quot;templafy&quot;:{&quot;id&quot;:&quot;3971411b-1d9f-4ff8-aff3-3729600b7f22&quot;}}"/>
          <p:cNvPicPr>
            <a:picLocks noChangeAspect="1"/>
          </p:cNvPicPr>
          <p:nvPr/>
        </p:nvPicPr>
        <p:blipFill>
          <a:blip r:embed="rId2"/>
          <a:stretch>
            <a:fillRect/>
          </a:stretch>
        </p:blipFill>
        <p:spPr>
          <a:xfrm>
            <a:off x="474359" y="462957"/>
            <a:ext cx="2283232" cy="1000800"/>
          </a:xfrm>
          <a:prstGeom prst="rect">
            <a:avLst/>
          </a:prstGeom>
        </p:spPr>
      </p:pic>
    </p:spTree>
    <p:extLst>
      <p:ext uri="{BB962C8B-B14F-4D97-AF65-F5344CB8AC3E}">
        <p14:creationId xmlns:p14="http://schemas.microsoft.com/office/powerpoint/2010/main" val="29203056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rgbClr val="A0DCFF"/>
        </a:solidFill>
        <a:effectLst/>
      </p:bgPr>
    </p:bg>
    <p:spTree>
      <p:nvGrpSpPr>
        <p:cNvPr id="1" name=""/>
        <p:cNvGrpSpPr/>
        <p:nvPr/>
      </p:nvGrpSpPr>
      <p:grpSpPr>
        <a:xfrm>
          <a:off x="0" y="0"/>
          <a:ext cx="0" cy="0"/>
          <a:chOff x="0" y="0"/>
          <a:chExt cx="0" cy="0"/>
        </a:xfrm>
      </p:grpSpPr>
      <p:sp>
        <p:nvSpPr>
          <p:cNvPr id="3" name="TextBox 2"/>
          <p:cNvSpPr txBox="1"/>
          <p:nvPr userDrawn="1"/>
        </p:nvSpPr>
        <p:spPr>
          <a:xfrm>
            <a:off x="2878634" y="1217629"/>
            <a:ext cx="6434732" cy="4339650"/>
          </a:xfrm>
          <a:prstGeom prst="rect">
            <a:avLst/>
          </a:prstGeom>
          <a:noFill/>
        </p:spPr>
        <p:txBody>
          <a:bodyPr wrap="square" rtlCol="0">
            <a:spAutoFit/>
          </a:bodyPr>
          <a:lstStyle/>
          <a:p>
            <a:pPr algn="ctr"/>
            <a:r>
              <a:rPr lang="en-US" sz="9600" b="0">
                <a:solidFill>
                  <a:schemeClr val="tx1"/>
                </a:solidFill>
                <a:latin typeface="+mj-lt"/>
              </a:rPr>
              <a:t>Do not use this</a:t>
            </a:r>
            <a:r>
              <a:rPr lang="en-US" sz="9600" b="0" baseline="0">
                <a:solidFill>
                  <a:schemeClr val="tx1"/>
                </a:solidFill>
                <a:latin typeface="+mj-lt"/>
              </a:rPr>
              <a:t> layout</a:t>
            </a:r>
          </a:p>
          <a:p>
            <a:pPr algn="ctr"/>
            <a:endParaRPr lang="en-US" sz="2800" b="1" baseline="0">
              <a:solidFill>
                <a:schemeClr val="tx1"/>
              </a:solidFill>
              <a:latin typeface="+mj-lt"/>
            </a:endParaRPr>
          </a:p>
          <a:p>
            <a:pPr algn="ctr"/>
            <a:r>
              <a:rPr lang="en-US" sz="2800" b="0" baseline="0">
                <a:solidFill>
                  <a:schemeClr val="tx1"/>
                </a:solidFill>
                <a:latin typeface="+mn-lt"/>
              </a:rPr>
              <a:t>Delete any master slides that occur after this layout</a:t>
            </a:r>
            <a:endParaRPr lang="en-US" sz="2800" b="0">
              <a:solidFill>
                <a:schemeClr val="tx1"/>
              </a:solidFill>
              <a:latin typeface="+mn-lt"/>
            </a:endParaRPr>
          </a:p>
        </p:txBody>
      </p:sp>
    </p:spTree>
    <p:extLst>
      <p:ext uri="{BB962C8B-B14F-4D97-AF65-F5344CB8AC3E}">
        <p14:creationId xmlns:p14="http://schemas.microsoft.com/office/powerpoint/2010/main" val="19324030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ody Content - Standard Layou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69899" y="402587"/>
            <a:ext cx="11252201"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9" name="Text Placeholder 8"/>
          <p:cNvSpPr>
            <a:spLocks noGrp="1"/>
          </p:cNvSpPr>
          <p:nvPr>
            <p:ph type="body" sz="quarter" idx="13" hasCustomPrompt="1"/>
          </p:nvPr>
        </p:nvSpPr>
        <p:spPr>
          <a:xfrm>
            <a:off x="469899" y="736688"/>
            <a:ext cx="11252201" cy="757255"/>
          </a:xfrm>
          <a:prstGeom prst="rect">
            <a:avLst/>
          </a:prstGeom>
        </p:spPr>
        <p:txBody>
          <a:bodyPr lIns="0" tIns="0" rIns="0" bIns="0">
            <a:noAutofit/>
          </a:bodyPr>
          <a:lstStyle>
            <a:lvl1pPr marL="0" indent="0">
              <a:buNone/>
              <a:defRPr sz="1600" b="0">
                <a:solidFill>
                  <a:schemeClr val="accent1"/>
                </a:solidFill>
              </a:defRPr>
            </a:lvl1pPr>
          </a:lstStyle>
          <a:p>
            <a:pPr lvl="0"/>
            <a:r>
              <a:rPr lang="en-US" noProof="0"/>
              <a:t>Click to add subtitle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sz="1000"/>
            </a:lvl1pPr>
            <a:lvl2pPr marL="127000" indent="-127000" algn="l">
              <a:buClrTx/>
              <a:buSzPct val="100000"/>
              <a:buFont typeface="Arial" panose="020B0604020202020204" pitchFamily="34" charset="0"/>
              <a:buChar char="•"/>
              <a:defRPr sz="1000"/>
            </a:lvl2pPr>
            <a:lvl3pPr marL="279400" indent="-127000" algn="l">
              <a:buClrTx/>
              <a:buSzPct val="100000"/>
              <a:buFont typeface="Arial" panose="020B0604020202020204" pitchFamily="34" charset="0"/>
              <a:buChar char="−"/>
              <a:defRPr sz="1000"/>
            </a:lvl3pPr>
            <a:lvl4pPr marL="431800" indent="-127000" algn="l">
              <a:buClrTx/>
              <a:buSzPct val="100000"/>
              <a:buFont typeface="Arial" panose="020B0604020202020204" pitchFamily="34" charset="0"/>
              <a:buChar char="◦"/>
              <a:defRPr sz="1000"/>
            </a:lvl4pPr>
            <a:lvl5pPr marL="584200" indent="-127000" algn="l">
              <a:buClrTx/>
              <a:buSzPct val="100000"/>
              <a:buFont typeface="Arial" panose="020B0604020202020204" pitchFamily="34" charset="0"/>
              <a:buChar char="−"/>
              <a:defRPr sz="10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6" name="Straight Connector 5"/>
          <p:cNvCxnSpPr/>
          <p:nvPr userDrawn="1"/>
        </p:nvCxnSpPr>
        <p:spPr>
          <a:xfrm>
            <a:off x="11722100" y="6678000"/>
            <a:ext cx="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8833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endParaRPr lang="en-GB"/>
          </a:p>
        </p:txBody>
      </p:sp>
    </p:spTree>
    <p:extLst>
      <p:ext uri="{BB962C8B-B14F-4D97-AF65-F5344CB8AC3E}">
        <p14:creationId xmlns:p14="http://schemas.microsoft.com/office/powerpoint/2010/main" val="19504471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809625"/>
            <a:ext cx="11188700" cy="599230"/>
          </a:xfrm>
          <a:prstGeom prst="rect">
            <a:avLst/>
          </a:prstGeom>
        </p:spPr>
        <p:txBody>
          <a:bodyPr lIns="0" tIns="0" rIns="0" bIns="0">
            <a:noAutofit/>
          </a:bodyPr>
          <a:lstStyle>
            <a:lvl1pPr marL="0" indent="0">
              <a:buNone/>
              <a:defRPr sz="1800" b="0">
                <a:solidFill>
                  <a:srgbClr val="575757"/>
                </a:solidFill>
              </a:defRPr>
            </a:lvl1pPr>
          </a:lstStyle>
          <a:p>
            <a:pPr lvl="0"/>
            <a:r>
              <a:rPr lang="en-GB"/>
              <a:t>Click to add subtitle</a:t>
            </a:r>
          </a:p>
        </p:txBody>
      </p:sp>
      <p:sp>
        <p:nvSpPr>
          <p:cNvPr id="11" name="Title Placeholder 1"/>
          <p:cNvSpPr>
            <a:spLocks noGrp="1"/>
          </p:cNvSpPr>
          <p:nvPr>
            <p:ph type="title" hasCustomPrompt="1"/>
          </p:nvPr>
        </p:nvSpPr>
        <p:spPr>
          <a:xfrm>
            <a:off x="501650" y="317501"/>
            <a:ext cx="11188700" cy="334100"/>
          </a:xfrm>
          <a:prstGeom prst="rect">
            <a:avLst/>
          </a:prstGeom>
        </p:spPr>
        <p:txBody>
          <a:bodyPr vert="horz" lIns="0" tIns="0" rIns="0" bIns="0" rtlCol="0" anchor="t" anchorCtr="0">
            <a:noAutofit/>
          </a:bodyPr>
          <a:lstStyle>
            <a:lvl1pPr>
              <a:defRPr/>
            </a:lvl1pPr>
          </a:lstStyle>
          <a:p>
            <a:r>
              <a:rPr lang="en-GB"/>
              <a:t>Click to add title</a:t>
            </a:r>
          </a:p>
        </p:txBody>
      </p:sp>
    </p:spTree>
    <p:extLst>
      <p:ext uri="{BB962C8B-B14F-4D97-AF65-F5344CB8AC3E}">
        <p14:creationId xmlns:p14="http://schemas.microsoft.com/office/powerpoint/2010/main" val="7950866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CA" noProof="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8"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9" name="TextBox 8"/>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25321581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3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6A036E-AA84-9B6C-02A9-3BFD2D147C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90665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1710441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8815491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24934" y="1705670"/>
            <a:ext cx="10517717" cy="1592403"/>
          </a:xfrm>
        </p:spPr>
        <p:txBody>
          <a:bodyPr anchor="b"/>
          <a:lstStyle>
            <a:lvl1pPr>
              <a:lnSpc>
                <a:spcPct val="95000"/>
              </a:lnSpc>
              <a:defRPr sz="3600" b="1" i="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CLICK TO EDIT MASTER TITLE STYLE</a:t>
            </a:r>
          </a:p>
        </p:txBody>
      </p:sp>
      <p:sp>
        <p:nvSpPr>
          <p:cNvPr id="3" name="Text Placeholder 2"/>
          <p:cNvSpPr>
            <a:spLocks noGrp="1"/>
          </p:cNvSpPr>
          <p:nvPr>
            <p:ph type="body" idx="1"/>
          </p:nvPr>
        </p:nvSpPr>
        <p:spPr bwMode="gray">
          <a:xfrm>
            <a:off x="524934"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661140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56229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1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6A036E-AA84-9B6C-02A9-3BFD2D147C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0C3E6CE1-215D-C7DF-5CB2-2BFFF4F0977C}"/>
              </a:ext>
            </a:extLst>
          </p:cNvPr>
          <p:cNvPicPr preferRelativeResize="0">
            <a:picLocks/>
          </p:cNvPicPr>
          <p:nvPr userDrawn="1"/>
        </p:nvPicPr>
        <p:blipFill rotWithShape="1">
          <a:blip r:embed="rId2" cstate="email">
            <a:extLst>
              <a:ext uri="{28A0092B-C50C-407E-A947-70E740481C1C}">
                <a14:useLocalDpi xmlns:a14="http://schemas.microsoft.com/office/drawing/2010/main" val="0"/>
              </a:ext>
            </a:extLst>
          </a:blip>
          <a:srcRect t="-12315"/>
          <a:stretch/>
        </p:blipFill>
        <p:spPr>
          <a:xfrm rot="10800000">
            <a:off x="0" y="6655259"/>
            <a:ext cx="12192000" cy="202740"/>
          </a:xfrm>
          <a:prstGeom prst="rect">
            <a:avLst/>
          </a:prstGeom>
        </p:spPr>
      </p:pic>
      <p:pic>
        <p:nvPicPr>
          <p:cNvPr id="9" name="Picture 8">
            <a:extLst>
              <a:ext uri="{FF2B5EF4-FFF2-40B4-BE49-F238E27FC236}">
                <a16:creationId xmlns:a16="http://schemas.microsoft.com/office/drawing/2014/main" id="{4C6E4A9C-E1B4-9E8D-2602-9A8C551265FB}"/>
              </a:ext>
            </a:extLst>
          </p:cNvPr>
          <p:cNvPicPr preferRelativeResize="0">
            <a:picLocks/>
          </p:cNvPicPr>
          <p:nvPr userDrawn="1"/>
        </p:nvPicPr>
        <p:blipFill rotWithShape="1">
          <a:blip r:embed="rId3" cstate="email">
            <a:extLst>
              <a:ext uri="{28A0092B-C50C-407E-A947-70E740481C1C}">
                <a14:useLocalDpi xmlns:a14="http://schemas.microsoft.com/office/drawing/2010/main" val="0"/>
              </a:ext>
            </a:extLst>
          </a:blip>
          <a:srcRect b="-4183"/>
          <a:stretch/>
        </p:blipFill>
        <p:spPr>
          <a:xfrm rot="10800000">
            <a:off x="0" y="-12240"/>
            <a:ext cx="12192000" cy="202741"/>
          </a:xfrm>
          <a:prstGeom prst="rect">
            <a:avLst/>
          </a:prstGeom>
        </p:spPr>
      </p:pic>
      <p:pic>
        <p:nvPicPr>
          <p:cNvPr id="11" name="Picture 10">
            <a:extLst>
              <a:ext uri="{FF2B5EF4-FFF2-40B4-BE49-F238E27FC236}">
                <a16:creationId xmlns:a16="http://schemas.microsoft.com/office/drawing/2014/main" id="{55522014-037A-AF3C-BDDC-505BEA5F4CEE}"/>
              </a:ext>
            </a:extLst>
          </p:cNvPr>
          <p:cNvPicPr preferRelativeResize="0">
            <a:picLocks/>
          </p:cNvPicPr>
          <p:nvPr userDrawn="1"/>
        </p:nvPicPr>
        <p:blipFill rotWithShape="1">
          <a:blip r:embed="rId4" cstate="email">
            <a:extLst>
              <a:ext uri="{28A0092B-C50C-407E-A947-70E740481C1C}">
                <a14:useLocalDpi xmlns:a14="http://schemas.microsoft.com/office/drawing/2010/main" val="0"/>
              </a:ext>
            </a:extLst>
          </a:blip>
          <a:srcRect t="-322" b="-119"/>
          <a:stretch/>
        </p:blipFill>
        <p:spPr>
          <a:xfrm rot="10800000">
            <a:off x="0" y="-12241"/>
            <a:ext cx="207918" cy="6870240"/>
          </a:xfrm>
          <a:prstGeom prst="rect">
            <a:avLst/>
          </a:prstGeom>
        </p:spPr>
      </p:pic>
    </p:spTree>
    <p:extLst>
      <p:ext uri="{BB962C8B-B14F-4D97-AF65-F5344CB8AC3E}">
        <p14:creationId xmlns:p14="http://schemas.microsoft.com/office/powerpoint/2010/main" val="24676199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5996F7-DBB9-7674-48D4-47C84F2240D3}"/>
              </a:ext>
            </a:extLst>
          </p:cNvPr>
          <p:cNvSpPr/>
          <p:nvPr userDrawn="1"/>
        </p:nvSpPr>
        <p:spPr bwMode="gray">
          <a:xfrm>
            <a:off x="0" y="0"/>
            <a:ext cx="12192000"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 name="object 3">
            <a:extLst>
              <a:ext uri="{FF2B5EF4-FFF2-40B4-BE49-F238E27FC236}">
                <a16:creationId xmlns:a16="http://schemas.microsoft.com/office/drawing/2014/main" id="{1B84F2DD-CBAF-3AF9-A53E-2C9EEB993F04}"/>
              </a:ext>
            </a:extLst>
          </p:cNvPr>
          <p:cNvPicPr/>
          <p:nvPr userDrawn="1"/>
        </p:nvPicPr>
        <p:blipFill>
          <a:blip r:embed="rId2" cstate="print"/>
          <a:stretch>
            <a:fillRect/>
          </a:stretch>
        </p:blipFill>
        <p:spPr>
          <a:xfrm>
            <a:off x="3849" y="0"/>
            <a:ext cx="12184302" cy="6853671"/>
          </a:xfrm>
          <a:prstGeom prst="rect">
            <a:avLst/>
          </a:prstGeom>
        </p:spPr>
      </p:pic>
      <p:pic>
        <p:nvPicPr>
          <p:cNvPr id="3" name="object 9">
            <a:extLst>
              <a:ext uri="{FF2B5EF4-FFF2-40B4-BE49-F238E27FC236}">
                <a16:creationId xmlns:a16="http://schemas.microsoft.com/office/drawing/2014/main" id="{E22CEABC-3C13-041A-762E-C16F10840D1C}"/>
              </a:ext>
            </a:extLst>
          </p:cNvPr>
          <p:cNvPicPr/>
          <p:nvPr userDrawn="1"/>
        </p:nvPicPr>
        <p:blipFill>
          <a:blip r:embed="rId3" cstate="print">
            <a:extLst>
              <a:ext uri="{28A0092B-C50C-407E-A947-70E740481C1C}">
                <a14:useLocalDpi xmlns:a14="http://schemas.microsoft.com/office/drawing/2010/main"/>
              </a:ext>
            </a:extLst>
          </a:blip>
          <a:stretch>
            <a:fillRect/>
          </a:stretch>
        </p:blipFill>
        <p:spPr>
          <a:xfrm>
            <a:off x="3849" y="0"/>
            <a:ext cx="12184302" cy="184033"/>
          </a:xfrm>
          <a:prstGeom prst="rect">
            <a:avLst/>
          </a:prstGeom>
        </p:spPr>
      </p:pic>
      <p:pic>
        <p:nvPicPr>
          <p:cNvPr id="4" name="object 10">
            <a:extLst>
              <a:ext uri="{FF2B5EF4-FFF2-40B4-BE49-F238E27FC236}">
                <a16:creationId xmlns:a16="http://schemas.microsoft.com/office/drawing/2014/main" id="{820EC737-2659-AD4D-2006-36825F515994}"/>
              </a:ext>
            </a:extLst>
          </p:cNvPr>
          <p:cNvPicPr/>
          <p:nvPr userDrawn="1"/>
        </p:nvPicPr>
        <p:blipFill>
          <a:blip r:embed="rId4" cstate="print"/>
          <a:stretch>
            <a:fillRect/>
          </a:stretch>
        </p:blipFill>
        <p:spPr>
          <a:xfrm>
            <a:off x="3849" y="6669637"/>
            <a:ext cx="12184302" cy="184033"/>
          </a:xfrm>
          <a:prstGeom prst="rect">
            <a:avLst/>
          </a:prstGeom>
        </p:spPr>
      </p:pic>
      <p:pic>
        <p:nvPicPr>
          <p:cNvPr id="7" name="object 11">
            <a:extLst>
              <a:ext uri="{FF2B5EF4-FFF2-40B4-BE49-F238E27FC236}">
                <a16:creationId xmlns:a16="http://schemas.microsoft.com/office/drawing/2014/main" id="{2344DB9A-5F9F-71FD-CA16-4000D5954960}"/>
              </a:ext>
            </a:extLst>
          </p:cNvPr>
          <p:cNvPicPr/>
          <p:nvPr userDrawn="1"/>
        </p:nvPicPr>
        <p:blipFill>
          <a:blip r:embed="rId5" cstate="print">
            <a:extLst>
              <a:ext uri="{28A0092B-C50C-407E-A947-70E740481C1C}">
                <a14:useLocalDpi xmlns:a14="http://schemas.microsoft.com/office/drawing/2010/main"/>
              </a:ext>
            </a:extLst>
          </a:blip>
          <a:stretch>
            <a:fillRect/>
          </a:stretch>
        </p:blipFill>
        <p:spPr>
          <a:xfrm>
            <a:off x="3849" y="184033"/>
            <a:ext cx="184033" cy="6669637"/>
          </a:xfrm>
          <a:prstGeom prst="rect">
            <a:avLst/>
          </a:prstGeom>
        </p:spPr>
      </p:pic>
      <p:sp>
        <p:nvSpPr>
          <p:cNvPr id="6" name="TextBox 5">
            <a:extLst>
              <a:ext uri="{FF2B5EF4-FFF2-40B4-BE49-F238E27FC236}">
                <a16:creationId xmlns:a16="http://schemas.microsoft.com/office/drawing/2014/main" id="{F16A036E-AA84-9B6C-02A9-3BFD2D147C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06940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2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83B0F-0E73-F00D-C94E-5C72BB4577A9}"/>
              </a:ext>
            </a:extLst>
          </p:cNvPr>
          <p:cNvPicPr>
            <a:picLocks noChangeAspect="1"/>
          </p:cNvPicPr>
          <p:nvPr userDrawn="1"/>
        </p:nvPicPr>
        <p:blipFill>
          <a:blip r:embed="rId2">
            <a:alphaModFix amt="52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6A036E-AA84-9B6C-02A9-3BFD2D147C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00155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5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6A036E-AA84-9B6C-02A9-3BFD2D147C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pic>
        <p:nvPicPr>
          <p:cNvPr id="4" name="Picture 3" descr="A white dots on a blue background&#10;&#10;Description automatically generated">
            <a:extLst>
              <a:ext uri="{FF2B5EF4-FFF2-40B4-BE49-F238E27FC236}">
                <a16:creationId xmlns:a16="http://schemas.microsoft.com/office/drawing/2014/main" id="{9BFE7B7E-244B-F2A2-DB67-48B189F35A2E}"/>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val="0"/>
              </a:ext>
            </a:extLst>
          </a:blip>
          <a:srcRect/>
          <a:stretch/>
        </p:blipFill>
        <p:spPr>
          <a:xfrm flipH="1">
            <a:off x="0" y="0"/>
            <a:ext cx="12192000" cy="6858001"/>
          </a:xfrm>
          <a:prstGeom prst="rect">
            <a:avLst/>
          </a:prstGeom>
        </p:spPr>
      </p:pic>
    </p:spTree>
    <p:extLst>
      <p:ext uri="{BB962C8B-B14F-4D97-AF65-F5344CB8AC3E}">
        <p14:creationId xmlns:p14="http://schemas.microsoft.com/office/powerpoint/2010/main" val="24136656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4_Blank">
    <p:spTree>
      <p:nvGrpSpPr>
        <p:cNvPr id="1" name=""/>
        <p:cNvGrpSpPr/>
        <p:nvPr/>
      </p:nvGrpSpPr>
      <p:grpSpPr>
        <a:xfrm>
          <a:off x="0" y="0"/>
          <a:ext cx="0" cy="0"/>
          <a:chOff x="0" y="0"/>
          <a:chExt cx="0" cy="0"/>
        </a:xfrm>
      </p:grpSpPr>
      <p:pic>
        <p:nvPicPr>
          <p:cNvPr id="2" name="Picture 1" descr="A green and yellow lines&#10;&#10;Description automatically generated">
            <a:extLst>
              <a:ext uri="{FF2B5EF4-FFF2-40B4-BE49-F238E27FC236}">
                <a16:creationId xmlns:a16="http://schemas.microsoft.com/office/drawing/2014/main" id="{A452578B-8931-7A03-DA91-C4CEA6DB57EA}"/>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val="0"/>
              </a:ext>
            </a:extLst>
          </a:blip>
          <a:srcRect/>
          <a:stretch/>
        </p:blipFill>
        <p:spPr>
          <a:xfrm>
            <a:off x="0" y="3429000"/>
            <a:ext cx="12192000" cy="3429000"/>
          </a:xfrm>
          <a:prstGeom prst="rect">
            <a:avLst/>
          </a:prstGeom>
        </p:spPr>
      </p:pic>
      <p:sp>
        <p:nvSpPr>
          <p:cNvPr id="6" name="TextBox 5">
            <a:extLst>
              <a:ext uri="{FF2B5EF4-FFF2-40B4-BE49-F238E27FC236}">
                <a16:creationId xmlns:a16="http://schemas.microsoft.com/office/drawing/2014/main" id="{F16A036E-AA84-9B6C-02A9-3BFD2D147C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pic>
        <p:nvPicPr>
          <p:cNvPr id="3" name="Picture 2" descr="A green and yellow lines&#10;&#10;Description automatically generated">
            <a:extLst>
              <a:ext uri="{FF2B5EF4-FFF2-40B4-BE49-F238E27FC236}">
                <a16:creationId xmlns:a16="http://schemas.microsoft.com/office/drawing/2014/main" id="{713296C8-EDE6-E212-0F3C-713CF0CEE1E6}"/>
              </a:ext>
            </a:extLst>
          </p:cNvPr>
          <p:cNvPicPr>
            <a:picLocks noChangeAspect="1"/>
          </p:cNvPicPr>
          <p:nvPr userDrawn="1"/>
        </p:nvPicPr>
        <p:blipFill rotWithShape="1">
          <a:blip r:embed="rId3" cstate="email">
            <a:alphaModFix amt="10000"/>
            <a:extLst>
              <a:ext uri="{28A0092B-C50C-407E-A947-70E740481C1C}">
                <a14:useLocalDpi xmlns:a14="http://schemas.microsoft.com/office/drawing/2010/main" val="0"/>
              </a:ext>
            </a:extLst>
          </a:blip>
          <a:srcRect/>
          <a:stretch/>
        </p:blipFill>
        <p:spPr>
          <a:xfrm rot="10800000">
            <a:off x="0" y="0"/>
            <a:ext cx="12192000" cy="3207657"/>
          </a:xfrm>
          <a:prstGeom prst="rect">
            <a:avLst/>
          </a:prstGeom>
        </p:spPr>
      </p:pic>
    </p:spTree>
    <p:extLst>
      <p:ext uri="{BB962C8B-B14F-4D97-AF65-F5344CB8AC3E}">
        <p14:creationId xmlns:p14="http://schemas.microsoft.com/office/powerpoint/2010/main" val="2375454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CA" noProof="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650">
                <a:solidFill>
                  <a:schemeClr val="bg1"/>
                </a:solidFill>
              </a:defRPr>
            </a:lvl1pPr>
          </a:lstStyle>
          <a:p>
            <a:r>
              <a:rPr lang="en-CA" noProof="0"/>
              <a:t>Go to "Insert Tab" to insert a footer</a:t>
            </a:r>
          </a:p>
        </p:txBody>
      </p:sp>
      <p:sp>
        <p:nvSpPr>
          <p:cNvPr id="8"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650">
                <a:solidFill>
                  <a:schemeClr val="bg1"/>
                </a:solidFill>
              </a:defRPr>
            </a:lvl1pPr>
          </a:lstStyle>
          <a:p>
            <a:fld id="{061A9654-7BF2-42EF-AE33-C129A2459692}" type="slidenum">
              <a:rPr lang="en-CA" noProof="0" smtClean="0"/>
              <a:pPr/>
              <a:t>‹#›</a:t>
            </a:fld>
            <a:endParaRPr lang="en-CA" noProof="0"/>
          </a:p>
        </p:txBody>
      </p:sp>
      <p:sp>
        <p:nvSpPr>
          <p:cNvPr id="9" name="TextBox 8"/>
          <p:cNvSpPr txBox="1"/>
          <p:nvPr userDrawn="1"/>
        </p:nvSpPr>
        <p:spPr>
          <a:xfrm>
            <a:off x="501649" y="6477000"/>
            <a:ext cx="5355168" cy="201260"/>
          </a:xfrm>
          <a:prstGeom prst="rect">
            <a:avLst/>
          </a:prstGeom>
          <a:noFill/>
        </p:spPr>
        <p:txBody>
          <a:bodyPr wrap="square" lIns="0" tIns="0" rIns="0" bIns="0" rtlCol="0">
            <a:noAutofit/>
          </a:bodyPr>
          <a:lstStyle/>
          <a:p>
            <a:pPr marL="0" indent="0">
              <a:spcBef>
                <a:spcPts val="600"/>
              </a:spcBef>
              <a:buSzPct val="100000"/>
              <a:buFont typeface="Arial"/>
              <a:buNone/>
            </a:pPr>
            <a:r>
              <a:rPr lang="en-CA" sz="650" noProof="0">
                <a:solidFill>
                  <a:schemeClr val="bg1"/>
                </a:solidFill>
              </a:rPr>
              <a:t>© Deloitte LLP and affiliated entities.</a:t>
            </a:r>
          </a:p>
        </p:txBody>
      </p:sp>
    </p:spTree>
    <p:extLst>
      <p:ext uri="{BB962C8B-B14F-4D97-AF65-F5344CB8AC3E}">
        <p14:creationId xmlns:p14="http://schemas.microsoft.com/office/powerpoint/2010/main" val="20483675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3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6A036E-AA84-9B6C-02A9-3BFD2D147C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86599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ubtitle &amp; chart">
    <p:spTree>
      <p:nvGrpSpPr>
        <p:cNvPr id="1" name=""/>
        <p:cNvGrpSpPr/>
        <p:nvPr/>
      </p:nvGrpSpPr>
      <p:grpSpPr>
        <a:xfrm>
          <a:off x="0" y="0"/>
          <a:ext cx="0" cy="0"/>
          <a:chOff x="0" y="0"/>
          <a:chExt cx="0" cy="0"/>
        </a:xfrm>
      </p:grpSpPr>
      <p:pic>
        <p:nvPicPr>
          <p:cNvPr id="2" name="Picture 1" descr="A white dots on a blue background&#10;&#10;Description automatically generated">
            <a:extLst>
              <a:ext uri="{FF2B5EF4-FFF2-40B4-BE49-F238E27FC236}">
                <a16:creationId xmlns:a16="http://schemas.microsoft.com/office/drawing/2014/main" id="{D2FA96D1-20D0-75B2-EE9D-98F22AC8E97F}"/>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val="0"/>
              </a:ext>
            </a:extLst>
          </a:blip>
          <a:srcRect/>
          <a:stretch/>
        </p:blipFill>
        <p:spPr>
          <a:xfrm flipH="1">
            <a:off x="0" y="0"/>
            <a:ext cx="12192000" cy="6858001"/>
          </a:xfrm>
          <a:prstGeom prst="rect">
            <a:avLst/>
          </a:prstGeom>
        </p:spPr>
      </p:pic>
      <p:sp>
        <p:nvSpPr>
          <p:cNvPr id="15" name="Text Placeholder 8"/>
          <p:cNvSpPr>
            <a:spLocks noGrp="1"/>
          </p:cNvSpPr>
          <p:nvPr>
            <p:ph type="body" sz="quarter" idx="13" hasCustomPrompt="1"/>
          </p:nvPr>
        </p:nvSpPr>
        <p:spPr>
          <a:xfrm>
            <a:off x="501650" y="6770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sz="2200" b="1" i="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ADD TITLE</a:t>
            </a:r>
          </a:p>
        </p:txBody>
      </p:sp>
    </p:spTree>
    <p:extLst>
      <p:ext uri="{BB962C8B-B14F-4D97-AF65-F5344CB8AC3E}">
        <p14:creationId xmlns:p14="http://schemas.microsoft.com/office/powerpoint/2010/main" val="114697749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pic>
        <p:nvPicPr>
          <p:cNvPr id="2" name="Picture 1" descr="A green and yellow lines&#10;&#10;Description automatically generated">
            <a:extLst>
              <a:ext uri="{FF2B5EF4-FFF2-40B4-BE49-F238E27FC236}">
                <a16:creationId xmlns:a16="http://schemas.microsoft.com/office/drawing/2014/main" id="{8D43AF30-4C42-3507-6B29-31E3374A564B}"/>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val="0"/>
              </a:ext>
            </a:extLst>
          </a:blip>
          <a:srcRect/>
          <a:stretch/>
        </p:blipFill>
        <p:spPr>
          <a:xfrm>
            <a:off x="0" y="3429000"/>
            <a:ext cx="12192000" cy="3429000"/>
          </a:xfrm>
          <a:prstGeom prst="rect">
            <a:avLst/>
          </a:prstGeom>
        </p:spPr>
      </p:pic>
      <p:sp>
        <p:nvSpPr>
          <p:cNvPr id="3" name="TextBox 2">
            <a:extLst>
              <a:ext uri="{FF2B5EF4-FFF2-40B4-BE49-F238E27FC236}">
                <a16:creationId xmlns:a16="http://schemas.microsoft.com/office/drawing/2014/main" id="{7460E9AE-DA17-2CB9-5C01-1E42E9487958}"/>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pic>
        <p:nvPicPr>
          <p:cNvPr id="4" name="Picture 3" descr="A green and yellow lines&#10;&#10;Description automatically generated">
            <a:extLst>
              <a:ext uri="{FF2B5EF4-FFF2-40B4-BE49-F238E27FC236}">
                <a16:creationId xmlns:a16="http://schemas.microsoft.com/office/drawing/2014/main" id="{525EE03E-0D4B-4A59-9D90-30198E8A8028}"/>
              </a:ext>
            </a:extLst>
          </p:cNvPr>
          <p:cNvPicPr>
            <a:picLocks noChangeAspect="1"/>
          </p:cNvPicPr>
          <p:nvPr userDrawn="1"/>
        </p:nvPicPr>
        <p:blipFill rotWithShape="1">
          <a:blip r:embed="rId3" cstate="email">
            <a:alphaModFix amt="10000"/>
            <a:extLst>
              <a:ext uri="{28A0092B-C50C-407E-A947-70E740481C1C}">
                <a14:useLocalDpi xmlns:a14="http://schemas.microsoft.com/office/drawing/2010/main" val="0"/>
              </a:ext>
            </a:extLst>
          </a:blip>
          <a:srcRect/>
          <a:stretch/>
        </p:blipFill>
        <p:spPr>
          <a:xfrm rot="10800000">
            <a:off x="0" y="0"/>
            <a:ext cx="12192000" cy="3207657"/>
          </a:xfrm>
          <a:prstGeom prst="rect">
            <a:avLst/>
          </a:prstGeom>
        </p:spPr>
      </p:pic>
      <p:sp>
        <p:nvSpPr>
          <p:cNvPr id="15" name="Text Placeholder 8"/>
          <p:cNvSpPr>
            <a:spLocks noGrp="1"/>
          </p:cNvSpPr>
          <p:nvPr>
            <p:ph type="body" sz="quarter" idx="13" hasCustomPrompt="1"/>
          </p:nvPr>
        </p:nvSpPr>
        <p:spPr>
          <a:xfrm>
            <a:off x="501650" y="6770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sz="2200" b="1" i="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ADD TITLE</a:t>
            </a:r>
          </a:p>
        </p:txBody>
      </p:sp>
    </p:spTree>
    <p:extLst>
      <p:ext uri="{BB962C8B-B14F-4D97-AF65-F5344CB8AC3E}">
        <p14:creationId xmlns:p14="http://schemas.microsoft.com/office/powerpoint/2010/main" val="270722947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Title, subtitle &amp; 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989645-65CC-DB3F-6169-B6336F165F52}"/>
              </a:ext>
            </a:extLst>
          </p:cNvPr>
          <p:cNvSpPr/>
          <p:nvPr userDrawn="1"/>
        </p:nvSpPr>
        <p:spPr bwMode="gray">
          <a:xfrm>
            <a:off x="0" y="4330"/>
            <a:ext cx="12192000"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8" name="object 9">
            <a:extLst>
              <a:ext uri="{FF2B5EF4-FFF2-40B4-BE49-F238E27FC236}">
                <a16:creationId xmlns:a16="http://schemas.microsoft.com/office/drawing/2014/main" id="{104E8BC6-6C13-EFF7-E86F-8BB19BE5D5FC}"/>
              </a:ext>
            </a:extLst>
          </p:cNvPr>
          <p:cNvPicPr/>
          <p:nvPr userDrawn="1"/>
        </p:nvPicPr>
        <p:blipFill>
          <a:blip r:embed="rId2" cstate="print">
            <a:extLst>
              <a:ext uri="{28A0092B-C50C-407E-A947-70E740481C1C}">
                <a14:useLocalDpi xmlns:a14="http://schemas.microsoft.com/office/drawing/2010/main"/>
              </a:ext>
            </a:extLst>
          </a:blip>
          <a:stretch>
            <a:fillRect/>
          </a:stretch>
        </p:blipFill>
        <p:spPr>
          <a:xfrm>
            <a:off x="3849" y="4330"/>
            <a:ext cx="12184302" cy="184033"/>
          </a:xfrm>
          <a:prstGeom prst="rect">
            <a:avLst/>
          </a:prstGeom>
        </p:spPr>
      </p:pic>
      <p:pic>
        <p:nvPicPr>
          <p:cNvPr id="9" name="object 10">
            <a:extLst>
              <a:ext uri="{FF2B5EF4-FFF2-40B4-BE49-F238E27FC236}">
                <a16:creationId xmlns:a16="http://schemas.microsoft.com/office/drawing/2014/main" id="{9E35F3DD-6DBA-76A3-1A58-D43AAECBF690}"/>
              </a:ext>
            </a:extLst>
          </p:cNvPr>
          <p:cNvPicPr/>
          <p:nvPr userDrawn="1"/>
        </p:nvPicPr>
        <p:blipFill>
          <a:blip r:embed="rId3" cstate="print"/>
          <a:stretch>
            <a:fillRect/>
          </a:stretch>
        </p:blipFill>
        <p:spPr>
          <a:xfrm>
            <a:off x="3849" y="6673967"/>
            <a:ext cx="12184302" cy="184033"/>
          </a:xfrm>
          <a:prstGeom prst="rect">
            <a:avLst/>
          </a:prstGeom>
        </p:spPr>
      </p:pic>
      <p:pic>
        <p:nvPicPr>
          <p:cNvPr id="10" name="object 11">
            <a:extLst>
              <a:ext uri="{FF2B5EF4-FFF2-40B4-BE49-F238E27FC236}">
                <a16:creationId xmlns:a16="http://schemas.microsoft.com/office/drawing/2014/main" id="{BEFDBC27-0C51-0541-8A04-91D4B57A70DF}"/>
              </a:ext>
            </a:extLst>
          </p:cNvPr>
          <p:cNvPicPr/>
          <p:nvPr userDrawn="1"/>
        </p:nvPicPr>
        <p:blipFill>
          <a:blip r:embed="rId4" cstate="print">
            <a:extLst>
              <a:ext uri="{28A0092B-C50C-407E-A947-70E740481C1C}">
                <a14:useLocalDpi xmlns:a14="http://schemas.microsoft.com/office/drawing/2010/main"/>
              </a:ext>
            </a:extLst>
          </a:blip>
          <a:stretch>
            <a:fillRect/>
          </a:stretch>
        </p:blipFill>
        <p:spPr>
          <a:xfrm>
            <a:off x="3849" y="188363"/>
            <a:ext cx="184033" cy="6669637"/>
          </a:xfrm>
          <a:prstGeom prst="rect">
            <a:avLst/>
          </a:prstGeom>
        </p:spPr>
      </p:pic>
      <p:sp>
        <p:nvSpPr>
          <p:cNvPr id="11" name="TextBox 10">
            <a:extLst>
              <a:ext uri="{FF2B5EF4-FFF2-40B4-BE49-F238E27FC236}">
                <a16:creationId xmlns:a16="http://schemas.microsoft.com/office/drawing/2014/main" id="{79BB6DFF-EE9B-EB91-7A24-EC9A249AF8A2}"/>
              </a:ext>
            </a:extLst>
          </p:cNvPr>
          <p:cNvSpPr txBox="1"/>
          <p:nvPr userDrawn="1"/>
        </p:nvSpPr>
        <p:spPr>
          <a:xfrm>
            <a:off x="11382377" y="648133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460E9AE-DA17-2CB9-5C01-1E42E9487958}"/>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
        <p:nvSpPr>
          <p:cNvPr id="15" name="Text Placeholder 8"/>
          <p:cNvSpPr>
            <a:spLocks noGrp="1"/>
          </p:cNvSpPr>
          <p:nvPr>
            <p:ph type="body" sz="quarter" idx="13" hasCustomPrompt="1"/>
          </p:nvPr>
        </p:nvSpPr>
        <p:spPr>
          <a:xfrm>
            <a:off x="501650" y="677000"/>
            <a:ext cx="111887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sz="2200" b="1" i="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ADD TITLE</a:t>
            </a:r>
          </a:p>
        </p:txBody>
      </p:sp>
    </p:spTree>
    <p:extLst>
      <p:ext uri="{BB962C8B-B14F-4D97-AF65-F5344CB8AC3E}">
        <p14:creationId xmlns:p14="http://schemas.microsoft.com/office/powerpoint/2010/main" val="65753359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ubtitle &amp; char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60E9AE-DA17-2CB9-5C01-1E42E9487958}"/>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
        <p:nvSpPr>
          <p:cNvPr id="15" name="Text Placeholder 8"/>
          <p:cNvSpPr>
            <a:spLocks noGrp="1"/>
          </p:cNvSpPr>
          <p:nvPr>
            <p:ph type="body" sz="quarter" idx="13" hasCustomPrompt="1"/>
          </p:nvPr>
        </p:nvSpPr>
        <p:spPr>
          <a:xfrm>
            <a:off x="501650" y="677000"/>
            <a:ext cx="111887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sz="2200" b="1" i="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ADD TITLE</a:t>
            </a:r>
          </a:p>
        </p:txBody>
      </p:sp>
      <p:sp>
        <p:nvSpPr>
          <p:cNvPr id="5" name="TextBox 4">
            <a:extLst>
              <a:ext uri="{FF2B5EF4-FFF2-40B4-BE49-F238E27FC236}">
                <a16:creationId xmlns:a16="http://schemas.microsoft.com/office/drawing/2014/main" id="{F60570A5-E3B7-603C-4502-E5D18B2D6676}"/>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6AE8E84-EBA9-E92B-E97B-55F138D7FD1E}"/>
              </a:ext>
            </a:extLst>
          </p:cNvPr>
          <p:cNvPicPr preferRelativeResize="0">
            <a:picLocks/>
          </p:cNvPicPr>
          <p:nvPr userDrawn="1"/>
        </p:nvPicPr>
        <p:blipFill rotWithShape="1">
          <a:blip r:embed="rId2" cstate="email">
            <a:extLst>
              <a:ext uri="{28A0092B-C50C-407E-A947-70E740481C1C}">
                <a14:useLocalDpi xmlns:a14="http://schemas.microsoft.com/office/drawing/2010/main" val="0"/>
              </a:ext>
            </a:extLst>
          </a:blip>
          <a:srcRect t="-12315"/>
          <a:stretch/>
        </p:blipFill>
        <p:spPr>
          <a:xfrm rot="10800000">
            <a:off x="0" y="6655259"/>
            <a:ext cx="12192000" cy="202740"/>
          </a:xfrm>
          <a:prstGeom prst="rect">
            <a:avLst/>
          </a:prstGeom>
        </p:spPr>
      </p:pic>
      <p:pic>
        <p:nvPicPr>
          <p:cNvPr id="8" name="Picture 7">
            <a:extLst>
              <a:ext uri="{FF2B5EF4-FFF2-40B4-BE49-F238E27FC236}">
                <a16:creationId xmlns:a16="http://schemas.microsoft.com/office/drawing/2014/main" id="{D3BE24E3-3E94-E747-BA01-03B88BDB5825}"/>
              </a:ext>
            </a:extLst>
          </p:cNvPr>
          <p:cNvPicPr preferRelativeResize="0">
            <a:picLocks/>
          </p:cNvPicPr>
          <p:nvPr userDrawn="1"/>
        </p:nvPicPr>
        <p:blipFill rotWithShape="1">
          <a:blip r:embed="rId3" cstate="email">
            <a:extLst>
              <a:ext uri="{28A0092B-C50C-407E-A947-70E740481C1C}">
                <a14:useLocalDpi xmlns:a14="http://schemas.microsoft.com/office/drawing/2010/main" val="0"/>
              </a:ext>
            </a:extLst>
          </a:blip>
          <a:srcRect b="-4183"/>
          <a:stretch/>
        </p:blipFill>
        <p:spPr>
          <a:xfrm rot="10800000">
            <a:off x="0" y="-12240"/>
            <a:ext cx="12192000" cy="202741"/>
          </a:xfrm>
          <a:prstGeom prst="rect">
            <a:avLst/>
          </a:prstGeom>
        </p:spPr>
      </p:pic>
      <p:pic>
        <p:nvPicPr>
          <p:cNvPr id="9" name="Picture 8">
            <a:extLst>
              <a:ext uri="{FF2B5EF4-FFF2-40B4-BE49-F238E27FC236}">
                <a16:creationId xmlns:a16="http://schemas.microsoft.com/office/drawing/2014/main" id="{87840E56-DD45-84C8-D694-AED50B627848}"/>
              </a:ext>
            </a:extLst>
          </p:cNvPr>
          <p:cNvPicPr preferRelativeResize="0">
            <a:picLocks/>
          </p:cNvPicPr>
          <p:nvPr userDrawn="1"/>
        </p:nvPicPr>
        <p:blipFill rotWithShape="1">
          <a:blip r:embed="rId4" cstate="email">
            <a:extLst>
              <a:ext uri="{28A0092B-C50C-407E-A947-70E740481C1C}">
                <a14:useLocalDpi xmlns:a14="http://schemas.microsoft.com/office/drawing/2010/main" val="0"/>
              </a:ext>
            </a:extLst>
          </a:blip>
          <a:srcRect t="-322" b="-119"/>
          <a:stretch/>
        </p:blipFill>
        <p:spPr>
          <a:xfrm rot="10800000">
            <a:off x="0" y="-12241"/>
            <a:ext cx="207918" cy="6870240"/>
          </a:xfrm>
          <a:prstGeom prst="rect">
            <a:avLst/>
          </a:prstGeom>
        </p:spPr>
      </p:pic>
    </p:spTree>
    <p:extLst>
      <p:ext uri="{BB962C8B-B14F-4D97-AF65-F5344CB8AC3E}">
        <p14:creationId xmlns:p14="http://schemas.microsoft.com/office/powerpoint/2010/main" val="57611696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770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sz="2200" b="1" i="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ADD TITLE</a:t>
            </a:r>
          </a:p>
        </p:txBody>
      </p:sp>
    </p:spTree>
    <p:extLst>
      <p:ext uri="{BB962C8B-B14F-4D97-AF65-F5344CB8AC3E}">
        <p14:creationId xmlns:p14="http://schemas.microsoft.com/office/powerpoint/2010/main" val="5586315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title</a:t>
            </a:r>
          </a:p>
        </p:txBody>
      </p:sp>
    </p:spTree>
    <p:extLst>
      <p:ext uri="{BB962C8B-B14F-4D97-AF65-F5344CB8AC3E}">
        <p14:creationId xmlns:p14="http://schemas.microsoft.com/office/powerpoint/2010/main" val="5503095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title</a:t>
            </a:r>
          </a:p>
        </p:txBody>
      </p:sp>
    </p:spTree>
    <p:extLst>
      <p:ext uri="{BB962C8B-B14F-4D97-AF65-F5344CB8AC3E}">
        <p14:creationId xmlns:p14="http://schemas.microsoft.com/office/powerpoint/2010/main" val="42922648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title</a:t>
            </a:r>
          </a:p>
        </p:txBody>
      </p:sp>
    </p:spTree>
    <p:extLst>
      <p:ext uri="{BB962C8B-B14F-4D97-AF65-F5344CB8AC3E}">
        <p14:creationId xmlns:p14="http://schemas.microsoft.com/office/powerpoint/2010/main" val="209033430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title</a:t>
            </a:r>
          </a:p>
        </p:txBody>
      </p:sp>
    </p:spTree>
    <p:extLst>
      <p:ext uri="{BB962C8B-B14F-4D97-AF65-F5344CB8AC3E}">
        <p14:creationId xmlns:p14="http://schemas.microsoft.com/office/powerpoint/2010/main" val="7324127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ags" Target="../tags/tag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jpe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ags" Target="../tags/tag2.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1.emf"/><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2.xml"/><Relationship Id="rId30"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84"/>
            </p:custDataLst>
            <p:extLst>
              <p:ext uri="{D42A27DB-BD31-4B8C-83A1-F6EECF244321}">
                <p14:modId xmlns:p14="http://schemas.microsoft.com/office/powerpoint/2010/main" val="416043775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85" imgW="270" imgH="270" progId="TCLayout.ActiveDocument.1">
                  <p:embed/>
                </p:oleObj>
              </mc:Choice>
              <mc:Fallback>
                <p:oleObj name="think-cell Slide" r:id="rId85" imgW="270" imgH="270" progId="TCLayout.ActiveDocument.1">
                  <p:embed/>
                  <p:pic>
                    <p:nvPicPr>
                      <p:cNvPr id="4" name="Object 3" hidden="1"/>
                      <p:cNvPicPr/>
                      <p:nvPr/>
                    </p:nvPicPr>
                    <p:blipFill>
                      <a:blip r:embed="rId86"/>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endParaRPr lang="en-CA" noProof="0"/>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5" name="Footer Placeholder 4"/>
          <p:cNvSpPr>
            <a:spLocks noGrp="1"/>
          </p:cNvSpPr>
          <p:nvPr>
            <p:ph type="ftr" sz="quarter" idx="3"/>
          </p:nvPr>
        </p:nvSpPr>
        <p:spPr>
          <a:xfrm>
            <a:off x="8666480" y="6477001"/>
            <a:ext cx="2560320" cy="123111"/>
          </a:xfrm>
          <a:prstGeom prst="rect">
            <a:avLst/>
          </a:prstGeom>
        </p:spPr>
        <p:txBody>
          <a:bodyPr vert="horz" wrap="none" lIns="0" tIns="0" rIns="0" bIns="0" rtlCol="0" anchor="ctr">
            <a:noAutofit/>
          </a:bodyPr>
          <a:lstStyle>
            <a:lvl1pPr algn="r">
              <a:defRPr sz="800">
                <a:solidFill>
                  <a:schemeClr val="tx1"/>
                </a:solidFill>
                <a:latin typeface="Century Gothic" panose="020B0502020202020204" pitchFamily="34" charset="0"/>
              </a:defRPr>
            </a:lvl1pPr>
          </a:lstStyle>
          <a:p>
            <a:r>
              <a:rPr lang="en-CA"/>
              <a:t>Go to "Insert Tab" to insert a footer</a:t>
            </a:r>
          </a:p>
        </p:txBody>
      </p:sp>
      <p:sp>
        <p:nvSpPr>
          <p:cNvPr id="6" name="Slide Number Placeholder 5"/>
          <p:cNvSpPr>
            <a:spLocks noGrp="1"/>
          </p:cNvSpPr>
          <p:nvPr>
            <p:ph type="sldNum" sz="quarter" idx="4"/>
          </p:nvPr>
        </p:nvSpPr>
        <p:spPr>
          <a:xfrm>
            <a:off x="11477016" y="6477001"/>
            <a:ext cx="235107" cy="123111"/>
          </a:xfrm>
          <a:prstGeom prst="rect">
            <a:avLst/>
          </a:prstGeom>
        </p:spPr>
        <p:txBody>
          <a:bodyPr vert="horz" wrap="none" lIns="0" tIns="0" rIns="0" bIns="0" rtlCol="0" anchor="ctr">
            <a:noAutofit/>
          </a:bodyPr>
          <a:lstStyle>
            <a:lvl1pPr algn="r">
              <a:defRPr sz="800">
                <a:solidFill>
                  <a:schemeClr val="tx1"/>
                </a:solidFill>
                <a:latin typeface="Century Gothic" panose="020B0502020202020204" pitchFamily="34" charset="0"/>
              </a:defRPr>
            </a:lvl1pPr>
          </a:lstStyle>
          <a:p>
            <a:fld id="{061A9654-7BF2-42EF-AE33-C129A2459692}" type="slidenum">
              <a:rPr lang="en-CA" smtClean="0"/>
              <a:pPr/>
              <a:t>‹#›</a:t>
            </a:fld>
            <a:endParaRPr lang="en-CA"/>
          </a:p>
        </p:txBody>
      </p:sp>
    </p:spTree>
    <p:extLst>
      <p:ext uri="{BB962C8B-B14F-4D97-AF65-F5344CB8AC3E}">
        <p14:creationId xmlns:p14="http://schemas.microsoft.com/office/powerpoint/2010/main" val="428512969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50" r:id="rId42"/>
    <p:sldLayoutId id="2147483751" r:id="rId43"/>
    <p:sldLayoutId id="2147483752" r:id="rId44"/>
    <p:sldLayoutId id="2147483753" r:id="rId45"/>
    <p:sldLayoutId id="2147483754" r:id="rId46"/>
    <p:sldLayoutId id="2147483755" r:id="rId47"/>
    <p:sldLayoutId id="2147483758" r:id="rId48"/>
    <p:sldLayoutId id="2147483759" r:id="rId49"/>
    <p:sldLayoutId id="2147483661" r:id="rId50"/>
    <p:sldLayoutId id="2147483662" r:id="rId51"/>
    <p:sldLayoutId id="2147483666" r:id="rId52"/>
    <p:sldLayoutId id="2147483667" r:id="rId53"/>
    <p:sldLayoutId id="2147483670" r:id="rId54"/>
    <p:sldLayoutId id="2147483671" r:id="rId55"/>
    <p:sldLayoutId id="2147483672" r:id="rId56"/>
    <p:sldLayoutId id="2147483673" r:id="rId57"/>
    <p:sldLayoutId id="2147483674" r:id="rId58"/>
    <p:sldLayoutId id="2147483675" r:id="rId59"/>
    <p:sldLayoutId id="2147483676" r:id="rId60"/>
    <p:sldLayoutId id="2147483677" r:id="rId61"/>
    <p:sldLayoutId id="2147483678" r:id="rId62"/>
    <p:sldLayoutId id="2147483679" r:id="rId63"/>
    <p:sldLayoutId id="2147483680" r:id="rId64"/>
    <p:sldLayoutId id="2147483682" r:id="rId65"/>
    <p:sldLayoutId id="2147483683" r:id="rId66"/>
    <p:sldLayoutId id="2147483684" r:id="rId67"/>
    <p:sldLayoutId id="2147483685" r:id="rId68"/>
    <p:sldLayoutId id="2147483686" r:id="rId69"/>
    <p:sldLayoutId id="2147483687" r:id="rId70"/>
    <p:sldLayoutId id="2147483688" r:id="rId71"/>
    <p:sldLayoutId id="2147483689" r:id="rId72"/>
    <p:sldLayoutId id="2147483690" r:id="rId73"/>
    <p:sldLayoutId id="2147483691" r:id="rId74"/>
    <p:sldLayoutId id="2147483693" r:id="rId75"/>
    <p:sldLayoutId id="2147483695" r:id="rId76"/>
    <p:sldLayoutId id="2147483697" r:id="rId77"/>
    <p:sldLayoutId id="2147483698" r:id="rId78"/>
    <p:sldLayoutId id="2147483699" r:id="rId79"/>
    <p:sldLayoutId id="2147483787" r:id="rId80"/>
    <p:sldLayoutId id="2147483789" r:id="rId81"/>
    <p:sldLayoutId id="2147483790" r:id="rId82"/>
  </p:sldLayoutIdLst>
  <p:transition>
    <p:fade/>
  </p:transition>
  <p:hf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3" orient="horz" pos="4020">
          <p15:clr>
            <a:srgbClr val="F26B43"/>
          </p15:clr>
        </p15:guide>
        <p15:guide id="4" pos="316">
          <p15:clr>
            <a:srgbClr val="F26B43"/>
          </p15:clr>
        </p15:guide>
        <p15:guide id="5" pos="7364">
          <p15:clr>
            <a:srgbClr val="F26B43"/>
          </p15:clr>
        </p15:guide>
        <p15:guide id="7" orient="horz" pos="200">
          <p15:clr>
            <a:srgbClr val="F26B43"/>
          </p15:clr>
        </p15:guide>
        <p15:guide id="8" orient="horz" pos="4080">
          <p15:clr>
            <a:srgbClr val="F26B43"/>
          </p15:clr>
        </p15:guide>
        <p15:guide id="19" pos="3840">
          <p15:clr>
            <a:srgbClr val="F26B43"/>
          </p15:clr>
        </p15:guide>
        <p15:guide id="21" orient="horz" pos="1049">
          <p15:clr>
            <a:srgbClr val="F26B43"/>
          </p15:clr>
        </p15:guide>
        <p15:guide id="22" orient="horz" pos="6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018FDD-DA84-4E6C-BBF9-54749D19C75B}"/>
              </a:ext>
            </a:extLst>
          </p:cNvPr>
          <p:cNvPicPr>
            <a:picLocks noChangeAspect="1"/>
          </p:cNvPicPr>
          <p:nvPr userDrawn="1"/>
        </p:nvPicPr>
        <p:blipFill rotWithShape="1">
          <a:blip r:embed="rId29" cstate="print">
            <a:alphaModFix amt="30000"/>
            <a:extLst>
              <a:ext uri="{28A0092B-C50C-407E-A947-70E740481C1C}">
                <a14:useLocalDpi xmlns:a14="http://schemas.microsoft.com/office/drawing/2010/main"/>
              </a:ext>
            </a:extLst>
          </a:blip>
          <a:srcRect/>
          <a:stretch/>
        </p:blipFill>
        <p:spPr>
          <a:xfrm rot="5400000">
            <a:off x="2667002" y="-2667000"/>
            <a:ext cx="6857998" cy="12192001"/>
          </a:xfrm>
          <a:prstGeom prst="rect">
            <a:avLst/>
          </a:prstGeom>
          <a:noFill/>
        </p:spPr>
      </p:pic>
      <p:graphicFrame>
        <p:nvGraphicFramePr>
          <p:cNvPr id="4" name="Object 3" hidden="1"/>
          <p:cNvGraphicFramePr>
            <a:graphicFrameLocks noChangeAspect="1"/>
          </p:cNvGraphicFramePr>
          <p:nvPr>
            <p:custDataLst>
              <p:tags r:id="rId28"/>
            </p:custDataLst>
            <p:extLst>
              <p:ext uri="{D42A27DB-BD31-4B8C-83A1-F6EECF244321}">
                <p14:modId xmlns:p14="http://schemas.microsoft.com/office/powerpoint/2010/main" val="99112750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0" imgW="270" imgH="270" progId="TCLayout.ActiveDocument.1">
                  <p:embed/>
                </p:oleObj>
              </mc:Choice>
              <mc:Fallback>
                <p:oleObj name="think-cell Slide" r:id="rId30" imgW="270" imgH="270" progId="TCLayout.ActiveDocument.1">
                  <p:embed/>
                  <p:pic>
                    <p:nvPicPr>
                      <p:cNvPr id="4" name="Object 3" hidden="1"/>
                      <p:cNvPicPr/>
                      <p:nvPr/>
                    </p:nvPicPr>
                    <p:blipFill>
                      <a:blip r:embed="rId31"/>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574863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Lst>
  <p:transition>
    <p:fade/>
  </p:transition>
  <p:hf hdr="0" dt="0"/>
  <p:txStyles>
    <p:titleStyle>
      <a:lvl1pPr algn="l" defTabSz="914400" rtl="0" eaLnBrk="1" latinLnBrk="0" hangingPunct="1">
        <a:spcBef>
          <a:spcPct val="0"/>
        </a:spcBef>
        <a:buNone/>
        <a:defRPr sz="21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914400" rtl="0" eaLnBrk="1" latinLnBrk="0" hangingPunct="1">
        <a:spcBef>
          <a:spcPts val="0"/>
        </a:spcBef>
        <a:spcAft>
          <a:spcPts val="1000"/>
        </a:spcAft>
        <a:buSzPct val="100000"/>
        <a:buFontTx/>
        <a:buNone/>
        <a:defRPr sz="13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i="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b="0" i="0" kern="120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b="0" i="0" kern="1200" baseline="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b="0" i="0" kern="1200" baseline="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4081">
          <p15:clr>
            <a:srgbClr val="F26B43"/>
          </p15:clr>
        </p15:guide>
        <p15:guide id="46" orient="horz" pos="4020">
          <p15:clr>
            <a:srgbClr val="F26B43"/>
          </p15:clr>
        </p15:guide>
        <p15:guide id="51" orient="horz" pos="4080">
          <p15:clr>
            <a:srgbClr val="F26B43"/>
          </p15:clr>
        </p15:guide>
        <p15:guide id="52" pos="3840">
          <p15:clr>
            <a:srgbClr val="F26B43"/>
          </p15:clr>
        </p15:guide>
        <p15:guide id="53" pos="3912">
          <p15:clr>
            <a:srgbClr val="F26B43"/>
          </p15:clr>
        </p15:guide>
        <p15:guide id="54" pos="3768">
          <p15:clr>
            <a:srgbClr val="F26B43"/>
          </p15:clr>
        </p15:guide>
        <p15:guide id="55" pos="4968">
          <p15:clr>
            <a:srgbClr val="F26B43"/>
          </p15:clr>
        </p15:guide>
        <p15:guide id="56" pos="5088">
          <p15:clr>
            <a:srgbClr val="F26B43"/>
          </p15:clr>
        </p15:guide>
        <p15:guide id="57" pos="6168">
          <p15:clr>
            <a:srgbClr val="F26B43"/>
          </p15:clr>
        </p15:guide>
        <p15:guide id="58" pos="6288">
          <p15:clr>
            <a:srgbClr val="F26B43"/>
          </p15:clr>
        </p15:guide>
        <p15:guide id="59" pos="2712">
          <p15:clr>
            <a:srgbClr val="F26B43"/>
          </p15:clr>
        </p15:guide>
        <p15:guide id="60" pos="2592">
          <p15:clr>
            <a:srgbClr val="F26B43"/>
          </p15:clr>
        </p15:guide>
        <p15:guide id="61" pos="1512">
          <p15:clr>
            <a:srgbClr val="F26B43"/>
          </p15:clr>
        </p15:guide>
        <p15:guide id="62" pos="1392">
          <p15:clr>
            <a:srgbClr val="F26B43"/>
          </p15:clr>
        </p15:guide>
        <p15:guide id="63" pos="312">
          <p15:clr>
            <a:srgbClr val="F26B43"/>
          </p15:clr>
        </p15:guide>
        <p15:guide id="64" orient="horz" pos="1056">
          <p15:clr>
            <a:srgbClr val="F26B43"/>
          </p15:clr>
        </p15:guide>
        <p15:guide id="65" orient="horz" pos="2232">
          <p15:clr>
            <a:srgbClr val="F26B43"/>
          </p15:clr>
        </p15:guide>
        <p15:guide id="66" orient="horz" pos="1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6.xml"/><Relationship Id="rId1" Type="http://schemas.openxmlformats.org/officeDocument/2006/relationships/tags" Target="../tags/tag3.x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ags" Target="../tags/tag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2" Type="http://schemas.openxmlformats.org/officeDocument/2006/relationships/hyperlink" Target="https://www.km.deloitteresources.com/sites/live/consulting/_layouts/DTTS.DR.KAMDocumentForms/KAMDisplay.aspx?List=513ae4d5-443f-4bc1-9f25-8f68dc5aa0c0&amp;ID=6756221" TargetMode="Externa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47.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image" Target="../media/image30.jpe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74538" y="5455217"/>
            <a:ext cx="4446269" cy="273050"/>
          </a:xfrm>
        </p:spPr>
        <p:txBody>
          <a:bodyPr/>
          <a:lstStyle/>
          <a:p>
            <a:r>
              <a:rPr lang="en-US" dirty="0">
                <a:latin typeface="+mn-lt"/>
              </a:rPr>
              <a:t>Febrero 2025</a:t>
            </a:r>
          </a:p>
        </p:txBody>
      </p:sp>
      <p:sp>
        <p:nvSpPr>
          <p:cNvPr id="11" name="Title 1">
            <a:extLst>
              <a:ext uri="{FF2B5EF4-FFF2-40B4-BE49-F238E27FC236}">
                <a16:creationId xmlns:a16="http://schemas.microsoft.com/office/drawing/2014/main" id="{6EF351E5-6BF5-4A54-B460-3F902B48E34B}"/>
              </a:ext>
            </a:extLst>
          </p:cNvPr>
          <p:cNvSpPr txBox="1">
            <a:spLocks/>
          </p:cNvSpPr>
          <p:nvPr/>
        </p:nvSpPr>
        <p:spPr bwMode="gray">
          <a:xfrm>
            <a:off x="474538" y="4474969"/>
            <a:ext cx="6631112" cy="895983"/>
          </a:xfrm>
          <a:prstGeom prst="rect">
            <a:avLst/>
          </a:prstGeom>
        </p:spPr>
        <p:txBody>
          <a:bodyPr vert="horz" lIns="0" tIns="0" rIns="0" bIns="0" rtlCol="0" anchor="b" anchorCtr="0">
            <a:noAutofit/>
          </a:bodyPr>
          <a:lstStyle>
            <a:lvl1pPr algn="l" defTabSz="6858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86BC25"/>
                </a:solidFill>
                <a:effectLst/>
                <a:uLnTx/>
                <a:uFillTx/>
                <a:latin typeface="Calibri Light" panose="020F0302020204030204" pitchFamily="34" charset="0"/>
                <a:cs typeface="Calibri Light" panose="020F0302020204030204" pitchFamily="34" charset="0"/>
              </a:rPr>
              <a:t>Naldo</a:t>
            </a:r>
            <a:br>
              <a:rPr kumimoji="0" lang="en-US" sz="3200" b="0" i="0" u="none" strike="noStrike" kern="1200" cap="none" spc="0" normalizeH="0" baseline="0" noProof="0" dirty="0">
                <a:ln>
                  <a:noFill/>
                </a:ln>
                <a:solidFill>
                  <a:srgbClr val="86BC25"/>
                </a:solidFill>
                <a:effectLst/>
                <a:uLnTx/>
                <a:uFillTx/>
                <a:latin typeface="Calibri Light" panose="020F0302020204030204" pitchFamily="34" charset="0"/>
                <a:cs typeface="Calibri Light" panose="020F0302020204030204" pitchFamily="34" charset="0"/>
              </a:rPr>
            </a:br>
            <a:r>
              <a:rPr lang="en-US" dirty="0">
                <a:solidFill>
                  <a:prstClr val="white"/>
                </a:solidFill>
              </a:rPr>
              <a:t>Lab. Madurez digital e IA</a:t>
            </a:r>
            <a:endParaRPr kumimoji="0" lang="en-US" sz="3200" b="0" i="0" u="none" strike="noStrike" kern="1200" cap="none" spc="0" normalizeH="0" baseline="0" noProof="0" dirty="0">
              <a:ln>
                <a:noFill/>
              </a:ln>
              <a:solidFill>
                <a:prstClr val="white"/>
              </a:solidFill>
              <a:effectLst/>
              <a:uLnTx/>
              <a:uFillTx/>
              <a:latin typeface="Calibri Light" panose="020F0302020204030204" pitchFamily="34" charset="0"/>
              <a:cs typeface="Calibri Light" panose="020F0302020204030204" pitchFamily="34" charset="0"/>
            </a:endParaRPr>
          </a:p>
        </p:txBody>
      </p:sp>
      <p:pic>
        <p:nvPicPr>
          <p:cNvPr id="10" name="Picture 2">
            <a:extLst>
              <a:ext uri="{FF2B5EF4-FFF2-40B4-BE49-F238E27FC236}">
                <a16:creationId xmlns:a16="http://schemas.microsoft.com/office/drawing/2014/main" id="{E405879D-86DB-4DD3-AB17-D8E9C0501A6C}"/>
              </a:ext>
            </a:extLst>
          </p:cNvPr>
          <p:cNvPicPr>
            <a:picLocks noChangeAspect="1" noChangeArrowheads="1"/>
          </p:cNvPicPr>
          <p:nvPr/>
        </p:nvPicPr>
        <p:blipFill rotWithShape="1">
          <a:blip r:embed="rId3"/>
          <a:srcRect l="5015" t="3853" r="2989" b="4153"/>
          <a:stretch/>
        </p:blipFill>
        <p:spPr bwMode="auto">
          <a:xfrm>
            <a:off x="5693474" y="1194934"/>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0203E78-FB74-55E3-36F9-B13A616796E7}"/>
              </a:ext>
            </a:extLst>
          </p:cNvPr>
          <p:cNvPicPr>
            <a:picLocks noChangeAspect="1"/>
          </p:cNvPicPr>
          <p:nvPr/>
        </p:nvPicPr>
        <p:blipFill>
          <a:blip r:embed="rId4"/>
          <a:stretch>
            <a:fillRect/>
          </a:stretch>
        </p:blipFill>
        <p:spPr>
          <a:xfrm>
            <a:off x="10434168" y="331338"/>
            <a:ext cx="1409772" cy="635033"/>
          </a:xfrm>
          <a:prstGeom prst="rect">
            <a:avLst/>
          </a:prstGeom>
        </p:spPr>
      </p:pic>
    </p:spTree>
    <p:extLst>
      <p:ext uri="{BB962C8B-B14F-4D97-AF65-F5344CB8AC3E}">
        <p14:creationId xmlns:p14="http://schemas.microsoft.com/office/powerpoint/2010/main" val="17589425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fondo verde y blanco con círculos y puntos&#10;&#10;Descripción generada automáticamente">
            <a:extLst>
              <a:ext uri="{FF2B5EF4-FFF2-40B4-BE49-F238E27FC236}">
                <a16:creationId xmlns:a16="http://schemas.microsoft.com/office/drawing/2014/main" id="{30251D1F-4799-B026-9BAE-7D4211D8390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912548"/>
          </a:xfrm>
          <a:prstGeom prst="rect">
            <a:avLst/>
          </a:prstGeom>
        </p:spPr>
      </p:pic>
      <p:sp>
        <p:nvSpPr>
          <p:cNvPr id="7" name="TextBox 6">
            <a:extLst>
              <a:ext uri="{FF2B5EF4-FFF2-40B4-BE49-F238E27FC236}">
                <a16:creationId xmlns:a16="http://schemas.microsoft.com/office/drawing/2014/main" id="{2DFBA43F-8DA1-A52B-FA12-919B72C64077}"/>
              </a:ext>
            </a:extLst>
          </p:cNvPr>
          <p:cNvSpPr txBox="1"/>
          <p:nvPr/>
        </p:nvSpPr>
        <p:spPr bwMode="gray">
          <a:xfrm>
            <a:off x="1025971" y="2136339"/>
            <a:ext cx="10132360" cy="2585323"/>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 sz="6000" b="1" i="0" u="none" strike="noStrike" kern="1200" cap="none" spc="0" normalizeH="0" baseline="0" noProof="0" dirty="0">
                <a:ln>
                  <a:noFill/>
                </a:ln>
                <a:solidFill>
                  <a:srgbClr val="2C5234"/>
                </a:solidFill>
                <a:effectLst/>
                <a:uLnTx/>
                <a:uFillTx/>
                <a:latin typeface="Open Sans" panose="020B0606030504020204" pitchFamily="34" charset="0"/>
                <a:ea typeface="Open Sans" panose="020B0606030504020204" pitchFamily="34" charset="0"/>
                <a:cs typeface="Open Sans" panose="020B0606030504020204" pitchFamily="34" charset="0"/>
              </a:rPr>
              <a:t>Tendencias de la Inteligencia Artificial para 2025</a:t>
            </a:r>
          </a:p>
        </p:txBody>
      </p:sp>
    </p:spTree>
    <p:extLst>
      <p:ext uri="{BB962C8B-B14F-4D97-AF65-F5344CB8AC3E}">
        <p14:creationId xmlns:p14="http://schemas.microsoft.com/office/powerpoint/2010/main" val="212172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 Placeholder 1">
            <a:extLst>
              <a:ext uri="{FF2B5EF4-FFF2-40B4-BE49-F238E27FC236}">
                <a16:creationId xmlns:a16="http://schemas.microsoft.com/office/drawing/2014/main" id="{FED9FBAD-587E-1A04-7D36-EFEBA9296C3E}"/>
              </a:ext>
            </a:extLst>
          </p:cNvPr>
          <p:cNvSpPr>
            <a:spLocks noGrp="1"/>
          </p:cNvSpPr>
          <p:nvPr>
            <p:ph type="body" sz="quarter" idx="10"/>
          </p:nvPr>
        </p:nvSpPr>
        <p:spPr>
          <a:xfrm>
            <a:off x="500400" y="316800"/>
            <a:ext cx="10146761" cy="333972"/>
          </a:xfrm>
          <a:prstGeom prst="rect">
            <a:avLst/>
          </a:prstGeom>
        </p:spPr>
        <p:txBody>
          <a:bodyPr vert="horz" lIns="0" tIns="0" rIns="0" bIns="0" rtlCol="0" anchor="t" anchorCtr="0">
            <a:noAutofit/>
          </a:bodyPr>
          <a:lstStyle/>
          <a:p>
            <a:pPr algn="l">
              <a:spcBef>
                <a:spcPct val="0"/>
              </a:spcBef>
            </a:pPr>
            <a:r>
              <a:rPr lang="es-MX" sz="2200" b="1" dirty="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Tendencias tecnológicas en la Hiper-Automatización</a:t>
            </a:r>
          </a:p>
          <a:p>
            <a:pPr algn="l">
              <a:spcBef>
                <a:spcPct val="0"/>
              </a:spcBef>
            </a:pPr>
            <a:r>
              <a:rPr lang="es-MX" sz="2200" b="1" dirty="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  </a:t>
            </a:r>
          </a:p>
        </p:txBody>
      </p:sp>
      <p:sp>
        <p:nvSpPr>
          <p:cNvPr id="3" name="Text Placeholder 2"/>
          <p:cNvSpPr>
            <a:spLocks noGrp="1"/>
          </p:cNvSpPr>
          <p:nvPr>
            <p:ph type="body" sz="quarter" idx="11"/>
          </p:nvPr>
        </p:nvSpPr>
        <p:spPr>
          <a:xfrm>
            <a:off x="500400" y="795600"/>
            <a:ext cx="11199600" cy="492443"/>
          </a:xfrm>
          <a:noFill/>
        </p:spPr>
        <p:txBody>
          <a:bodyPr vert="horz" wrap="square" lIns="0" tIns="0" rIns="0" bIns="0" rtlCol="0">
            <a:spAutoFit/>
          </a:bodyPr>
          <a:lstStyle/>
          <a:p>
            <a:pPr algn="l"/>
            <a:r>
              <a:rPr lang="es-MX" altLang="ko-KR" sz="1600" dirty="0">
                <a:solidFill>
                  <a:schemeClr val="tx1"/>
                </a:solidFill>
                <a:latin typeface="Calibri" panose="020F0502020204030204" pitchFamily="34" charset="0"/>
                <a:cs typeface="Calibri" panose="020F0502020204030204" pitchFamily="34" charset="0"/>
              </a:rPr>
              <a:t>Algunas de las tecnologías de inteligencia artificial disponibles y que se adaptan de mejor forma a las necesidades de negocio de las compañías para la creación de automatizaciones robustas y escalables en procesos de negocio end-to-end.</a:t>
            </a:r>
          </a:p>
        </p:txBody>
      </p:sp>
      <p:sp>
        <p:nvSpPr>
          <p:cNvPr id="13" name="TextBox 12"/>
          <p:cNvSpPr txBox="1"/>
          <p:nvPr/>
        </p:nvSpPr>
        <p:spPr>
          <a:xfrm>
            <a:off x="4047067" y="5834904"/>
            <a:ext cx="4428066" cy="677108"/>
          </a:xfrm>
          <a:prstGeom prst="rect">
            <a:avLst/>
          </a:prstGeom>
          <a:noFill/>
        </p:spPr>
        <p:txBody>
          <a:bodyPr vert="horz" wrap="square" lIns="0" tIns="0" rIns="0" bIns="0" rtlCol="0" anchor="ctr">
            <a:spAutoFit/>
          </a:bodyPr>
          <a:lstStyle>
            <a:lvl1pPr indent="0">
              <a:spcBef>
                <a:spcPts val="0"/>
              </a:spcBef>
              <a:spcAft>
                <a:spcPts val="1000"/>
              </a:spcAft>
              <a:buSzPct val="100000"/>
              <a:buFont typeface="Arial" panose="020B0604020202020204" pitchFamily="34" charset="0"/>
              <a:buNone/>
              <a:defRPr sz="1600" b="0" baseline="0">
                <a:latin typeface="Calibri" panose="020F0502020204030204" pitchFamily="34" charset="0"/>
                <a:cs typeface="Calibri" panose="020F0502020204030204" pitchFamily="34" charset="0"/>
              </a:defRPr>
            </a:lvl1pPr>
            <a:lvl2pPr marL="0" indent="0">
              <a:spcBef>
                <a:spcPts val="0"/>
              </a:spcBef>
              <a:spcAft>
                <a:spcPts val="1000"/>
              </a:spcAft>
              <a:buClrTx/>
              <a:buSzPct val="100000"/>
              <a:buFont typeface="Arial"/>
              <a:buNone/>
              <a:defRPr lang="en-US" sz="1200" b="1" dirty="0" smtClean="0"/>
            </a:lvl2pPr>
            <a:lvl3pPr marL="176400" indent="-176400">
              <a:spcBef>
                <a:spcPts val="0"/>
              </a:spcBef>
              <a:spcAft>
                <a:spcPts val="1000"/>
              </a:spcAft>
              <a:buClrTx/>
              <a:buSzPct val="100000"/>
              <a:buFont typeface="Arial" panose="020B0604020202020204" pitchFamily="34" charset="0"/>
              <a:buChar char="•"/>
              <a:defRPr lang="en-US" sz="1200" dirty="0" smtClean="0"/>
            </a:lvl3pPr>
            <a:lvl4pPr marL="356400" indent="-176400">
              <a:spcBef>
                <a:spcPts val="0"/>
              </a:spcBef>
              <a:spcAft>
                <a:spcPts val="1000"/>
              </a:spcAft>
              <a:buClrTx/>
              <a:buSzPct val="100000"/>
              <a:buFont typeface="Verdana" panose="020B0604030504040204" pitchFamily="34" charset="0"/>
              <a:buChar char="−"/>
              <a:defRPr lang="en-US" sz="1200" baseline="0" dirty="0" smtClean="0"/>
            </a:lvl4pPr>
            <a:lvl5pPr marL="532800" indent="-176400" defTabSz="798513">
              <a:spcBef>
                <a:spcPts val="0"/>
              </a:spcBef>
              <a:spcAft>
                <a:spcPts val="1000"/>
              </a:spcAft>
              <a:buClrTx/>
              <a:buSzPct val="100000"/>
              <a:buFont typeface="Verdana" panose="020B0604030504040204" pitchFamily="34" charset="0"/>
              <a:buChar char="−"/>
              <a:tabLst/>
              <a:defRPr lang="en-US" sz="1200" baseline="0" dirty="0" smtClean="0"/>
            </a:lvl5pPr>
            <a:lvl6pPr marL="532800" indent="-176400">
              <a:spcBef>
                <a:spcPts val="0"/>
              </a:spcBef>
              <a:spcAft>
                <a:spcPts val="1000"/>
              </a:spcAft>
              <a:buFont typeface="Verdana" panose="020B0604030504040204" pitchFamily="34" charset="0"/>
              <a:buChar char="−"/>
              <a:defRPr sz="1200" baseline="0"/>
            </a:lvl6pPr>
            <a:lvl7pPr marL="532800" indent="-176400">
              <a:spcBef>
                <a:spcPts val="0"/>
              </a:spcBef>
              <a:spcAft>
                <a:spcPts val="1000"/>
              </a:spcAft>
              <a:buFont typeface="Verdana" panose="020B0604030504040204" pitchFamily="34" charset="0"/>
              <a:buChar char="−"/>
              <a:defRPr sz="1200"/>
            </a:lvl7pPr>
            <a:lvl8pPr marL="532800" indent="-176400">
              <a:spcBef>
                <a:spcPts val="0"/>
              </a:spcBef>
              <a:spcAft>
                <a:spcPts val="1000"/>
              </a:spcAft>
              <a:buFont typeface="Verdana" panose="020B0604030504040204" pitchFamily="34" charset="0"/>
              <a:buChar char="−"/>
              <a:defRPr sz="1200" baseline="0"/>
            </a:lvl8pPr>
            <a:lvl9pPr marL="532800" indent="-176400">
              <a:spcBef>
                <a:spcPts val="0"/>
              </a:spcBef>
              <a:spcAft>
                <a:spcPts val="1000"/>
              </a:spcAft>
              <a:buFont typeface="Verdana" panose="020B0604030504040204" pitchFamily="34" charset="0"/>
              <a:buChar char="−"/>
              <a:defRPr sz="1200" baseline="0"/>
            </a:lvl9pPr>
          </a:lstStyle>
          <a:p>
            <a:pPr algn="ctr"/>
            <a:r>
              <a:rPr lang="es-MX" altLang="ko-KR" sz="1100" dirty="0"/>
              <a:t>Componente que se encarga de orquestar las distintas tecnologías presentes en una automatización. Simula acciones humanas como </a:t>
            </a:r>
            <a:r>
              <a:rPr lang="es-MX" altLang="ko-KR" sz="1100" dirty="0" err="1"/>
              <a:t>clicks</a:t>
            </a:r>
            <a:r>
              <a:rPr lang="es-MX" altLang="ko-KR" sz="1100" dirty="0"/>
              <a:t>, </a:t>
            </a:r>
            <a:r>
              <a:rPr lang="es-MX" altLang="ko-KR" sz="1100" dirty="0" err="1"/>
              <a:t>teclazos</a:t>
            </a:r>
            <a:r>
              <a:rPr lang="es-MX" altLang="ko-KR" sz="1100" dirty="0"/>
              <a:t>, se puede conectar a una bandeja de correo, extraer información de aplicaciones web y sistemas legacy.</a:t>
            </a:r>
            <a:endParaRPr lang="ko-KR" altLang="en-US" sz="1100" dirty="0"/>
          </a:p>
        </p:txBody>
      </p:sp>
      <p:sp>
        <p:nvSpPr>
          <p:cNvPr id="14" name="TextBox 13"/>
          <p:cNvSpPr txBox="1"/>
          <p:nvPr/>
        </p:nvSpPr>
        <p:spPr>
          <a:xfrm>
            <a:off x="4538852" y="5440903"/>
            <a:ext cx="3494315" cy="276999"/>
          </a:xfrm>
          <a:prstGeom prst="rect">
            <a:avLst/>
          </a:prstGeom>
          <a:noFill/>
        </p:spPr>
        <p:txBody>
          <a:bodyPr wrap="square" rtlCol="0" anchor="ctr">
            <a:spAutoFit/>
          </a:bodyPr>
          <a:lstStyle/>
          <a:p>
            <a:pPr marL="0" marR="0" lvl="0" indent="0" algn="ctr" defTabSz="121917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Robotics Process Automation</a:t>
            </a:r>
            <a:endParaRPr kumimoji="0" lang="ko-KR" altLang="en-US" sz="1200" b="1" i="0" u="none" strike="noStrike" kern="1200" cap="none" spc="0" normalizeH="0" baseline="0" noProof="0" dirty="0">
              <a:ln>
                <a:noFill/>
              </a:ln>
              <a:solidFill>
                <a:prstClr val="black"/>
              </a:solidFill>
              <a:effectLst/>
              <a:uLnTx/>
              <a:uFillTx/>
              <a:latin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61D85598-9CA4-5762-9B0B-AD2D89F39E2C}"/>
              </a:ext>
            </a:extLst>
          </p:cNvPr>
          <p:cNvSpPr txBox="1"/>
          <p:nvPr/>
        </p:nvSpPr>
        <p:spPr>
          <a:xfrm>
            <a:off x="500400" y="5834904"/>
            <a:ext cx="3043771" cy="507831"/>
          </a:xfrm>
          <a:prstGeom prst="rect">
            <a:avLst/>
          </a:prstGeom>
          <a:noFill/>
        </p:spPr>
        <p:txBody>
          <a:bodyPr vert="horz" wrap="square" lIns="0" tIns="0" rIns="0" bIns="0" rtlCol="0" anchor="ctr">
            <a:spAutoFit/>
          </a:bodyPr>
          <a:lstStyle>
            <a:lvl1pPr indent="0">
              <a:spcBef>
                <a:spcPts val="0"/>
              </a:spcBef>
              <a:spcAft>
                <a:spcPts val="1000"/>
              </a:spcAft>
              <a:buSzPct val="100000"/>
              <a:buFont typeface="Arial" panose="020B0604020202020204" pitchFamily="34" charset="0"/>
              <a:buNone/>
              <a:defRPr sz="1600" b="0" baseline="0">
                <a:latin typeface="Calibri" panose="020F0502020204030204" pitchFamily="34" charset="0"/>
                <a:cs typeface="Calibri" panose="020F0502020204030204" pitchFamily="34" charset="0"/>
              </a:defRPr>
            </a:lvl1pPr>
            <a:lvl2pPr marL="0" indent="0">
              <a:spcBef>
                <a:spcPts val="0"/>
              </a:spcBef>
              <a:spcAft>
                <a:spcPts val="1000"/>
              </a:spcAft>
              <a:buClrTx/>
              <a:buSzPct val="100000"/>
              <a:buFont typeface="Arial"/>
              <a:buNone/>
              <a:defRPr lang="en-US" sz="1200" b="1" dirty="0" smtClean="0"/>
            </a:lvl2pPr>
            <a:lvl3pPr marL="176400" indent="-176400">
              <a:spcBef>
                <a:spcPts val="0"/>
              </a:spcBef>
              <a:spcAft>
                <a:spcPts val="1000"/>
              </a:spcAft>
              <a:buClrTx/>
              <a:buSzPct val="100000"/>
              <a:buFont typeface="Arial" panose="020B0604020202020204" pitchFamily="34" charset="0"/>
              <a:buChar char="•"/>
              <a:defRPr lang="en-US" sz="1200" dirty="0" smtClean="0"/>
            </a:lvl3pPr>
            <a:lvl4pPr marL="356400" indent="-176400">
              <a:spcBef>
                <a:spcPts val="0"/>
              </a:spcBef>
              <a:spcAft>
                <a:spcPts val="1000"/>
              </a:spcAft>
              <a:buClrTx/>
              <a:buSzPct val="100000"/>
              <a:buFont typeface="Verdana" panose="020B0604030504040204" pitchFamily="34" charset="0"/>
              <a:buChar char="−"/>
              <a:defRPr lang="en-US" sz="1200" baseline="0" dirty="0" smtClean="0"/>
            </a:lvl4pPr>
            <a:lvl5pPr marL="532800" indent="-176400" defTabSz="798513">
              <a:spcBef>
                <a:spcPts val="0"/>
              </a:spcBef>
              <a:spcAft>
                <a:spcPts val="1000"/>
              </a:spcAft>
              <a:buClrTx/>
              <a:buSzPct val="100000"/>
              <a:buFont typeface="Verdana" panose="020B0604030504040204" pitchFamily="34" charset="0"/>
              <a:buChar char="−"/>
              <a:tabLst/>
              <a:defRPr lang="en-US" sz="1200" baseline="0" dirty="0" smtClean="0"/>
            </a:lvl5pPr>
            <a:lvl6pPr marL="532800" indent="-176400">
              <a:spcBef>
                <a:spcPts val="0"/>
              </a:spcBef>
              <a:spcAft>
                <a:spcPts val="1000"/>
              </a:spcAft>
              <a:buFont typeface="Verdana" panose="020B0604030504040204" pitchFamily="34" charset="0"/>
              <a:buChar char="−"/>
              <a:defRPr sz="1200" baseline="0"/>
            </a:lvl6pPr>
            <a:lvl7pPr marL="532800" indent="-176400">
              <a:spcBef>
                <a:spcPts val="0"/>
              </a:spcBef>
              <a:spcAft>
                <a:spcPts val="1000"/>
              </a:spcAft>
              <a:buFont typeface="Verdana" panose="020B0604030504040204" pitchFamily="34" charset="0"/>
              <a:buChar char="−"/>
              <a:defRPr sz="1200"/>
            </a:lvl7pPr>
            <a:lvl8pPr marL="532800" indent="-176400">
              <a:spcBef>
                <a:spcPts val="0"/>
              </a:spcBef>
              <a:spcAft>
                <a:spcPts val="1000"/>
              </a:spcAft>
              <a:buFont typeface="Verdana" panose="020B0604030504040204" pitchFamily="34" charset="0"/>
              <a:buChar char="−"/>
              <a:defRPr sz="1200" baseline="0"/>
            </a:lvl8pPr>
            <a:lvl9pPr marL="532800" indent="-176400">
              <a:spcBef>
                <a:spcPts val="0"/>
              </a:spcBef>
              <a:spcAft>
                <a:spcPts val="1000"/>
              </a:spcAft>
              <a:buFont typeface="Verdana" panose="020B0604030504040204" pitchFamily="34" charset="0"/>
              <a:buChar char="−"/>
              <a:defRPr sz="1200" baseline="0"/>
            </a:lvl9pPr>
          </a:lstStyle>
          <a:p>
            <a:pPr algn="ctr"/>
            <a:r>
              <a:rPr lang="es-CL" sz="1100" dirty="0"/>
              <a:t>Es un estilo de computación en el que capacidades escalables y elásticas habilitadas para TI se entregan como un servicio utilizando tecnologías de Internet.</a:t>
            </a:r>
            <a:endParaRPr lang="en-US" sz="1100" dirty="0"/>
          </a:p>
        </p:txBody>
      </p:sp>
      <p:sp>
        <p:nvSpPr>
          <p:cNvPr id="32" name="TextBox 31">
            <a:extLst>
              <a:ext uri="{FF2B5EF4-FFF2-40B4-BE49-F238E27FC236}">
                <a16:creationId xmlns:a16="http://schemas.microsoft.com/office/drawing/2014/main" id="{2360A439-9BE5-A413-72FA-0B97288043F1}"/>
              </a:ext>
            </a:extLst>
          </p:cNvPr>
          <p:cNvSpPr txBox="1"/>
          <p:nvPr/>
        </p:nvSpPr>
        <p:spPr>
          <a:xfrm>
            <a:off x="9027849" y="5834904"/>
            <a:ext cx="2672151" cy="507831"/>
          </a:xfrm>
          <a:prstGeom prst="rect">
            <a:avLst/>
          </a:prstGeom>
          <a:noFill/>
        </p:spPr>
        <p:txBody>
          <a:bodyPr vert="horz" wrap="square" lIns="0" tIns="0" rIns="0" bIns="0" rtlCol="0" anchor="ctr">
            <a:spAutoFit/>
          </a:bodyPr>
          <a:lstStyle>
            <a:lvl1pPr indent="0">
              <a:spcBef>
                <a:spcPts val="0"/>
              </a:spcBef>
              <a:spcAft>
                <a:spcPts val="1000"/>
              </a:spcAft>
              <a:buSzPct val="100000"/>
              <a:buFont typeface="Arial" panose="020B0604020202020204" pitchFamily="34" charset="0"/>
              <a:buNone/>
              <a:defRPr sz="1600" b="0" baseline="0">
                <a:latin typeface="Calibri" panose="020F0502020204030204" pitchFamily="34" charset="0"/>
                <a:cs typeface="Calibri" panose="020F0502020204030204" pitchFamily="34" charset="0"/>
              </a:defRPr>
            </a:lvl1pPr>
            <a:lvl2pPr marL="0" indent="0">
              <a:spcBef>
                <a:spcPts val="0"/>
              </a:spcBef>
              <a:spcAft>
                <a:spcPts val="1000"/>
              </a:spcAft>
              <a:buClrTx/>
              <a:buSzPct val="100000"/>
              <a:buFont typeface="Arial"/>
              <a:buNone/>
              <a:defRPr lang="en-US" sz="1200" b="1" dirty="0" smtClean="0"/>
            </a:lvl2pPr>
            <a:lvl3pPr marL="176400" indent="-176400">
              <a:spcBef>
                <a:spcPts val="0"/>
              </a:spcBef>
              <a:spcAft>
                <a:spcPts val="1000"/>
              </a:spcAft>
              <a:buClrTx/>
              <a:buSzPct val="100000"/>
              <a:buFont typeface="Arial" panose="020B0604020202020204" pitchFamily="34" charset="0"/>
              <a:buChar char="•"/>
              <a:defRPr lang="en-US" sz="1200" dirty="0" smtClean="0"/>
            </a:lvl3pPr>
            <a:lvl4pPr marL="356400" indent="-176400">
              <a:spcBef>
                <a:spcPts val="0"/>
              </a:spcBef>
              <a:spcAft>
                <a:spcPts val="1000"/>
              </a:spcAft>
              <a:buClrTx/>
              <a:buSzPct val="100000"/>
              <a:buFont typeface="Verdana" panose="020B0604030504040204" pitchFamily="34" charset="0"/>
              <a:buChar char="−"/>
              <a:defRPr lang="en-US" sz="1200" baseline="0" dirty="0" smtClean="0"/>
            </a:lvl4pPr>
            <a:lvl5pPr marL="532800" indent="-176400" defTabSz="798513">
              <a:spcBef>
                <a:spcPts val="0"/>
              </a:spcBef>
              <a:spcAft>
                <a:spcPts val="1000"/>
              </a:spcAft>
              <a:buClrTx/>
              <a:buSzPct val="100000"/>
              <a:buFont typeface="Verdana" panose="020B0604030504040204" pitchFamily="34" charset="0"/>
              <a:buChar char="−"/>
              <a:tabLst/>
              <a:defRPr lang="en-US" sz="1200" baseline="0" dirty="0" smtClean="0"/>
            </a:lvl5pPr>
            <a:lvl6pPr marL="532800" indent="-176400">
              <a:spcBef>
                <a:spcPts val="0"/>
              </a:spcBef>
              <a:spcAft>
                <a:spcPts val="1000"/>
              </a:spcAft>
              <a:buFont typeface="Verdana" panose="020B0604030504040204" pitchFamily="34" charset="0"/>
              <a:buChar char="−"/>
              <a:defRPr sz="1200" baseline="0"/>
            </a:lvl6pPr>
            <a:lvl7pPr marL="532800" indent="-176400">
              <a:spcBef>
                <a:spcPts val="0"/>
              </a:spcBef>
              <a:spcAft>
                <a:spcPts val="1000"/>
              </a:spcAft>
              <a:buFont typeface="Verdana" panose="020B0604030504040204" pitchFamily="34" charset="0"/>
              <a:buChar char="−"/>
              <a:defRPr sz="1200"/>
            </a:lvl7pPr>
            <a:lvl8pPr marL="532800" indent="-176400">
              <a:spcBef>
                <a:spcPts val="0"/>
              </a:spcBef>
              <a:spcAft>
                <a:spcPts val="1000"/>
              </a:spcAft>
              <a:buFont typeface="Verdana" panose="020B0604030504040204" pitchFamily="34" charset="0"/>
              <a:buChar char="−"/>
              <a:defRPr sz="1200" baseline="0"/>
            </a:lvl8pPr>
            <a:lvl9pPr marL="532800" indent="-176400">
              <a:spcBef>
                <a:spcPts val="0"/>
              </a:spcBef>
              <a:spcAft>
                <a:spcPts val="1000"/>
              </a:spcAft>
              <a:buFont typeface="Verdana" panose="020B0604030504040204" pitchFamily="34" charset="0"/>
              <a:buChar char="−"/>
              <a:defRPr sz="1200" baseline="0"/>
            </a:lvl9pPr>
          </a:lstStyle>
          <a:p>
            <a:pPr algn="ctr"/>
            <a:r>
              <a:rPr lang="es-CL" sz="1100" dirty="0"/>
              <a:t>Permite a los hombres de negocios abordar las preguntas claves con respuestas perspicaces, a través de un gran análisis de datos.</a:t>
            </a:r>
            <a:endParaRPr lang="en-US" sz="1100" dirty="0"/>
          </a:p>
        </p:txBody>
      </p:sp>
      <p:sp>
        <p:nvSpPr>
          <p:cNvPr id="47" name="TextBox 46">
            <a:extLst>
              <a:ext uri="{FF2B5EF4-FFF2-40B4-BE49-F238E27FC236}">
                <a16:creationId xmlns:a16="http://schemas.microsoft.com/office/drawing/2014/main" id="{F11F4E41-1DF4-E302-D49D-F2AD596054ED}"/>
              </a:ext>
            </a:extLst>
          </p:cNvPr>
          <p:cNvSpPr txBox="1"/>
          <p:nvPr/>
        </p:nvSpPr>
        <p:spPr>
          <a:xfrm>
            <a:off x="1767578" y="5487069"/>
            <a:ext cx="495654" cy="184666"/>
          </a:xfrm>
          <a:prstGeom prst="rect">
            <a:avLst/>
          </a:prstGeom>
          <a:noFill/>
        </p:spPr>
        <p:txBody>
          <a:bodyPr vert="horz" wrap="square" lIns="0" tIns="0" rIns="0" bIns="0" rtlCol="0">
            <a:spAutoFit/>
          </a:bodyPr>
          <a:lstStyle/>
          <a:p>
            <a:pPr marL="0" marR="0" lvl="0" indent="0" algn="ctr" defTabSz="1069212" rtl="0" eaLnBrk="1" fontAlgn="auto" latinLnBrk="0" hangingPunct="1">
              <a:lnSpc>
                <a:spcPct val="100000"/>
              </a:lnSpc>
              <a:spcBef>
                <a:spcPts val="175"/>
              </a:spcBef>
              <a:spcAft>
                <a:spcPts val="0"/>
              </a:spcAft>
              <a:buClrTx/>
              <a:buSzPct val="100000"/>
              <a:buFontTx/>
              <a:buNone/>
              <a:tabLst/>
              <a:defRPr/>
            </a:pPr>
            <a:r>
              <a:rPr kumimoji="0" lang="es-CL"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Nube</a:t>
            </a:r>
            <a:endParaRPr kumimoji="0" lang="es-CL"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88757CA1-9F96-E31B-C4E3-BE03ADE22EB0}"/>
              </a:ext>
            </a:extLst>
          </p:cNvPr>
          <p:cNvSpPr txBox="1"/>
          <p:nvPr/>
        </p:nvSpPr>
        <p:spPr>
          <a:xfrm>
            <a:off x="9455948" y="5487069"/>
            <a:ext cx="1873228" cy="184666"/>
          </a:xfrm>
          <a:prstGeom prst="rect">
            <a:avLst/>
          </a:prstGeom>
          <a:noFill/>
        </p:spPr>
        <p:txBody>
          <a:bodyPr vert="horz" wrap="square" lIns="0" tIns="0" rIns="0" bIns="0" rtlCol="0">
            <a:spAutoFit/>
          </a:bodyPr>
          <a:lstStyle/>
          <a:p>
            <a:pPr marL="0" marR="0" lvl="0" indent="0" algn="ctr" defTabSz="1069212" rtl="0" eaLnBrk="1" fontAlgn="auto" latinLnBrk="0" hangingPunct="1">
              <a:lnSpc>
                <a:spcPct val="100000"/>
              </a:lnSpc>
              <a:spcBef>
                <a:spcPts val="175"/>
              </a:spcBef>
              <a:spcAft>
                <a:spcPts val="0"/>
              </a:spcAft>
              <a:buClrTx/>
              <a:buSzPct val="100000"/>
              <a:buFontTx/>
              <a:buNone/>
              <a:tabLst/>
              <a:defRPr/>
            </a:pPr>
            <a:r>
              <a:rPr kumimoji="0" lang="es-CL"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Analítica Avanzada</a:t>
            </a:r>
            <a:endParaRPr kumimoji="0" lang="es-CL"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3" name="object 6">
            <a:extLst>
              <a:ext uri="{FF2B5EF4-FFF2-40B4-BE49-F238E27FC236}">
                <a16:creationId xmlns:a16="http://schemas.microsoft.com/office/drawing/2014/main" id="{BF7A8D85-11A1-661C-06F8-B05B600FAF52}"/>
              </a:ext>
            </a:extLst>
          </p:cNvPr>
          <p:cNvPicPr/>
          <p:nvPr/>
        </p:nvPicPr>
        <p:blipFill>
          <a:blip r:embed="rId2" cstate="print"/>
          <a:stretch>
            <a:fillRect/>
          </a:stretch>
        </p:blipFill>
        <p:spPr>
          <a:xfrm>
            <a:off x="500399" y="1612312"/>
            <a:ext cx="4750709" cy="3620176"/>
          </a:xfrm>
          <a:prstGeom prst="rect">
            <a:avLst/>
          </a:prstGeom>
        </p:spPr>
      </p:pic>
      <p:sp>
        <p:nvSpPr>
          <p:cNvPr id="2" name="Rectangle 1">
            <a:extLst>
              <a:ext uri="{FF2B5EF4-FFF2-40B4-BE49-F238E27FC236}">
                <a16:creationId xmlns:a16="http://schemas.microsoft.com/office/drawing/2014/main" id="{67E55FA9-9C5E-5294-00BB-73234B8792A6}"/>
              </a:ext>
            </a:extLst>
          </p:cNvPr>
          <p:cNvSpPr/>
          <p:nvPr/>
        </p:nvSpPr>
        <p:spPr>
          <a:xfrm>
            <a:off x="5559410" y="2483319"/>
            <a:ext cx="1453197" cy="2749168"/>
          </a:xfrm>
          <a:prstGeom prst="rect">
            <a:avLst/>
          </a:prstGeom>
          <a:solidFill>
            <a:schemeClr val="accent2">
              <a:lumMod val="20000"/>
              <a:lumOff val="80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s" sz="900" b="1" i="0" u="none" strike="noStrike" kern="1200" cap="all" spc="10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Gestión del conocimiento</a:t>
            </a:r>
          </a:p>
          <a:p>
            <a:pPr marL="0" marR="0" lvl="0" indent="0" algn="ctr" defTabSz="914400" rtl="0" eaLnBrk="1" fontAlgn="auto" latinLnBrk="0" hangingPunct="1">
              <a:lnSpc>
                <a:spcPct val="100000"/>
              </a:lnSpc>
              <a:spcBef>
                <a:spcPct val="20000"/>
              </a:spcBef>
              <a:spcAft>
                <a:spcPts val="0"/>
              </a:spcAft>
              <a:buClrTx/>
              <a:buSzTx/>
              <a:buFontTx/>
              <a:buNone/>
              <a:tabLst/>
              <a:defRPr/>
            </a:pPr>
            <a:br>
              <a:rPr kumimoji="0" lang="en-US" sz="9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9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lang="es" sz="9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Herramientas y soluciones para capturar datos y conocimientos del programa para compartirlos y replicarlos en todos los proyectos y programas.</a:t>
            </a:r>
            <a:endParaRPr kumimoji="0" lang="es" sz="9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4B196093-24D1-71F2-3257-29ECC9B9F666}"/>
              </a:ext>
            </a:extLst>
          </p:cNvPr>
          <p:cNvSpPr/>
          <p:nvPr/>
        </p:nvSpPr>
        <p:spPr>
          <a:xfrm>
            <a:off x="7121874" y="2483319"/>
            <a:ext cx="1453197" cy="2749168"/>
          </a:xfrm>
          <a:prstGeom prst="rect">
            <a:avLst/>
          </a:prstGeom>
          <a:solidFill>
            <a:schemeClr val="accent2">
              <a:lumMod val="20000"/>
              <a:lumOff val="80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s" sz="900" b="1" i="0" u="none" strike="noStrike" kern="1200" cap="all" spc="10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Democracia de Datos</a:t>
            </a:r>
          </a:p>
          <a:p>
            <a:pPr marL="0" marR="0" lvl="0" indent="0" algn="ctr" defTabSz="914400" rtl="0" eaLnBrk="1" fontAlgn="auto" latinLnBrk="0" hangingPunct="1">
              <a:lnSpc>
                <a:spcPct val="100000"/>
              </a:lnSpc>
              <a:spcBef>
                <a:spcPct val="20000"/>
              </a:spcBef>
              <a:spcAft>
                <a:spcPts val="0"/>
              </a:spcAft>
              <a:buClrTx/>
              <a:buSzTx/>
              <a:buFontTx/>
              <a:buNone/>
              <a:tabLst/>
              <a:defRPr/>
            </a:pPr>
            <a:br>
              <a:rPr kumimoji="0" lang="en-US" sz="900" b="1" i="0" u="none" strike="noStrike" kern="1200" cap="all" spc="10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900" b="1" i="0" u="none" strike="noStrike" kern="1200" cap="all" spc="10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2700" marR="5080" lvl="0" indent="-1270" algn="ctr">
              <a:spcBef>
                <a:spcPts val="100"/>
              </a:spcBef>
              <a:defRPr/>
            </a:pPr>
            <a:r>
              <a:rPr kumimoji="0" lang="es" sz="9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Captura y distribución de datos para obtener información sobre las tendencias y mejorar la toma de decisiones.</a:t>
            </a:r>
            <a:endParaRPr kumimoji="0" lang="en-US" sz="900" b="1" i="0" u="none" strike="noStrike" kern="1200" cap="all" spc="13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6B4F7FC4-096E-CF65-360F-AB417B20DC7D}"/>
              </a:ext>
            </a:extLst>
          </p:cNvPr>
          <p:cNvSpPr/>
          <p:nvPr/>
        </p:nvSpPr>
        <p:spPr>
          <a:xfrm>
            <a:off x="8684338" y="2483319"/>
            <a:ext cx="1453197" cy="2749168"/>
          </a:xfrm>
          <a:prstGeom prst="rect">
            <a:avLst/>
          </a:prstGeom>
          <a:solidFill>
            <a:schemeClr val="accent2">
              <a:lumMod val="20000"/>
              <a:lumOff val="80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s" sz="900" b="1" i="0" u="none" strike="noStrike" kern="1200" cap="all" spc="10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Automatización</a:t>
            </a:r>
          </a:p>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2065" marR="5080" lvl="0" algn="ctr">
              <a:spcBef>
                <a:spcPts val="100"/>
              </a:spcBef>
              <a:defRPr/>
            </a:pPr>
            <a:r>
              <a:rPr kumimoji="0" lang="es" sz="900" b="0" i="0" u="none" strike="noStrike" kern="1200" cap="none" spc="-1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Se estima que la IA eliminará el 80% de las tareas manuales actuales para 20230, incluyendo la recopilación de datos, preparación de informes, etc.</a:t>
            </a:r>
            <a:endParaRPr kumimoji="0" lang="en-US" sz="900" b="1" i="0" u="none" strike="noStrike" kern="1200" cap="all" spc="13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9865DD5A-1ACE-E563-360B-C7AB0AE6AFD7}"/>
              </a:ext>
            </a:extLst>
          </p:cNvPr>
          <p:cNvSpPr/>
          <p:nvPr/>
        </p:nvSpPr>
        <p:spPr>
          <a:xfrm>
            <a:off x="10246803" y="2483319"/>
            <a:ext cx="1453197" cy="2749168"/>
          </a:xfrm>
          <a:prstGeom prst="rect">
            <a:avLst/>
          </a:prstGeom>
          <a:solidFill>
            <a:schemeClr val="accent2">
              <a:lumMod val="20000"/>
              <a:lumOff val="80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s" sz="900" b="1" i="0" u="none" strike="noStrike" kern="1200" cap="all" spc="10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Creación</a:t>
            </a:r>
          </a:p>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2065" marR="5080" lvl="0" indent="-1905" algn="ctr">
              <a:spcBef>
                <a:spcPts val="100"/>
              </a:spcBef>
              <a:defRPr/>
            </a:pPr>
            <a:r>
              <a:rPr kumimoji="0" lang="es" sz="9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Las tecnologías que ayudan en la creación de nuevos productos o servicios, en apoyo de un proyecto, programa o de la organización en general simulan posibles soluciones.</a:t>
            </a:r>
            <a:endParaRPr kumimoji="0" lang="en-US" sz="900" b="0" i="0" u="none" strike="noStrike" kern="1200" cap="all" spc="13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367">
            <a:extLst>
              <a:ext uri="{FF2B5EF4-FFF2-40B4-BE49-F238E27FC236}">
                <a16:creationId xmlns:a16="http://schemas.microsoft.com/office/drawing/2014/main" id="{D8AA7979-4F8C-2011-97D5-FE7CB21FF205}"/>
              </a:ext>
            </a:extLst>
          </p:cNvPr>
          <p:cNvGrpSpPr>
            <a:grpSpLocks noChangeAspect="1"/>
          </p:cNvGrpSpPr>
          <p:nvPr/>
        </p:nvGrpSpPr>
        <p:grpSpPr bwMode="auto">
          <a:xfrm>
            <a:off x="7466573" y="1612378"/>
            <a:ext cx="764424" cy="766666"/>
            <a:chOff x="4383" y="2091"/>
            <a:chExt cx="340" cy="341"/>
          </a:xfrm>
          <a:solidFill>
            <a:srgbClr val="2C5234"/>
          </a:solidFill>
        </p:grpSpPr>
        <p:sp>
          <p:nvSpPr>
            <p:cNvPr id="15" name="Freeform 198">
              <a:extLst>
                <a:ext uri="{FF2B5EF4-FFF2-40B4-BE49-F238E27FC236}">
                  <a16:creationId xmlns:a16="http://schemas.microsoft.com/office/drawing/2014/main" id="{53AA937D-CFD0-CC8D-713C-FEDFD0EC0BC4}"/>
                </a:ext>
              </a:extLst>
            </p:cNvPr>
            <p:cNvSpPr>
              <a:spLocks noEditPoints="1"/>
            </p:cNvSpPr>
            <p:nvPr/>
          </p:nvSpPr>
          <p:spPr bwMode="auto">
            <a:xfrm>
              <a:off x="4445" y="2169"/>
              <a:ext cx="200" cy="170"/>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Freeform 199">
              <a:extLst>
                <a:ext uri="{FF2B5EF4-FFF2-40B4-BE49-F238E27FC236}">
                  <a16:creationId xmlns:a16="http://schemas.microsoft.com/office/drawing/2014/main" id="{2C27446B-9561-0CEE-C323-B06212431F5E}"/>
                </a:ext>
              </a:extLst>
            </p:cNvPr>
            <p:cNvSpPr>
              <a:spLocks noEditPoints="1"/>
            </p:cNvSpPr>
            <p:nvPr/>
          </p:nvSpPr>
          <p:spPr bwMode="auto">
            <a:xfrm>
              <a:off x="4383" y="209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 name="Group 627">
            <a:extLst>
              <a:ext uri="{FF2B5EF4-FFF2-40B4-BE49-F238E27FC236}">
                <a16:creationId xmlns:a16="http://schemas.microsoft.com/office/drawing/2014/main" id="{0331E1F7-808A-0A0A-421E-A93958BA0681}"/>
              </a:ext>
            </a:extLst>
          </p:cNvPr>
          <p:cNvGrpSpPr>
            <a:grpSpLocks noChangeAspect="1"/>
          </p:cNvGrpSpPr>
          <p:nvPr/>
        </p:nvGrpSpPr>
        <p:grpSpPr bwMode="auto">
          <a:xfrm>
            <a:off x="5904046" y="1612311"/>
            <a:ext cx="764551" cy="766800"/>
            <a:chOff x="5295" y="2587"/>
            <a:chExt cx="340" cy="341"/>
          </a:xfrm>
          <a:solidFill>
            <a:srgbClr val="2C5234"/>
          </a:solidFill>
        </p:grpSpPr>
        <p:sp>
          <p:nvSpPr>
            <p:cNvPr id="18" name="Freeform 628">
              <a:extLst>
                <a:ext uri="{FF2B5EF4-FFF2-40B4-BE49-F238E27FC236}">
                  <a16:creationId xmlns:a16="http://schemas.microsoft.com/office/drawing/2014/main" id="{0E10336F-8212-CEA9-6D7B-4875A1A596E3}"/>
                </a:ext>
              </a:extLst>
            </p:cNvPr>
            <p:cNvSpPr>
              <a:spLocks noEditPoints="1"/>
            </p:cNvSpPr>
            <p:nvPr/>
          </p:nvSpPr>
          <p:spPr bwMode="auto">
            <a:xfrm>
              <a:off x="5295" y="258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629">
              <a:extLst>
                <a:ext uri="{FF2B5EF4-FFF2-40B4-BE49-F238E27FC236}">
                  <a16:creationId xmlns:a16="http://schemas.microsoft.com/office/drawing/2014/main" id="{C58979B6-7DD3-8304-A3C1-2978FCDF50B5}"/>
                </a:ext>
              </a:extLst>
            </p:cNvPr>
            <p:cNvSpPr>
              <a:spLocks noEditPoints="1"/>
            </p:cNvSpPr>
            <p:nvPr/>
          </p:nvSpPr>
          <p:spPr bwMode="auto">
            <a:xfrm>
              <a:off x="5359" y="2665"/>
              <a:ext cx="212" cy="184"/>
            </a:xfrm>
            <a:custGeom>
              <a:avLst/>
              <a:gdLst>
                <a:gd name="T0" fmla="*/ 309 w 320"/>
                <a:gd name="T1" fmla="*/ 91 h 277"/>
                <a:gd name="T2" fmla="*/ 199 w 320"/>
                <a:gd name="T3" fmla="*/ 15 h 277"/>
                <a:gd name="T4" fmla="*/ 91 w 320"/>
                <a:gd name="T5" fmla="*/ 23 h 277"/>
                <a:gd name="T6" fmla="*/ 32 w 320"/>
                <a:gd name="T7" fmla="*/ 73 h 277"/>
                <a:gd name="T8" fmla="*/ 87 w 320"/>
                <a:gd name="T9" fmla="*/ 187 h 277"/>
                <a:gd name="T10" fmla="*/ 170 w 320"/>
                <a:gd name="T11" fmla="*/ 211 h 277"/>
                <a:gd name="T12" fmla="*/ 245 w 320"/>
                <a:gd name="T13" fmla="*/ 277 h 277"/>
                <a:gd name="T14" fmla="*/ 298 w 320"/>
                <a:gd name="T15" fmla="*/ 197 h 277"/>
                <a:gd name="T16" fmla="*/ 280 w 320"/>
                <a:gd name="T17" fmla="*/ 169 h 277"/>
                <a:gd name="T18" fmla="*/ 277 w 320"/>
                <a:gd name="T19" fmla="*/ 198 h 277"/>
                <a:gd name="T20" fmla="*/ 192 w 320"/>
                <a:gd name="T21" fmla="*/ 256 h 277"/>
                <a:gd name="T22" fmla="*/ 161 w 320"/>
                <a:gd name="T23" fmla="*/ 174 h 277"/>
                <a:gd name="T24" fmla="*/ 122 w 320"/>
                <a:gd name="T25" fmla="*/ 181 h 277"/>
                <a:gd name="T26" fmla="*/ 64 w 320"/>
                <a:gd name="T27" fmla="*/ 171 h 277"/>
                <a:gd name="T28" fmla="*/ 54 w 320"/>
                <a:gd name="T29" fmla="*/ 76 h 277"/>
                <a:gd name="T30" fmla="*/ 90 w 320"/>
                <a:gd name="T31" fmla="*/ 45 h 277"/>
                <a:gd name="T32" fmla="*/ 145 w 320"/>
                <a:gd name="T33" fmla="*/ 31 h 277"/>
                <a:gd name="T34" fmla="*/ 195 w 320"/>
                <a:gd name="T35" fmla="*/ 39 h 277"/>
                <a:gd name="T36" fmla="*/ 245 w 320"/>
                <a:gd name="T37" fmla="*/ 55 h 277"/>
                <a:gd name="T38" fmla="*/ 261 w 320"/>
                <a:gd name="T39" fmla="*/ 64 h 277"/>
                <a:gd name="T40" fmla="*/ 281 w 320"/>
                <a:gd name="T41" fmla="*/ 114 h 277"/>
                <a:gd name="T42" fmla="*/ 280 w 320"/>
                <a:gd name="T43" fmla="*/ 169 h 277"/>
                <a:gd name="T44" fmla="*/ 100 w 320"/>
                <a:gd name="T45" fmla="*/ 127 h 277"/>
                <a:gd name="T46" fmla="*/ 53 w 320"/>
                <a:gd name="T47" fmla="*/ 139 h 277"/>
                <a:gd name="T48" fmla="*/ 83 w 320"/>
                <a:gd name="T49" fmla="*/ 104 h 277"/>
                <a:gd name="T50" fmla="*/ 94 w 320"/>
                <a:gd name="T51" fmla="*/ 70 h 277"/>
                <a:gd name="T52" fmla="*/ 138 w 320"/>
                <a:gd name="T53" fmla="*/ 68 h 277"/>
                <a:gd name="T54" fmla="*/ 159 w 320"/>
                <a:gd name="T55" fmla="*/ 60 h 277"/>
                <a:gd name="T56" fmla="*/ 163 w 320"/>
                <a:gd name="T57" fmla="*/ 81 h 277"/>
                <a:gd name="T58" fmla="*/ 138 w 320"/>
                <a:gd name="T59" fmla="*/ 96 h 277"/>
                <a:gd name="T60" fmla="*/ 188 w 320"/>
                <a:gd name="T61" fmla="*/ 131 h 277"/>
                <a:gd name="T62" fmla="*/ 177 w 320"/>
                <a:gd name="T63" fmla="*/ 149 h 277"/>
                <a:gd name="T64" fmla="*/ 134 w 320"/>
                <a:gd name="T65" fmla="*/ 129 h 277"/>
                <a:gd name="T66" fmla="*/ 187 w 320"/>
                <a:gd name="T67" fmla="*/ 98 h 277"/>
                <a:gd name="T68" fmla="*/ 224 w 320"/>
                <a:gd name="T69" fmla="*/ 75 h 277"/>
                <a:gd name="T70" fmla="*/ 251 w 320"/>
                <a:gd name="T71" fmla="*/ 116 h 277"/>
                <a:gd name="T72" fmla="*/ 222 w 320"/>
                <a:gd name="T73" fmla="*/ 96 h 277"/>
                <a:gd name="T74" fmla="*/ 266 w 320"/>
                <a:gd name="T75" fmla="*/ 149 h 277"/>
                <a:gd name="T76" fmla="*/ 244 w 320"/>
                <a:gd name="T77" fmla="*/ 164 h 277"/>
                <a:gd name="T78" fmla="*/ 244 w 320"/>
                <a:gd name="T79" fmla="*/ 207 h 277"/>
                <a:gd name="T80" fmla="*/ 212 w 320"/>
                <a:gd name="T81" fmla="*/ 194 h 277"/>
                <a:gd name="T82" fmla="*/ 217 w 320"/>
                <a:gd name="T83" fmla="*/ 147 h 277"/>
                <a:gd name="T84" fmla="*/ 238 w 320"/>
                <a:gd name="T85" fmla="*/ 13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77">
                  <a:moveTo>
                    <a:pt x="320" y="144"/>
                  </a:moveTo>
                  <a:cubicBezTo>
                    <a:pt x="320" y="131"/>
                    <a:pt x="314" y="119"/>
                    <a:pt x="305" y="110"/>
                  </a:cubicBezTo>
                  <a:cubicBezTo>
                    <a:pt x="308" y="104"/>
                    <a:pt x="309" y="97"/>
                    <a:pt x="309" y="91"/>
                  </a:cubicBezTo>
                  <a:cubicBezTo>
                    <a:pt x="309" y="65"/>
                    <a:pt x="289" y="44"/>
                    <a:pt x="263" y="43"/>
                  </a:cubicBezTo>
                  <a:cubicBezTo>
                    <a:pt x="257" y="24"/>
                    <a:pt x="239" y="11"/>
                    <a:pt x="218" y="11"/>
                  </a:cubicBezTo>
                  <a:cubicBezTo>
                    <a:pt x="212" y="11"/>
                    <a:pt x="205" y="12"/>
                    <a:pt x="199" y="15"/>
                  </a:cubicBezTo>
                  <a:cubicBezTo>
                    <a:pt x="190" y="5"/>
                    <a:pt x="178" y="0"/>
                    <a:pt x="165" y="0"/>
                  </a:cubicBezTo>
                  <a:cubicBezTo>
                    <a:pt x="153" y="0"/>
                    <a:pt x="142" y="4"/>
                    <a:pt x="133" y="12"/>
                  </a:cubicBezTo>
                  <a:cubicBezTo>
                    <a:pt x="119" y="8"/>
                    <a:pt x="102" y="12"/>
                    <a:pt x="91" y="23"/>
                  </a:cubicBezTo>
                  <a:cubicBezTo>
                    <a:pt x="87" y="22"/>
                    <a:pt x="83" y="21"/>
                    <a:pt x="80" y="21"/>
                  </a:cubicBezTo>
                  <a:cubicBezTo>
                    <a:pt x="53" y="21"/>
                    <a:pt x="32" y="43"/>
                    <a:pt x="32" y="69"/>
                  </a:cubicBezTo>
                  <a:cubicBezTo>
                    <a:pt x="32" y="70"/>
                    <a:pt x="32" y="71"/>
                    <a:pt x="32" y="73"/>
                  </a:cubicBezTo>
                  <a:cubicBezTo>
                    <a:pt x="12" y="84"/>
                    <a:pt x="0" y="105"/>
                    <a:pt x="0" y="128"/>
                  </a:cubicBezTo>
                  <a:cubicBezTo>
                    <a:pt x="0" y="163"/>
                    <a:pt x="28" y="192"/>
                    <a:pt x="64" y="192"/>
                  </a:cubicBezTo>
                  <a:cubicBezTo>
                    <a:pt x="72" y="192"/>
                    <a:pt x="80" y="190"/>
                    <a:pt x="87" y="187"/>
                  </a:cubicBezTo>
                  <a:cubicBezTo>
                    <a:pt x="96" y="197"/>
                    <a:pt x="109" y="203"/>
                    <a:pt x="122" y="203"/>
                  </a:cubicBezTo>
                  <a:cubicBezTo>
                    <a:pt x="132" y="203"/>
                    <a:pt x="141" y="200"/>
                    <a:pt x="149" y="195"/>
                  </a:cubicBezTo>
                  <a:cubicBezTo>
                    <a:pt x="154" y="202"/>
                    <a:pt x="162" y="207"/>
                    <a:pt x="170" y="211"/>
                  </a:cubicBezTo>
                  <a:cubicBezTo>
                    <a:pt x="170" y="267"/>
                    <a:pt x="170" y="267"/>
                    <a:pt x="170" y="267"/>
                  </a:cubicBezTo>
                  <a:cubicBezTo>
                    <a:pt x="170" y="273"/>
                    <a:pt x="175" y="277"/>
                    <a:pt x="181" y="277"/>
                  </a:cubicBezTo>
                  <a:cubicBezTo>
                    <a:pt x="245" y="277"/>
                    <a:pt x="245" y="277"/>
                    <a:pt x="245" y="277"/>
                  </a:cubicBezTo>
                  <a:cubicBezTo>
                    <a:pt x="251" y="277"/>
                    <a:pt x="256" y="273"/>
                    <a:pt x="256" y="267"/>
                  </a:cubicBezTo>
                  <a:cubicBezTo>
                    <a:pt x="256" y="267"/>
                    <a:pt x="256" y="249"/>
                    <a:pt x="269" y="241"/>
                  </a:cubicBezTo>
                  <a:cubicBezTo>
                    <a:pt x="283" y="232"/>
                    <a:pt x="299" y="219"/>
                    <a:pt x="298" y="197"/>
                  </a:cubicBezTo>
                  <a:cubicBezTo>
                    <a:pt x="298" y="193"/>
                    <a:pt x="298" y="189"/>
                    <a:pt x="297" y="185"/>
                  </a:cubicBezTo>
                  <a:cubicBezTo>
                    <a:pt x="311" y="176"/>
                    <a:pt x="320" y="161"/>
                    <a:pt x="320" y="144"/>
                  </a:cubicBezTo>
                  <a:close/>
                  <a:moveTo>
                    <a:pt x="280" y="169"/>
                  </a:moveTo>
                  <a:cubicBezTo>
                    <a:pt x="277" y="170"/>
                    <a:pt x="274" y="173"/>
                    <a:pt x="273" y="175"/>
                  </a:cubicBezTo>
                  <a:cubicBezTo>
                    <a:pt x="272" y="178"/>
                    <a:pt x="272" y="182"/>
                    <a:pt x="274" y="185"/>
                  </a:cubicBezTo>
                  <a:cubicBezTo>
                    <a:pt x="276" y="189"/>
                    <a:pt x="277" y="193"/>
                    <a:pt x="277" y="198"/>
                  </a:cubicBezTo>
                  <a:cubicBezTo>
                    <a:pt x="277" y="205"/>
                    <a:pt x="274" y="213"/>
                    <a:pt x="257" y="223"/>
                  </a:cubicBezTo>
                  <a:cubicBezTo>
                    <a:pt x="243" y="232"/>
                    <a:pt x="238" y="246"/>
                    <a:pt x="236" y="256"/>
                  </a:cubicBezTo>
                  <a:cubicBezTo>
                    <a:pt x="192" y="256"/>
                    <a:pt x="192" y="256"/>
                    <a:pt x="192" y="256"/>
                  </a:cubicBezTo>
                  <a:cubicBezTo>
                    <a:pt x="192" y="202"/>
                    <a:pt x="192" y="202"/>
                    <a:pt x="192" y="202"/>
                  </a:cubicBezTo>
                  <a:cubicBezTo>
                    <a:pt x="192" y="197"/>
                    <a:pt x="188" y="192"/>
                    <a:pt x="183" y="192"/>
                  </a:cubicBezTo>
                  <a:cubicBezTo>
                    <a:pt x="173" y="190"/>
                    <a:pt x="165" y="184"/>
                    <a:pt x="161" y="174"/>
                  </a:cubicBezTo>
                  <a:cubicBezTo>
                    <a:pt x="160" y="171"/>
                    <a:pt x="157" y="168"/>
                    <a:pt x="153" y="167"/>
                  </a:cubicBezTo>
                  <a:cubicBezTo>
                    <a:pt x="149" y="167"/>
                    <a:pt x="145" y="168"/>
                    <a:pt x="143" y="171"/>
                  </a:cubicBezTo>
                  <a:cubicBezTo>
                    <a:pt x="138" y="178"/>
                    <a:pt x="130" y="181"/>
                    <a:pt x="122" y="181"/>
                  </a:cubicBezTo>
                  <a:cubicBezTo>
                    <a:pt x="113" y="181"/>
                    <a:pt x="105" y="176"/>
                    <a:pt x="100" y="168"/>
                  </a:cubicBezTo>
                  <a:cubicBezTo>
                    <a:pt x="97" y="163"/>
                    <a:pt x="90" y="162"/>
                    <a:pt x="85" y="165"/>
                  </a:cubicBezTo>
                  <a:cubicBezTo>
                    <a:pt x="78" y="169"/>
                    <a:pt x="71" y="171"/>
                    <a:pt x="64" y="171"/>
                  </a:cubicBezTo>
                  <a:cubicBezTo>
                    <a:pt x="40" y="171"/>
                    <a:pt x="21" y="152"/>
                    <a:pt x="21" y="128"/>
                  </a:cubicBezTo>
                  <a:cubicBezTo>
                    <a:pt x="21" y="111"/>
                    <a:pt x="31" y="95"/>
                    <a:pt x="48" y="89"/>
                  </a:cubicBezTo>
                  <a:cubicBezTo>
                    <a:pt x="53" y="86"/>
                    <a:pt x="55" y="81"/>
                    <a:pt x="54" y="76"/>
                  </a:cubicBezTo>
                  <a:cubicBezTo>
                    <a:pt x="53" y="73"/>
                    <a:pt x="53" y="71"/>
                    <a:pt x="53" y="69"/>
                  </a:cubicBezTo>
                  <a:cubicBezTo>
                    <a:pt x="53" y="55"/>
                    <a:pt x="65" y="43"/>
                    <a:pt x="80" y="43"/>
                  </a:cubicBezTo>
                  <a:cubicBezTo>
                    <a:pt x="83" y="43"/>
                    <a:pt x="87" y="43"/>
                    <a:pt x="90" y="45"/>
                  </a:cubicBezTo>
                  <a:cubicBezTo>
                    <a:pt x="94" y="46"/>
                    <a:pt x="99" y="45"/>
                    <a:pt x="102" y="42"/>
                  </a:cubicBezTo>
                  <a:cubicBezTo>
                    <a:pt x="109" y="33"/>
                    <a:pt x="122" y="30"/>
                    <a:pt x="132" y="34"/>
                  </a:cubicBezTo>
                  <a:cubicBezTo>
                    <a:pt x="137" y="36"/>
                    <a:pt x="142" y="35"/>
                    <a:pt x="145" y="31"/>
                  </a:cubicBezTo>
                  <a:cubicBezTo>
                    <a:pt x="150" y="25"/>
                    <a:pt x="157" y="21"/>
                    <a:pt x="165" y="21"/>
                  </a:cubicBezTo>
                  <a:cubicBezTo>
                    <a:pt x="174" y="21"/>
                    <a:pt x="183" y="26"/>
                    <a:pt x="188" y="34"/>
                  </a:cubicBezTo>
                  <a:cubicBezTo>
                    <a:pt x="189" y="37"/>
                    <a:pt x="192" y="38"/>
                    <a:pt x="195" y="39"/>
                  </a:cubicBezTo>
                  <a:cubicBezTo>
                    <a:pt x="197" y="39"/>
                    <a:pt x="200" y="39"/>
                    <a:pt x="203" y="37"/>
                  </a:cubicBezTo>
                  <a:cubicBezTo>
                    <a:pt x="207" y="34"/>
                    <a:pt x="213" y="32"/>
                    <a:pt x="218" y="32"/>
                  </a:cubicBezTo>
                  <a:cubicBezTo>
                    <a:pt x="232" y="32"/>
                    <a:pt x="243" y="42"/>
                    <a:pt x="245" y="55"/>
                  </a:cubicBezTo>
                  <a:cubicBezTo>
                    <a:pt x="245" y="58"/>
                    <a:pt x="246" y="61"/>
                    <a:pt x="249" y="62"/>
                  </a:cubicBezTo>
                  <a:cubicBezTo>
                    <a:pt x="251" y="64"/>
                    <a:pt x="254" y="65"/>
                    <a:pt x="257" y="64"/>
                  </a:cubicBezTo>
                  <a:cubicBezTo>
                    <a:pt x="258" y="64"/>
                    <a:pt x="260" y="64"/>
                    <a:pt x="261" y="64"/>
                  </a:cubicBezTo>
                  <a:cubicBezTo>
                    <a:pt x="276" y="64"/>
                    <a:pt x="288" y="76"/>
                    <a:pt x="288" y="91"/>
                  </a:cubicBezTo>
                  <a:cubicBezTo>
                    <a:pt x="288" y="96"/>
                    <a:pt x="286" y="102"/>
                    <a:pt x="283" y="106"/>
                  </a:cubicBezTo>
                  <a:cubicBezTo>
                    <a:pt x="281" y="109"/>
                    <a:pt x="280" y="112"/>
                    <a:pt x="281" y="114"/>
                  </a:cubicBezTo>
                  <a:cubicBezTo>
                    <a:pt x="281" y="117"/>
                    <a:pt x="283" y="120"/>
                    <a:pt x="286" y="121"/>
                  </a:cubicBezTo>
                  <a:cubicBezTo>
                    <a:pt x="294" y="126"/>
                    <a:pt x="298" y="135"/>
                    <a:pt x="298" y="144"/>
                  </a:cubicBezTo>
                  <a:cubicBezTo>
                    <a:pt x="298" y="156"/>
                    <a:pt x="291" y="166"/>
                    <a:pt x="280" y="169"/>
                  </a:cubicBezTo>
                  <a:close/>
                  <a:moveTo>
                    <a:pt x="94" y="70"/>
                  </a:moveTo>
                  <a:cubicBezTo>
                    <a:pt x="103" y="86"/>
                    <a:pt x="106" y="113"/>
                    <a:pt x="106" y="116"/>
                  </a:cubicBezTo>
                  <a:cubicBezTo>
                    <a:pt x="107" y="121"/>
                    <a:pt x="104" y="125"/>
                    <a:pt x="100" y="127"/>
                  </a:cubicBezTo>
                  <a:cubicBezTo>
                    <a:pt x="97" y="129"/>
                    <a:pt x="92" y="128"/>
                    <a:pt x="89" y="125"/>
                  </a:cubicBezTo>
                  <a:cubicBezTo>
                    <a:pt x="86" y="123"/>
                    <a:pt x="72" y="128"/>
                    <a:pt x="59" y="137"/>
                  </a:cubicBezTo>
                  <a:cubicBezTo>
                    <a:pt x="57" y="138"/>
                    <a:pt x="55" y="139"/>
                    <a:pt x="53" y="139"/>
                  </a:cubicBezTo>
                  <a:cubicBezTo>
                    <a:pt x="50" y="139"/>
                    <a:pt x="46" y="137"/>
                    <a:pt x="44" y="134"/>
                  </a:cubicBezTo>
                  <a:cubicBezTo>
                    <a:pt x="41" y="130"/>
                    <a:pt x="42" y="123"/>
                    <a:pt x="47" y="119"/>
                  </a:cubicBezTo>
                  <a:cubicBezTo>
                    <a:pt x="51" y="116"/>
                    <a:pt x="67" y="105"/>
                    <a:pt x="83" y="104"/>
                  </a:cubicBezTo>
                  <a:cubicBezTo>
                    <a:pt x="81" y="95"/>
                    <a:pt x="79" y="86"/>
                    <a:pt x="76" y="80"/>
                  </a:cubicBezTo>
                  <a:cubicBezTo>
                    <a:pt x="73" y="75"/>
                    <a:pt x="75" y="68"/>
                    <a:pt x="80" y="65"/>
                  </a:cubicBezTo>
                  <a:cubicBezTo>
                    <a:pt x="85" y="62"/>
                    <a:pt x="92" y="64"/>
                    <a:pt x="94" y="70"/>
                  </a:cubicBezTo>
                  <a:close/>
                  <a:moveTo>
                    <a:pt x="131" y="93"/>
                  </a:moveTo>
                  <a:cubicBezTo>
                    <a:pt x="127" y="90"/>
                    <a:pt x="126" y="85"/>
                    <a:pt x="127" y="80"/>
                  </a:cubicBezTo>
                  <a:cubicBezTo>
                    <a:pt x="128" y="78"/>
                    <a:pt x="129" y="74"/>
                    <a:pt x="138" y="68"/>
                  </a:cubicBezTo>
                  <a:cubicBezTo>
                    <a:pt x="137" y="65"/>
                    <a:pt x="138" y="61"/>
                    <a:pt x="140" y="59"/>
                  </a:cubicBezTo>
                  <a:cubicBezTo>
                    <a:pt x="143" y="54"/>
                    <a:pt x="149" y="52"/>
                    <a:pt x="154" y="55"/>
                  </a:cubicBezTo>
                  <a:cubicBezTo>
                    <a:pt x="157" y="56"/>
                    <a:pt x="158" y="58"/>
                    <a:pt x="159" y="60"/>
                  </a:cubicBezTo>
                  <a:cubicBezTo>
                    <a:pt x="159" y="60"/>
                    <a:pt x="160" y="60"/>
                    <a:pt x="161" y="60"/>
                  </a:cubicBezTo>
                  <a:cubicBezTo>
                    <a:pt x="166" y="61"/>
                    <a:pt x="170" y="65"/>
                    <a:pt x="170" y="70"/>
                  </a:cubicBezTo>
                  <a:cubicBezTo>
                    <a:pt x="171" y="75"/>
                    <a:pt x="168" y="80"/>
                    <a:pt x="163" y="81"/>
                  </a:cubicBezTo>
                  <a:cubicBezTo>
                    <a:pt x="158" y="83"/>
                    <a:pt x="152" y="85"/>
                    <a:pt x="149" y="87"/>
                  </a:cubicBezTo>
                  <a:cubicBezTo>
                    <a:pt x="149" y="89"/>
                    <a:pt x="148" y="91"/>
                    <a:pt x="146" y="93"/>
                  </a:cubicBezTo>
                  <a:cubicBezTo>
                    <a:pt x="144" y="95"/>
                    <a:pt x="141" y="96"/>
                    <a:pt x="138" y="96"/>
                  </a:cubicBezTo>
                  <a:cubicBezTo>
                    <a:pt x="136" y="96"/>
                    <a:pt x="133" y="95"/>
                    <a:pt x="131" y="93"/>
                  </a:cubicBezTo>
                  <a:close/>
                  <a:moveTo>
                    <a:pt x="190" y="113"/>
                  </a:moveTo>
                  <a:cubicBezTo>
                    <a:pt x="181" y="124"/>
                    <a:pt x="187" y="130"/>
                    <a:pt x="188" y="131"/>
                  </a:cubicBezTo>
                  <a:cubicBezTo>
                    <a:pt x="192" y="134"/>
                    <a:pt x="193" y="140"/>
                    <a:pt x="190" y="144"/>
                  </a:cubicBezTo>
                  <a:cubicBezTo>
                    <a:pt x="188" y="148"/>
                    <a:pt x="185" y="149"/>
                    <a:pt x="181" y="149"/>
                  </a:cubicBezTo>
                  <a:cubicBezTo>
                    <a:pt x="180" y="149"/>
                    <a:pt x="178" y="149"/>
                    <a:pt x="177" y="149"/>
                  </a:cubicBezTo>
                  <a:cubicBezTo>
                    <a:pt x="159" y="141"/>
                    <a:pt x="143" y="148"/>
                    <a:pt x="143" y="148"/>
                  </a:cubicBezTo>
                  <a:cubicBezTo>
                    <a:pt x="137" y="151"/>
                    <a:pt x="131" y="148"/>
                    <a:pt x="129" y="143"/>
                  </a:cubicBezTo>
                  <a:cubicBezTo>
                    <a:pt x="126" y="138"/>
                    <a:pt x="128" y="132"/>
                    <a:pt x="134" y="129"/>
                  </a:cubicBezTo>
                  <a:cubicBezTo>
                    <a:pt x="134" y="129"/>
                    <a:pt x="147" y="123"/>
                    <a:pt x="164" y="124"/>
                  </a:cubicBezTo>
                  <a:cubicBezTo>
                    <a:pt x="164" y="117"/>
                    <a:pt x="166" y="109"/>
                    <a:pt x="172" y="100"/>
                  </a:cubicBezTo>
                  <a:cubicBezTo>
                    <a:pt x="176" y="96"/>
                    <a:pt x="183" y="95"/>
                    <a:pt x="187" y="98"/>
                  </a:cubicBezTo>
                  <a:cubicBezTo>
                    <a:pt x="192" y="102"/>
                    <a:pt x="193" y="108"/>
                    <a:pt x="190" y="113"/>
                  </a:cubicBezTo>
                  <a:close/>
                  <a:moveTo>
                    <a:pt x="213" y="85"/>
                  </a:moveTo>
                  <a:cubicBezTo>
                    <a:pt x="213" y="79"/>
                    <a:pt x="218" y="75"/>
                    <a:pt x="224" y="75"/>
                  </a:cubicBezTo>
                  <a:cubicBezTo>
                    <a:pt x="224" y="75"/>
                    <a:pt x="224" y="75"/>
                    <a:pt x="224" y="75"/>
                  </a:cubicBezTo>
                  <a:cubicBezTo>
                    <a:pt x="229" y="75"/>
                    <a:pt x="240" y="78"/>
                    <a:pt x="254" y="101"/>
                  </a:cubicBezTo>
                  <a:cubicBezTo>
                    <a:pt x="257" y="106"/>
                    <a:pt x="256" y="113"/>
                    <a:pt x="251" y="116"/>
                  </a:cubicBezTo>
                  <a:cubicBezTo>
                    <a:pt x="249" y="117"/>
                    <a:pt x="247" y="117"/>
                    <a:pt x="245" y="117"/>
                  </a:cubicBezTo>
                  <a:cubicBezTo>
                    <a:pt x="241" y="117"/>
                    <a:pt x="238" y="116"/>
                    <a:pt x="236" y="112"/>
                  </a:cubicBezTo>
                  <a:cubicBezTo>
                    <a:pt x="228" y="100"/>
                    <a:pt x="223" y="96"/>
                    <a:pt x="222" y="96"/>
                  </a:cubicBezTo>
                  <a:cubicBezTo>
                    <a:pt x="217" y="95"/>
                    <a:pt x="213" y="91"/>
                    <a:pt x="213" y="85"/>
                  </a:cubicBezTo>
                  <a:close/>
                  <a:moveTo>
                    <a:pt x="277" y="139"/>
                  </a:moveTo>
                  <a:cubicBezTo>
                    <a:pt x="277" y="145"/>
                    <a:pt x="272" y="149"/>
                    <a:pt x="266" y="149"/>
                  </a:cubicBezTo>
                  <a:cubicBezTo>
                    <a:pt x="250" y="149"/>
                    <a:pt x="245" y="162"/>
                    <a:pt x="244" y="163"/>
                  </a:cubicBezTo>
                  <a:cubicBezTo>
                    <a:pt x="244" y="163"/>
                    <a:pt x="244" y="164"/>
                    <a:pt x="244" y="164"/>
                  </a:cubicBezTo>
                  <a:cubicBezTo>
                    <a:pt x="244" y="164"/>
                    <a:pt x="244" y="164"/>
                    <a:pt x="244" y="164"/>
                  </a:cubicBezTo>
                  <a:cubicBezTo>
                    <a:pt x="244" y="165"/>
                    <a:pt x="239" y="177"/>
                    <a:pt x="233" y="187"/>
                  </a:cubicBezTo>
                  <a:cubicBezTo>
                    <a:pt x="233" y="189"/>
                    <a:pt x="236" y="192"/>
                    <a:pt x="239" y="193"/>
                  </a:cubicBezTo>
                  <a:cubicBezTo>
                    <a:pt x="244" y="196"/>
                    <a:pt x="246" y="202"/>
                    <a:pt x="244" y="207"/>
                  </a:cubicBezTo>
                  <a:cubicBezTo>
                    <a:pt x="242" y="211"/>
                    <a:pt x="238" y="213"/>
                    <a:pt x="234" y="213"/>
                  </a:cubicBezTo>
                  <a:cubicBezTo>
                    <a:pt x="233" y="213"/>
                    <a:pt x="231" y="213"/>
                    <a:pt x="230" y="212"/>
                  </a:cubicBezTo>
                  <a:cubicBezTo>
                    <a:pt x="227" y="211"/>
                    <a:pt x="215" y="205"/>
                    <a:pt x="212" y="194"/>
                  </a:cubicBezTo>
                  <a:cubicBezTo>
                    <a:pt x="210" y="188"/>
                    <a:pt x="211" y="181"/>
                    <a:pt x="215" y="176"/>
                  </a:cubicBezTo>
                  <a:cubicBezTo>
                    <a:pt x="219" y="169"/>
                    <a:pt x="223" y="160"/>
                    <a:pt x="224" y="157"/>
                  </a:cubicBezTo>
                  <a:cubicBezTo>
                    <a:pt x="224" y="155"/>
                    <a:pt x="221" y="150"/>
                    <a:pt x="217" y="147"/>
                  </a:cubicBezTo>
                  <a:cubicBezTo>
                    <a:pt x="212" y="144"/>
                    <a:pt x="212" y="137"/>
                    <a:pt x="215" y="132"/>
                  </a:cubicBezTo>
                  <a:cubicBezTo>
                    <a:pt x="219" y="127"/>
                    <a:pt x="225" y="127"/>
                    <a:pt x="230" y="130"/>
                  </a:cubicBezTo>
                  <a:cubicBezTo>
                    <a:pt x="231" y="131"/>
                    <a:pt x="234" y="133"/>
                    <a:pt x="238" y="138"/>
                  </a:cubicBezTo>
                  <a:cubicBezTo>
                    <a:pt x="245" y="132"/>
                    <a:pt x="254" y="128"/>
                    <a:pt x="267" y="128"/>
                  </a:cubicBezTo>
                  <a:cubicBezTo>
                    <a:pt x="273" y="128"/>
                    <a:pt x="277" y="133"/>
                    <a:pt x="277" y="1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0" name="Group 29">
            <a:extLst>
              <a:ext uri="{FF2B5EF4-FFF2-40B4-BE49-F238E27FC236}">
                <a16:creationId xmlns:a16="http://schemas.microsoft.com/office/drawing/2014/main" id="{C23E1837-B9FE-6C65-6ADB-A035FA427319}"/>
              </a:ext>
            </a:extLst>
          </p:cNvPr>
          <p:cNvGrpSpPr>
            <a:grpSpLocks noChangeAspect="1"/>
          </p:cNvGrpSpPr>
          <p:nvPr/>
        </p:nvGrpSpPr>
        <p:grpSpPr bwMode="auto">
          <a:xfrm>
            <a:off x="9027849" y="1612311"/>
            <a:ext cx="766800" cy="766800"/>
            <a:chOff x="2899" y="653"/>
            <a:chExt cx="340" cy="340"/>
          </a:xfrm>
          <a:solidFill>
            <a:srgbClr val="2C5234"/>
          </a:solidFill>
        </p:grpSpPr>
        <p:sp>
          <p:nvSpPr>
            <p:cNvPr id="21" name="Freeform 30">
              <a:extLst>
                <a:ext uri="{FF2B5EF4-FFF2-40B4-BE49-F238E27FC236}">
                  <a16:creationId xmlns:a16="http://schemas.microsoft.com/office/drawing/2014/main" id="{1BB108EC-A5A2-9239-007A-7241133362C0}"/>
                </a:ext>
              </a:extLst>
            </p:cNvPr>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31">
              <a:extLst>
                <a:ext uri="{FF2B5EF4-FFF2-40B4-BE49-F238E27FC236}">
                  <a16:creationId xmlns:a16="http://schemas.microsoft.com/office/drawing/2014/main" id="{6A9F9781-153C-74BA-7CB5-E6118CBDEEFC}"/>
                </a:ext>
              </a:extLst>
            </p:cNvPr>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32">
              <a:extLst>
                <a:ext uri="{FF2B5EF4-FFF2-40B4-BE49-F238E27FC236}">
                  <a16:creationId xmlns:a16="http://schemas.microsoft.com/office/drawing/2014/main" id="{9C32C8C9-404A-282C-39CC-0B088B969DCF}"/>
                </a:ext>
              </a:extLst>
            </p:cNvPr>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4" name="Group 536">
            <a:extLst>
              <a:ext uri="{FF2B5EF4-FFF2-40B4-BE49-F238E27FC236}">
                <a16:creationId xmlns:a16="http://schemas.microsoft.com/office/drawing/2014/main" id="{DFDDB4AE-4F04-6C9D-14A9-75225ACCE9E8}"/>
              </a:ext>
            </a:extLst>
          </p:cNvPr>
          <p:cNvGrpSpPr>
            <a:grpSpLocks noChangeAspect="1"/>
          </p:cNvGrpSpPr>
          <p:nvPr/>
        </p:nvGrpSpPr>
        <p:grpSpPr bwMode="auto">
          <a:xfrm>
            <a:off x="10590314" y="1612311"/>
            <a:ext cx="766800" cy="766800"/>
            <a:chOff x="2631" y="1992"/>
            <a:chExt cx="340" cy="340"/>
          </a:xfrm>
          <a:solidFill>
            <a:srgbClr val="2C5234"/>
          </a:solidFill>
        </p:grpSpPr>
        <p:sp>
          <p:nvSpPr>
            <p:cNvPr id="25" name="Freeform 537">
              <a:extLst>
                <a:ext uri="{FF2B5EF4-FFF2-40B4-BE49-F238E27FC236}">
                  <a16:creationId xmlns:a16="http://schemas.microsoft.com/office/drawing/2014/main" id="{73B2A61E-7491-60EB-20C1-C193460142D2}"/>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538">
              <a:extLst>
                <a:ext uri="{FF2B5EF4-FFF2-40B4-BE49-F238E27FC236}">
                  <a16:creationId xmlns:a16="http://schemas.microsoft.com/office/drawing/2014/main" id="{8170A93D-1D1D-C984-CD28-1AA68BAFD465}"/>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09815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gray">
          <a:xfrm>
            <a:off x="500400" y="316800"/>
            <a:ext cx="11199600" cy="349506"/>
          </a:xfrm>
          <a:prstGeom prst="rect">
            <a:avLst/>
          </a:prstGeom>
        </p:spPr>
        <p:txBody>
          <a:bodyPr vert="horz" lIns="0" tIns="0" rIns="0" bIns="0" rtlCol="0" anchor="t" anchorCtr="0">
            <a:noAutofit/>
          </a:bodyPr>
          <a:lstStyle/>
          <a:p>
            <a:pPr>
              <a:spcBef>
                <a:spcPct val="0"/>
              </a:spcBef>
            </a:pPr>
            <a:r>
              <a:rPr lang="es-MX" sz="2200" b="1" dirty="0">
                <a:latin typeface="Open Sans ExtraBold" panose="020B0906030804020204" pitchFamily="34" charset="0"/>
                <a:ea typeface="Open Sans ExtraBold" panose="020B0906030804020204" pitchFamily="34" charset="0"/>
                <a:cs typeface="Open Sans ExtraBold" panose="020B0906030804020204" pitchFamily="34" charset="0"/>
              </a:rPr>
              <a:t>Tendencias de la IA en la industria de Retail</a:t>
            </a:r>
          </a:p>
        </p:txBody>
      </p:sp>
      <p:sp>
        <p:nvSpPr>
          <p:cNvPr id="3" name="TextBox 2">
            <a:extLst>
              <a:ext uri="{FF2B5EF4-FFF2-40B4-BE49-F238E27FC236}">
                <a16:creationId xmlns:a16="http://schemas.microsoft.com/office/drawing/2014/main" id="{B83C40EF-5F6B-988D-116B-EBFB49BFD5A3}"/>
              </a:ext>
            </a:extLst>
          </p:cNvPr>
          <p:cNvSpPr txBox="1"/>
          <p:nvPr/>
        </p:nvSpPr>
        <p:spPr>
          <a:xfrm>
            <a:off x="500400" y="795600"/>
            <a:ext cx="11199600" cy="492443"/>
          </a:xfrm>
          <a:prstGeom prst="rect">
            <a:avLst/>
          </a:prstGeom>
          <a:noFill/>
        </p:spPr>
        <p:txBody>
          <a:bodyPr wrap="square" lIns="0" tIns="0" rIns="0" bIns="0">
            <a:spAutoFit/>
          </a:bodyPr>
          <a:lstStyle>
            <a:defPPr>
              <a:defRPr lang="es-419"/>
            </a:defPPr>
            <a:lvl1pPr>
              <a:defRPr sz="1600">
                <a:latin typeface="Calibri" panose="020F0502020204030204" pitchFamily="34" charset="0"/>
                <a:cs typeface="Calibri" panose="020F0502020204030204" pitchFamily="34" charset="0"/>
              </a:defRPr>
            </a:lvl1pPr>
          </a:lstStyle>
          <a:p>
            <a:r>
              <a:rPr lang="es-MX" dirty="0"/>
              <a:t>Las tendencias de la Inteligencia Artificial están enfocadas principalmente en ofrecer una experiencia mejorada al cliente y en buscar reducir costos operativos a través de la optimización en distintos procesos.</a:t>
            </a:r>
          </a:p>
        </p:txBody>
      </p:sp>
      <p:sp>
        <p:nvSpPr>
          <p:cNvPr id="11" name="Title 5">
            <a:extLst>
              <a:ext uri="{FF2B5EF4-FFF2-40B4-BE49-F238E27FC236}">
                <a16:creationId xmlns:a16="http://schemas.microsoft.com/office/drawing/2014/main" id="{D59C4D9C-5605-7010-44A7-9AD10BF2E846}"/>
              </a:ext>
            </a:extLst>
          </p:cNvPr>
          <p:cNvSpPr txBox="1">
            <a:spLocks/>
          </p:cNvSpPr>
          <p:nvPr/>
        </p:nvSpPr>
        <p:spPr>
          <a:xfrm>
            <a:off x="718030" y="1823675"/>
            <a:ext cx="914400" cy="63217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1</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466A710B-8476-3436-BF81-8114E45CAE68}"/>
              </a:ext>
            </a:extLst>
          </p:cNvPr>
          <p:cNvSpPr txBox="1"/>
          <p:nvPr/>
        </p:nvSpPr>
        <p:spPr>
          <a:xfrm>
            <a:off x="1800380" y="1701178"/>
            <a:ext cx="9578568" cy="8771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Experiencia del cliente personalizada</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a:t>
            </a:r>
            <a:r>
              <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osibilidad de implementar </a:t>
            </a: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experiencias de compra altamente personalizadas mediante el análisis de grandes volúmenes de datos de clientes, como historial de compras, comportamiento en línea y preferencias. Esto se traducirá en recomendaciones de productos más precisas y promociones específicas.</a:t>
            </a:r>
            <a:endPar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itle 5">
            <a:extLst>
              <a:ext uri="{FF2B5EF4-FFF2-40B4-BE49-F238E27FC236}">
                <a16:creationId xmlns:a16="http://schemas.microsoft.com/office/drawing/2014/main" id="{5865D0BE-5480-D079-C253-40B7158066A1}"/>
              </a:ext>
            </a:extLst>
          </p:cNvPr>
          <p:cNvSpPr txBox="1">
            <a:spLocks/>
          </p:cNvSpPr>
          <p:nvPr/>
        </p:nvSpPr>
        <p:spPr>
          <a:xfrm>
            <a:off x="718030" y="2789686"/>
            <a:ext cx="914400" cy="63360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2</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41E8E638-576D-7019-600A-44944C8C3FAB}"/>
              </a:ext>
            </a:extLst>
          </p:cNvPr>
          <p:cNvSpPr txBox="1"/>
          <p:nvPr/>
        </p:nvSpPr>
        <p:spPr>
          <a:xfrm>
            <a:off x="1800380" y="2775626"/>
            <a:ext cx="9578568" cy="8463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Automatización de procesos</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automatización impulsada por IA optimizará numerosas operaciones minoristas, desde la gestión de inventarios hasta la logística y el cumplimiento de pedidos. Los robots y los sistemas automatizados en los almacenes mejorarán la eficiencia y reducirán los costos operativos.</a:t>
            </a:r>
            <a:endPar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Title 5">
            <a:extLst>
              <a:ext uri="{FF2B5EF4-FFF2-40B4-BE49-F238E27FC236}">
                <a16:creationId xmlns:a16="http://schemas.microsoft.com/office/drawing/2014/main" id="{11B69870-B1A3-73C2-1B32-0CDEF7CD73DA}"/>
              </a:ext>
            </a:extLst>
          </p:cNvPr>
          <p:cNvSpPr txBox="1">
            <a:spLocks/>
          </p:cNvSpPr>
          <p:nvPr/>
        </p:nvSpPr>
        <p:spPr>
          <a:xfrm>
            <a:off x="718030" y="3757127"/>
            <a:ext cx="914400" cy="63360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3</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F2AE6D13-AE16-2498-73FA-E52C71EDFD19}"/>
              </a:ext>
            </a:extLst>
          </p:cNvPr>
          <p:cNvSpPr txBox="1"/>
          <p:nvPr/>
        </p:nvSpPr>
        <p:spPr>
          <a:xfrm>
            <a:off x="1800380" y="3743067"/>
            <a:ext cx="9578568" cy="6617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Asistentes virtuales y chatbots</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Los asistentes virtuales y chatbots avanzados, alimentados por IA, proporcionarán atención al cliente 24/7, resolviendo consultas comunes, asistiendo en la navegación del sitio web y mejorando la experiencia general del cliente.</a:t>
            </a:r>
            <a:endPar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5">
            <a:extLst>
              <a:ext uri="{FF2B5EF4-FFF2-40B4-BE49-F238E27FC236}">
                <a16:creationId xmlns:a16="http://schemas.microsoft.com/office/drawing/2014/main" id="{8196EC0D-2CE2-9A9C-ACE4-A03589D8A997}"/>
              </a:ext>
            </a:extLst>
          </p:cNvPr>
          <p:cNvSpPr txBox="1">
            <a:spLocks/>
          </p:cNvSpPr>
          <p:nvPr/>
        </p:nvSpPr>
        <p:spPr>
          <a:xfrm>
            <a:off x="718030" y="4724568"/>
            <a:ext cx="914400" cy="63360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4</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DEB86DF8-ED98-BCE5-9951-82895A272F29}"/>
              </a:ext>
            </a:extLst>
          </p:cNvPr>
          <p:cNvSpPr txBox="1"/>
          <p:nvPr/>
        </p:nvSpPr>
        <p:spPr>
          <a:xfrm>
            <a:off x="1800380" y="4618175"/>
            <a:ext cx="9578568" cy="8463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Reconocimiento de imágenes</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tecnología de visión por computadora permitirá a las tiendas implementar diversos procesos. Por ejemplo, sistemas de pago sin contacto, donde los clientes pueden simplemente recoger los productos y salir, mientras que el pago se realiza automáticamente a través de sus cuentas; reconocimiento de facturas y procesamiento automático, reconocimiento facial, etc.</a:t>
            </a:r>
            <a:endPar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Title 5">
            <a:extLst>
              <a:ext uri="{FF2B5EF4-FFF2-40B4-BE49-F238E27FC236}">
                <a16:creationId xmlns:a16="http://schemas.microsoft.com/office/drawing/2014/main" id="{B750E748-BC56-EBE5-6287-04EC733A039C}"/>
              </a:ext>
            </a:extLst>
          </p:cNvPr>
          <p:cNvSpPr txBox="1">
            <a:spLocks/>
          </p:cNvSpPr>
          <p:nvPr/>
        </p:nvSpPr>
        <p:spPr>
          <a:xfrm>
            <a:off x="718030" y="5692009"/>
            <a:ext cx="914400" cy="63360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5</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7399763B-FA67-CA4C-9FC4-3BED878FC213}"/>
              </a:ext>
            </a:extLst>
          </p:cNvPr>
          <p:cNvSpPr txBox="1"/>
          <p:nvPr/>
        </p:nvSpPr>
        <p:spPr>
          <a:xfrm>
            <a:off x="1800380" y="5677949"/>
            <a:ext cx="9578568" cy="6617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Análisis predictivo</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Las herramientas de análisis predictivo utilizarán IA para anticipar las demandas del mercado, optimizar el abastecimiento de productos y gestionar mejor las promociones y descuentos. Esto ayudará a reducir el desperdicio y mejorar la gestión del inventario.</a:t>
            </a:r>
            <a:endPar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5644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gray">
          <a:xfrm>
            <a:off x="500400" y="316800"/>
            <a:ext cx="11199600" cy="335854"/>
          </a:xfrm>
          <a:prstGeom prst="rect">
            <a:avLst/>
          </a:prstGeom>
        </p:spPr>
        <p:txBody>
          <a:bodyPr vert="horz" lIns="0" tIns="0" rIns="0" bIns="0" rtlCol="0" anchor="t" anchorCtr="0">
            <a:noAutofit/>
          </a:bodyPr>
          <a:lstStyle/>
          <a:p>
            <a:pPr>
              <a:spcBef>
                <a:spcPct val="0"/>
              </a:spcBef>
            </a:pPr>
            <a:r>
              <a:rPr lang="es-MX" sz="2200" b="1" dirty="0">
                <a:latin typeface="Open Sans ExtraBold" panose="020B0906030804020204" pitchFamily="34" charset="0"/>
                <a:ea typeface="Open Sans ExtraBold" panose="020B0906030804020204" pitchFamily="34" charset="0"/>
                <a:cs typeface="Open Sans ExtraBold" panose="020B0906030804020204" pitchFamily="34" charset="0"/>
              </a:rPr>
              <a:t>Tendencias de la IA en la industria de Retail</a:t>
            </a:r>
          </a:p>
        </p:txBody>
      </p:sp>
      <p:sp>
        <p:nvSpPr>
          <p:cNvPr id="11" name="Title 5">
            <a:extLst>
              <a:ext uri="{FF2B5EF4-FFF2-40B4-BE49-F238E27FC236}">
                <a16:creationId xmlns:a16="http://schemas.microsoft.com/office/drawing/2014/main" id="{D59C4D9C-5605-7010-44A7-9AD10BF2E846}"/>
              </a:ext>
            </a:extLst>
          </p:cNvPr>
          <p:cNvSpPr txBox="1">
            <a:spLocks/>
          </p:cNvSpPr>
          <p:nvPr/>
        </p:nvSpPr>
        <p:spPr>
          <a:xfrm>
            <a:off x="720000" y="1825200"/>
            <a:ext cx="914400" cy="63217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6</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466A710B-8476-3436-BF81-8114E45CAE68}"/>
              </a:ext>
            </a:extLst>
          </p:cNvPr>
          <p:cNvSpPr txBox="1"/>
          <p:nvPr/>
        </p:nvSpPr>
        <p:spPr>
          <a:xfrm>
            <a:off x="1800000" y="1810439"/>
            <a:ext cx="9579600" cy="6617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Optimización de procesos dinámicos</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Inteligencia Artificial permitirá a los minoristas ajustar los precios en tiempo real, basado en factores como la demanda, la competencia, el inventario y el comportamiento del cliente, maximizando así los ingresos y la satisfacción del cliente.</a:t>
            </a:r>
            <a:endPar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itle 5">
            <a:extLst>
              <a:ext uri="{FF2B5EF4-FFF2-40B4-BE49-F238E27FC236}">
                <a16:creationId xmlns:a16="http://schemas.microsoft.com/office/drawing/2014/main" id="{5865D0BE-5480-D079-C253-40B7158066A1}"/>
              </a:ext>
            </a:extLst>
          </p:cNvPr>
          <p:cNvSpPr txBox="1">
            <a:spLocks/>
          </p:cNvSpPr>
          <p:nvPr/>
        </p:nvSpPr>
        <p:spPr>
          <a:xfrm>
            <a:off x="720000" y="2790728"/>
            <a:ext cx="914400" cy="63360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7</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41E8E638-576D-7019-600A-44944C8C3FAB}"/>
              </a:ext>
            </a:extLst>
          </p:cNvPr>
          <p:cNvSpPr txBox="1"/>
          <p:nvPr/>
        </p:nvSpPr>
        <p:spPr>
          <a:xfrm>
            <a:off x="1800000" y="2776668"/>
            <a:ext cx="9579600" cy="6617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Realidad aumentada y realidad virtual</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integración de AR y VR en la experiencia de compra permitirá a los clientes visualizar productos en un entorno virtual antes de realizar una compra, mejorando así la confianza y reduciendo las devoluciones.</a:t>
            </a:r>
            <a:endPar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Title 5">
            <a:extLst>
              <a:ext uri="{FF2B5EF4-FFF2-40B4-BE49-F238E27FC236}">
                <a16:creationId xmlns:a16="http://schemas.microsoft.com/office/drawing/2014/main" id="{11B69870-B1A3-73C2-1B32-0CDEF7CD73DA}"/>
              </a:ext>
            </a:extLst>
          </p:cNvPr>
          <p:cNvSpPr txBox="1">
            <a:spLocks/>
          </p:cNvSpPr>
          <p:nvPr/>
        </p:nvSpPr>
        <p:spPr>
          <a:xfrm>
            <a:off x="720000" y="3757686"/>
            <a:ext cx="914400" cy="63360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8</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F2AE6D13-AE16-2498-73FA-E52C71EDFD19}"/>
              </a:ext>
            </a:extLst>
          </p:cNvPr>
          <p:cNvSpPr txBox="1"/>
          <p:nvPr/>
        </p:nvSpPr>
        <p:spPr>
          <a:xfrm>
            <a:off x="1800000" y="3743626"/>
            <a:ext cx="9579600" cy="6617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Ciberseguridad mejorada</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 el aumento del comercio electrónico, la IA jugará un papel crucial en la detección y prevención de fraudes, protegiendo tanto a los minoristas como a los consumidores de posibles amenazas cibernéticas.</a:t>
            </a:r>
            <a:endPar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5">
            <a:extLst>
              <a:ext uri="{FF2B5EF4-FFF2-40B4-BE49-F238E27FC236}">
                <a16:creationId xmlns:a16="http://schemas.microsoft.com/office/drawing/2014/main" id="{8196EC0D-2CE2-9A9C-ACE4-A03589D8A997}"/>
              </a:ext>
            </a:extLst>
          </p:cNvPr>
          <p:cNvSpPr txBox="1">
            <a:spLocks/>
          </p:cNvSpPr>
          <p:nvPr/>
        </p:nvSpPr>
        <p:spPr>
          <a:xfrm>
            <a:off x="720000" y="4724644"/>
            <a:ext cx="914400" cy="63360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9</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DEB86DF8-ED98-BCE5-9951-82895A272F29}"/>
              </a:ext>
            </a:extLst>
          </p:cNvPr>
          <p:cNvSpPr txBox="1"/>
          <p:nvPr/>
        </p:nvSpPr>
        <p:spPr>
          <a:xfrm>
            <a:off x="1800000" y="4710582"/>
            <a:ext cx="9579600" cy="6617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Gestión eficiente de recursos</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Inteligencia Artificial ayudará a las empresas a adoptar prácticas más sostenibles mediante la optimización del uso de recursos, la reducción de residuos y la mejora de la eficiencia energética en todas las operaciones.</a:t>
            </a:r>
            <a:endPar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Title 5">
            <a:extLst>
              <a:ext uri="{FF2B5EF4-FFF2-40B4-BE49-F238E27FC236}">
                <a16:creationId xmlns:a16="http://schemas.microsoft.com/office/drawing/2014/main" id="{B750E748-BC56-EBE5-6287-04EC733A039C}"/>
              </a:ext>
            </a:extLst>
          </p:cNvPr>
          <p:cNvSpPr txBox="1">
            <a:spLocks/>
          </p:cNvSpPr>
          <p:nvPr/>
        </p:nvSpPr>
        <p:spPr>
          <a:xfrm>
            <a:off x="654107" y="5691600"/>
            <a:ext cx="1046185" cy="633600"/>
          </a:xfrm>
          <a:prstGeom prst="rect">
            <a:avLst/>
          </a:prstGeom>
        </p:spPr>
        <p:txBody>
          <a:bodyPr anchor="ct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6000" b="1"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10</a:t>
            </a:r>
            <a:endParaRPr kumimoji="0" lang="en-US" sz="60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7399763B-FA67-CA4C-9FC4-3BED878FC213}"/>
              </a:ext>
            </a:extLst>
          </p:cNvPr>
          <p:cNvSpPr txBox="1"/>
          <p:nvPr/>
        </p:nvSpPr>
        <p:spPr>
          <a:xfrm>
            <a:off x="1800000" y="5677540"/>
            <a:ext cx="9579600" cy="6617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400" b="0" i="1"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Marketing y publicidad inteligente</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IA permitirá campañas de marketing más efectivas mediante el análisis de datos de clientes y el uso de algoritmos para segmentar audiencias, personalizar mensajes y optimizar la inversión publicitaria.</a:t>
            </a:r>
            <a:endPar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D844A9B3-DC7A-FB52-DD02-9D04C4A92691}"/>
              </a:ext>
            </a:extLst>
          </p:cNvPr>
          <p:cNvSpPr txBox="1"/>
          <p:nvPr/>
        </p:nvSpPr>
        <p:spPr>
          <a:xfrm>
            <a:off x="500400" y="795600"/>
            <a:ext cx="11199600" cy="492443"/>
          </a:xfrm>
          <a:prstGeom prst="rect">
            <a:avLst/>
          </a:prstGeom>
          <a:noFill/>
        </p:spPr>
        <p:txBody>
          <a:bodyPr wrap="square" lIns="0" tIns="0" rIns="0" bIns="0">
            <a:spAutoFit/>
          </a:bodyPr>
          <a:lstStyle>
            <a:defPPr>
              <a:defRPr lang="en-US"/>
            </a:defPPr>
          </a:lstStyle>
          <a:p>
            <a:r>
              <a:rPr lang="es-MX" sz="1600" dirty="0">
                <a:latin typeface="Calibri" panose="020F0502020204030204" pitchFamily="34" charset="0"/>
                <a:cs typeface="Calibri" panose="020F0502020204030204" pitchFamily="34" charset="0"/>
              </a:rPr>
              <a:t>Las tendencias de la Inteligencia Artificial están enfocadas principalmente en ofrecer una experiencia mejorada al cliente y en buscar reducir costos operativos a través de la optimización en distintos procesos.</a:t>
            </a:r>
          </a:p>
        </p:txBody>
      </p:sp>
    </p:spTree>
    <p:extLst>
      <p:ext uri="{BB962C8B-B14F-4D97-AF65-F5344CB8AC3E}">
        <p14:creationId xmlns:p14="http://schemas.microsoft.com/office/powerpoint/2010/main" val="11616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fondo verde y blanco con círculos y puntos&#10;&#10;Descripción generada automáticamente">
            <a:extLst>
              <a:ext uri="{FF2B5EF4-FFF2-40B4-BE49-F238E27FC236}">
                <a16:creationId xmlns:a16="http://schemas.microsoft.com/office/drawing/2014/main" id="{30251D1F-4799-B026-9BAE-7D4211D8390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912548"/>
          </a:xfrm>
          <a:prstGeom prst="rect">
            <a:avLst/>
          </a:prstGeom>
        </p:spPr>
      </p:pic>
      <p:sp>
        <p:nvSpPr>
          <p:cNvPr id="7" name="TextBox 6">
            <a:extLst>
              <a:ext uri="{FF2B5EF4-FFF2-40B4-BE49-F238E27FC236}">
                <a16:creationId xmlns:a16="http://schemas.microsoft.com/office/drawing/2014/main" id="{2DFBA43F-8DA1-A52B-FA12-919B72C64077}"/>
              </a:ext>
            </a:extLst>
          </p:cNvPr>
          <p:cNvSpPr txBox="1"/>
          <p:nvPr/>
        </p:nvSpPr>
        <p:spPr bwMode="gray">
          <a:xfrm>
            <a:off x="447166" y="2136339"/>
            <a:ext cx="11297668" cy="2585323"/>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MX" sz="6000" b="1" i="0" u="none" strike="noStrike" kern="1200" cap="none" spc="0" normalizeH="0" baseline="0" noProof="0" dirty="0">
                <a:ln>
                  <a:noFill/>
                </a:ln>
                <a:solidFill>
                  <a:srgbClr val="2C5234"/>
                </a:solidFill>
                <a:effectLst/>
                <a:uLnTx/>
                <a:uFillTx/>
                <a:latin typeface="Open Sans" panose="020B0606030504020204" pitchFamily="34" charset="0"/>
                <a:ea typeface="Open Sans" panose="020B0606030504020204" pitchFamily="34" charset="0"/>
                <a:cs typeface="Open Sans" panose="020B0606030504020204" pitchFamily="34" charset="0"/>
              </a:rPr>
              <a:t>Metodología y Acercamiento: Modelo Operativo de Tecnología (TOM)</a:t>
            </a:r>
            <a:endParaRPr kumimoji="0" lang="es" sz="6000" b="1" i="0" u="none" strike="noStrike" kern="1200" cap="none" spc="0" normalizeH="0" baseline="0" noProof="0" dirty="0">
              <a:ln>
                <a:noFill/>
              </a:ln>
              <a:solidFill>
                <a:srgbClr val="2C523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89964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Rectangle 274"/>
          <p:cNvSpPr/>
          <p:nvPr/>
        </p:nvSpPr>
        <p:spPr bwMode="gray">
          <a:xfrm>
            <a:off x="5320819" y="2034789"/>
            <a:ext cx="6401279" cy="4120682"/>
          </a:xfrm>
          <a:prstGeom prst="rect">
            <a:avLst/>
          </a:prstGeom>
          <a:solidFill>
            <a:schemeClr val="bg1"/>
          </a:solidFill>
          <a:ln w="12700" algn="ctr">
            <a:solidFill>
              <a:schemeClr val="bg1">
                <a:lumMod val="85000"/>
              </a:schemeClr>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p:cNvSpPr>
            <a:spLocks noGrp="1"/>
          </p:cNvSpPr>
          <p:nvPr>
            <p:ph type="title"/>
          </p:nvPr>
        </p:nvSpPr>
        <p:spPr>
          <a:xfrm>
            <a:off x="501650" y="316800"/>
            <a:ext cx="11220449" cy="389947"/>
          </a:xfrm>
        </p:spPr>
        <p:txBody>
          <a:bodyPr vert="horz" lIns="0" tIns="0" rIns="0" bIns="0" rtlCol="0" anchor="t" anchorCtr="0">
            <a:noAutofit/>
          </a:bodyPr>
          <a:lstStyle/>
          <a:p>
            <a:r>
              <a:rPr lang="es" sz="2200" b="1" dirty="0">
                <a:latin typeface="Open Sans ExtraBold" panose="020B0906030804020204" pitchFamily="34" charset="0"/>
                <a:ea typeface="Open Sans ExtraBold" panose="020B0906030804020204" pitchFamily="34" charset="0"/>
                <a:cs typeface="Open Sans ExtraBold" panose="020B0906030804020204" pitchFamily="34" charset="0"/>
              </a:rPr>
              <a:t>¿Qué es un modelo operativo tecnológico? </a:t>
            </a:r>
          </a:p>
        </p:txBody>
      </p:sp>
      <p:sp>
        <p:nvSpPr>
          <p:cNvPr id="5" name="Text Placeholder 4"/>
          <p:cNvSpPr>
            <a:spLocks noGrp="1"/>
          </p:cNvSpPr>
          <p:nvPr>
            <p:ph type="body" sz="quarter" idx="14"/>
          </p:nvPr>
        </p:nvSpPr>
        <p:spPr>
          <a:xfrm>
            <a:off x="501650" y="795600"/>
            <a:ext cx="11199600" cy="492443"/>
          </a:xfrm>
          <a:noFill/>
        </p:spPr>
        <p:txBody>
          <a:bodyPr wrap="square">
            <a:spAutoFit/>
          </a:bodyPr>
          <a:lstStyle/>
          <a:p>
            <a:r>
              <a:rPr lang="es" sz="1600" dirty="0">
                <a:latin typeface="Calibri" panose="020F0502020204030204" pitchFamily="34" charset="0"/>
                <a:cs typeface="Calibri" panose="020F0502020204030204" pitchFamily="34" charset="0"/>
              </a:rPr>
              <a:t>Un modelo operativo es un marco para que una organización se alinee con la estrategia y los objetivos generales del negocio. Describe cómo la tecnología aporta valor a la organización </a:t>
            </a:r>
          </a:p>
        </p:txBody>
      </p:sp>
      <p:sp>
        <p:nvSpPr>
          <p:cNvPr id="2" name="TextBox 1"/>
          <p:cNvSpPr txBox="1"/>
          <p:nvPr/>
        </p:nvSpPr>
        <p:spPr>
          <a:xfrm>
            <a:off x="5446305" y="1774476"/>
            <a:ext cx="586718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Marco del Modelo Operativo Tecnológico de Deloitte </a:t>
            </a:r>
          </a:p>
        </p:txBody>
      </p:sp>
      <p:sp>
        <p:nvSpPr>
          <p:cNvPr id="84" name="Trapezoid 132"/>
          <p:cNvSpPr/>
          <p:nvPr/>
        </p:nvSpPr>
        <p:spPr bwMode="gray">
          <a:xfrm rot="5400000" flipH="1" flipV="1">
            <a:off x="2639401" y="3487699"/>
            <a:ext cx="4122800" cy="1216980"/>
          </a:xfrm>
          <a:custGeom>
            <a:avLst/>
            <a:gdLst>
              <a:gd name="connsiteX0" fmla="*/ 0 w 4271740"/>
              <a:gd name="connsiteY0" fmla="*/ 0 h 1508400"/>
              <a:gd name="connsiteX1" fmla="*/ 4271740 w 4271740"/>
              <a:gd name="connsiteY1" fmla="*/ 0 h 1508400"/>
              <a:gd name="connsiteX2" fmla="*/ 4271740 w 4271740"/>
              <a:gd name="connsiteY2" fmla="*/ 1508400 h 1508400"/>
              <a:gd name="connsiteX3" fmla="*/ 0 w 4271740"/>
              <a:gd name="connsiteY3" fmla="*/ 1508400 h 1508400"/>
              <a:gd name="connsiteX4" fmla="*/ 0 w 4271740"/>
              <a:gd name="connsiteY4" fmla="*/ 0 h 1508400"/>
              <a:gd name="connsiteX0" fmla="*/ 0 w 4271740"/>
              <a:gd name="connsiteY0" fmla="*/ 0 h 1508400"/>
              <a:gd name="connsiteX1" fmla="*/ 1432020 w 4271740"/>
              <a:gd name="connsiteY1" fmla="*/ 5080 h 1508400"/>
              <a:gd name="connsiteX2" fmla="*/ 4271740 w 4271740"/>
              <a:gd name="connsiteY2" fmla="*/ 1508400 h 1508400"/>
              <a:gd name="connsiteX3" fmla="*/ 0 w 4271740"/>
              <a:gd name="connsiteY3" fmla="*/ 1508400 h 1508400"/>
              <a:gd name="connsiteX4" fmla="*/ 0 w 4271740"/>
              <a:gd name="connsiteY4" fmla="*/ 0 h 1508400"/>
              <a:gd name="connsiteX0" fmla="*/ 193040 w 4271740"/>
              <a:gd name="connsiteY0" fmla="*/ 0 h 1508400"/>
              <a:gd name="connsiteX1" fmla="*/ 1432020 w 4271740"/>
              <a:gd name="connsiteY1" fmla="*/ 5080 h 1508400"/>
              <a:gd name="connsiteX2" fmla="*/ 4271740 w 4271740"/>
              <a:gd name="connsiteY2" fmla="*/ 1508400 h 1508400"/>
              <a:gd name="connsiteX3" fmla="*/ 0 w 4271740"/>
              <a:gd name="connsiteY3" fmla="*/ 1508400 h 1508400"/>
              <a:gd name="connsiteX4" fmla="*/ 193040 w 4271740"/>
              <a:gd name="connsiteY4" fmla="*/ 0 h 1508400"/>
              <a:gd name="connsiteX0" fmla="*/ 70619 w 4271740"/>
              <a:gd name="connsiteY0" fmla="*/ 1 h 1508398"/>
              <a:gd name="connsiteX1" fmla="*/ 1432020 w 4271740"/>
              <a:gd name="connsiteY1" fmla="*/ 5078 h 1508398"/>
              <a:gd name="connsiteX2" fmla="*/ 4271740 w 4271740"/>
              <a:gd name="connsiteY2" fmla="*/ 1508398 h 1508398"/>
              <a:gd name="connsiteX3" fmla="*/ 0 w 4271740"/>
              <a:gd name="connsiteY3" fmla="*/ 1508398 h 1508398"/>
              <a:gd name="connsiteX4" fmla="*/ 70619 w 4271740"/>
              <a:gd name="connsiteY4" fmla="*/ 1 h 1508398"/>
              <a:gd name="connsiteX0" fmla="*/ 139813 w 4271740"/>
              <a:gd name="connsiteY0" fmla="*/ 0 h 1508394"/>
              <a:gd name="connsiteX1" fmla="*/ 1432020 w 4271740"/>
              <a:gd name="connsiteY1" fmla="*/ 5074 h 1508394"/>
              <a:gd name="connsiteX2" fmla="*/ 4271740 w 4271740"/>
              <a:gd name="connsiteY2" fmla="*/ 1508394 h 1508394"/>
              <a:gd name="connsiteX3" fmla="*/ 0 w 4271740"/>
              <a:gd name="connsiteY3" fmla="*/ 1508394 h 1508394"/>
              <a:gd name="connsiteX4" fmla="*/ 139813 w 4271740"/>
              <a:gd name="connsiteY4" fmla="*/ 0 h 150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1740" h="1508394">
                <a:moveTo>
                  <a:pt x="139813" y="0"/>
                </a:moveTo>
                <a:lnTo>
                  <a:pt x="1432020" y="5074"/>
                </a:lnTo>
                <a:lnTo>
                  <a:pt x="4271740" y="1508394"/>
                </a:lnTo>
                <a:lnTo>
                  <a:pt x="0" y="1508394"/>
                </a:lnTo>
                <a:lnTo>
                  <a:pt x="139813" y="0"/>
                </a:lnTo>
                <a:close/>
              </a:path>
            </a:pathLst>
          </a:custGeom>
          <a:solidFill>
            <a:schemeClr val="bg1">
              <a:lumMod val="95000"/>
            </a:schemeClr>
          </a:solidFill>
          <a:ln w="19050" algn="ctr">
            <a:noFill/>
            <a:miter lim="800000"/>
            <a:headEnd/>
            <a:tailEnd/>
          </a:ln>
        </p:spPr>
        <p:txBody>
          <a:bodyPr vert="vert270"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900" b="0" i="0" u="none" strike="noStrike" kern="1200" cap="none" spc="0" normalizeH="0" baseline="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Content Placeholder 8"/>
          <p:cNvSpPr txBox="1">
            <a:spLocks/>
          </p:cNvSpPr>
          <p:nvPr/>
        </p:nvSpPr>
        <p:spPr>
          <a:xfrm>
            <a:off x="490221" y="1777033"/>
            <a:ext cx="4036060" cy="4480985"/>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Pct val="100000"/>
              <a:buFont typeface="Arial" panose="020B0604020202020204" pitchFamily="34" charset="0"/>
              <a:buNone/>
              <a:tabLst/>
              <a:defRPr/>
            </a:pPr>
            <a:r>
              <a:rPr kumimoji="0" lang="es" sz="1200" b="1" i="0" u="none" strike="noStrike" kern="1200" cap="none" spc="0" normalizeH="0" baseline="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Definición de modelos operativos</a:t>
            </a:r>
            <a:endParaRPr kumimoji="0" lang="en-GB" sz="1200" b="0" i="0" u="none" strike="noStrike" kern="1200" cap="none" spc="0" normalizeH="0" baseline="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spcBef>
                <a:spcPts val="600"/>
              </a:spcBef>
              <a:spcAft>
                <a:spcPts val="0"/>
              </a:spcAft>
            </a:pPr>
            <a:r>
              <a:rPr lang="es" sz="1050" dirty="0">
                <a:latin typeface="Open Sans" panose="020B0606030504020204" pitchFamily="34" charset="0"/>
                <a:ea typeface="Open Sans" panose="020B0606030504020204" pitchFamily="34" charset="0"/>
                <a:cs typeface="Open Sans" panose="020B0606030504020204" pitchFamily="34" charset="0"/>
              </a:rPr>
              <a:t>Un modelo operativo es una representación de cómo se configuran los componentes de una organización y cómo funcionan juntos para ejecutar la estrategia.  Es importante ayudar al cliente a darse cuenta de que una estrategia tecnológica no se puede hacer de forma aislada. Un modelo operativo es un marco para que una organización se alinee con la estrategia y los objetivos generales del negocio. Describe cómo la tecnología aporta valor a la organización. </a:t>
            </a:r>
            <a:r>
              <a:rPr lang="es" sz="1050" b="1" dirty="0">
                <a:latin typeface="Open Sans" panose="020B0606030504020204" pitchFamily="34" charset="0"/>
                <a:ea typeface="Open Sans" panose="020B0606030504020204" pitchFamily="34" charset="0"/>
                <a:cs typeface="Open Sans" panose="020B0606030504020204" pitchFamily="34" charset="0"/>
              </a:rPr>
              <a:t>El éxito de este trabajo suele consistir en involucrar a la empresa antes en la conversación. </a:t>
            </a:r>
            <a:endParaRPr lang="es" sz="1100"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87" name="Group 86"/>
          <p:cNvGrpSpPr/>
          <p:nvPr/>
        </p:nvGrpSpPr>
        <p:grpSpPr>
          <a:xfrm>
            <a:off x="563965" y="3664164"/>
            <a:ext cx="3437406" cy="2676986"/>
            <a:chOff x="1254152" y="3873854"/>
            <a:chExt cx="2896041" cy="2255382"/>
          </a:xfrm>
          <a:effectLst/>
        </p:grpSpPr>
        <p:grpSp>
          <p:nvGrpSpPr>
            <p:cNvPr id="88" name="Group 87">
              <a:extLst>
                <a:ext uri="{FF2B5EF4-FFF2-40B4-BE49-F238E27FC236}">
                  <a16:creationId xmlns:a16="http://schemas.microsoft.com/office/drawing/2014/main" id="{4208790E-9B5E-4F4B-9C9E-A73BEE8B57A1}"/>
                </a:ext>
              </a:extLst>
            </p:cNvPr>
            <p:cNvGrpSpPr/>
            <p:nvPr/>
          </p:nvGrpSpPr>
          <p:grpSpPr>
            <a:xfrm>
              <a:off x="1548419" y="3873854"/>
              <a:ext cx="2556002" cy="2217449"/>
              <a:chOff x="523768" y="2343404"/>
              <a:chExt cx="3362650" cy="3276508"/>
            </a:xfrm>
          </p:grpSpPr>
          <p:grpSp>
            <p:nvGrpSpPr>
              <p:cNvPr id="91" name="Group 90">
                <a:extLst>
                  <a:ext uri="{FF2B5EF4-FFF2-40B4-BE49-F238E27FC236}">
                    <a16:creationId xmlns:a16="http://schemas.microsoft.com/office/drawing/2014/main" id="{42CE0327-7B31-4436-BE53-16C06315F135}"/>
                  </a:ext>
                </a:extLst>
              </p:cNvPr>
              <p:cNvGrpSpPr/>
              <p:nvPr/>
            </p:nvGrpSpPr>
            <p:grpSpPr>
              <a:xfrm>
                <a:off x="914401" y="3848577"/>
                <a:ext cx="2972017" cy="1330510"/>
                <a:chOff x="914401" y="3848577"/>
                <a:chExt cx="2972017" cy="1330510"/>
              </a:xfrm>
            </p:grpSpPr>
            <p:sp>
              <p:nvSpPr>
                <p:cNvPr id="103" name="TextBox 102">
                  <a:extLst>
                    <a:ext uri="{FF2B5EF4-FFF2-40B4-BE49-F238E27FC236}">
                      <a16:creationId xmlns:a16="http://schemas.microsoft.com/office/drawing/2014/main" id="{C94C2CEE-89B2-41D1-A327-E0991070A9CE}"/>
                    </a:ext>
                  </a:extLst>
                </p:cNvPr>
                <p:cNvSpPr txBox="1"/>
                <p:nvPr/>
              </p:nvSpPr>
              <p:spPr>
                <a:xfrm>
                  <a:off x="1418534" y="3848577"/>
                  <a:ext cx="1277731" cy="511503"/>
                </a:xfrm>
                <a:prstGeom prst="rect">
                  <a:avLst/>
                </a:prstGeom>
              </p:spPr>
              <p:txBody>
                <a:bodyPr wrap="square" rtlCol="0">
                  <a:spAutoFit/>
                </a:bodyPr>
                <a:lstStyle/>
                <a:p>
                  <a:pPr marL="1588" marR="0" lvl="0" indent="0" algn="ctr" defTabSz="914400" rtl="0" eaLnBrk="1" fontAlgn="auto" latinLnBrk="0" hangingPunct="1">
                    <a:lnSpc>
                      <a:spcPct val="106000"/>
                    </a:lnSpc>
                    <a:spcBef>
                      <a:spcPct val="80000"/>
                    </a:spcBef>
                    <a:spcAft>
                      <a:spcPts val="0"/>
                    </a:spcAft>
                    <a:buClr>
                      <a:srgbClr val="000000"/>
                    </a:buClr>
                    <a:buSzTx/>
                    <a:buFontTx/>
                    <a:buNone/>
                    <a:tabLst/>
                    <a:defRPr/>
                  </a:pPr>
                  <a:r>
                    <a:rPr kumimoji="0" lang="es"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Modelo de negocio</a:t>
                  </a:r>
                </a:p>
              </p:txBody>
            </p:sp>
            <p:sp>
              <p:nvSpPr>
                <p:cNvPr id="104" name="Rectangle 103">
                  <a:extLst>
                    <a:ext uri="{FF2B5EF4-FFF2-40B4-BE49-F238E27FC236}">
                      <a16:creationId xmlns:a16="http://schemas.microsoft.com/office/drawing/2014/main" id="{083CAAB0-23FD-4880-B4DE-BD208A3A8D2F}"/>
                    </a:ext>
                  </a:extLst>
                </p:cNvPr>
                <p:cNvSpPr/>
                <p:nvPr/>
              </p:nvSpPr>
              <p:spPr bwMode="gray">
                <a:xfrm>
                  <a:off x="1016918" y="4451637"/>
                  <a:ext cx="2869500" cy="73191"/>
                </a:xfrm>
                <a:prstGeom prst="rect">
                  <a:avLst/>
                </a:prstGeom>
                <a:solidFill>
                  <a:sysClr val="window" lastClr="FFFFFF"/>
                </a:solidFill>
                <a:ln w="12700" cap="rnd" algn="ctr">
                  <a:no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Rectangle 104">
                  <a:extLst>
                    <a:ext uri="{FF2B5EF4-FFF2-40B4-BE49-F238E27FC236}">
                      <a16:creationId xmlns:a16="http://schemas.microsoft.com/office/drawing/2014/main" id="{3626A829-C166-40FF-8427-D7F563710149}"/>
                    </a:ext>
                  </a:extLst>
                </p:cNvPr>
                <p:cNvSpPr/>
                <p:nvPr/>
              </p:nvSpPr>
              <p:spPr>
                <a:xfrm>
                  <a:off x="914401" y="4861073"/>
                  <a:ext cx="2285999" cy="318014"/>
                </a:xfrm>
                <a:prstGeom prst="rect">
                  <a:avLst/>
                </a:prstGeom>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Personas, Procesos, Tecnología</a:t>
                  </a:r>
                </a:p>
              </p:txBody>
            </p:sp>
          </p:grpSp>
          <p:grpSp>
            <p:nvGrpSpPr>
              <p:cNvPr id="92" name="Group 91">
                <a:extLst>
                  <a:ext uri="{FF2B5EF4-FFF2-40B4-BE49-F238E27FC236}">
                    <a16:creationId xmlns:a16="http://schemas.microsoft.com/office/drawing/2014/main" id="{0E0D90E6-A010-47D7-8513-3AFF2F5C05B7}"/>
                  </a:ext>
                </a:extLst>
              </p:cNvPr>
              <p:cNvGrpSpPr/>
              <p:nvPr/>
            </p:nvGrpSpPr>
            <p:grpSpPr>
              <a:xfrm>
                <a:off x="523768" y="2343404"/>
                <a:ext cx="3101154" cy="3276508"/>
                <a:chOff x="523768" y="2189844"/>
                <a:chExt cx="3101154" cy="3478685"/>
              </a:xfrm>
            </p:grpSpPr>
            <p:sp>
              <p:nvSpPr>
                <p:cNvPr id="93" name="Isosceles Triangle 92">
                  <a:extLst>
                    <a:ext uri="{FF2B5EF4-FFF2-40B4-BE49-F238E27FC236}">
                      <a16:creationId xmlns:a16="http://schemas.microsoft.com/office/drawing/2014/main" id="{AFCE39DF-8CC0-41FD-982B-DB58F5D59E3E}"/>
                    </a:ext>
                  </a:extLst>
                </p:cNvPr>
                <p:cNvSpPr/>
                <p:nvPr/>
              </p:nvSpPr>
              <p:spPr bwMode="gray">
                <a:xfrm>
                  <a:off x="523768" y="2189844"/>
                  <a:ext cx="3053544" cy="3466253"/>
                </a:xfrm>
                <a:prstGeom prst="triangle">
                  <a:avLst/>
                </a:prstGeom>
                <a:solidFill>
                  <a:srgbClr val="BFBFBF"/>
                </a:solidFill>
                <a:ln w="12700" cap="rnd" algn="ctr">
                  <a:no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52">
                  <a:extLst>
                    <a:ext uri="{FF2B5EF4-FFF2-40B4-BE49-F238E27FC236}">
                      <a16:creationId xmlns:a16="http://schemas.microsoft.com/office/drawing/2014/main" id="{013271CA-CF09-4ED6-994E-B173C659D7D1}"/>
                    </a:ext>
                  </a:extLst>
                </p:cNvPr>
                <p:cNvSpPr/>
                <p:nvPr/>
              </p:nvSpPr>
              <p:spPr bwMode="gray">
                <a:xfrm>
                  <a:off x="532359" y="3823965"/>
                  <a:ext cx="3067525" cy="1844564"/>
                </a:xfrm>
                <a:custGeom>
                  <a:avLst/>
                  <a:gdLst>
                    <a:gd name="connsiteX0" fmla="*/ 756744 w 2979682"/>
                    <a:gd name="connsiteY0" fmla="*/ 0 h 1844565"/>
                    <a:gd name="connsiteX1" fmla="*/ 0 w 2979682"/>
                    <a:gd name="connsiteY1" fmla="*/ 1828800 h 1844565"/>
                    <a:gd name="connsiteX2" fmla="*/ 2979682 w 2979682"/>
                    <a:gd name="connsiteY2" fmla="*/ 1844565 h 1844565"/>
                    <a:gd name="connsiteX3" fmla="*/ 2159875 w 2979682"/>
                    <a:gd name="connsiteY3" fmla="*/ 15765 h 1844565"/>
                    <a:gd name="connsiteX4" fmla="*/ 756744 w 2979682"/>
                    <a:gd name="connsiteY4" fmla="*/ 0 h 1844565"/>
                    <a:gd name="connsiteX0" fmla="*/ 784040 w 3006978"/>
                    <a:gd name="connsiteY0" fmla="*/ 0 h 1844565"/>
                    <a:gd name="connsiteX1" fmla="*/ 0 w 3006978"/>
                    <a:gd name="connsiteY1" fmla="*/ 1828800 h 1844565"/>
                    <a:gd name="connsiteX2" fmla="*/ 3006978 w 3006978"/>
                    <a:gd name="connsiteY2" fmla="*/ 1844565 h 1844565"/>
                    <a:gd name="connsiteX3" fmla="*/ 2187171 w 3006978"/>
                    <a:gd name="connsiteY3" fmla="*/ 15765 h 1844565"/>
                    <a:gd name="connsiteX4" fmla="*/ 784040 w 3006978"/>
                    <a:gd name="connsiteY4" fmla="*/ 0 h 184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978" h="1844565">
                      <a:moveTo>
                        <a:pt x="784040" y="0"/>
                      </a:moveTo>
                      <a:lnTo>
                        <a:pt x="0" y="1828800"/>
                      </a:lnTo>
                      <a:lnTo>
                        <a:pt x="3006978" y="1844565"/>
                      </a:lnTo>
                      <a:lnTo>
                        <a:pt x="2187171" y="15765"/>
                      </a:lnTo>
                      <a:lnTo>
                        <a:pt x="784040" y="0"/>
                      </a:lnTo>
                      <a:close/>
                    </a:path>
                  </a:pathLst>
                </a:custGeom>
                <a:solidFill>
                  <a:srgbClr val="86BC25"/>
                </a:solidFill>
                <a:ln w="12700" cap="rnd" algn="ctr">
                  <a:solidFill>
                    <a:schemeClr val="accent1"/>
                  </a:solid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TextBox 94">
                  <a:extLst>
                    <a:ext uri="{FF2B5EF4-FFF2-40B4-BE49-F238E27FC236}">
                      <a16:creationId xmlns:a16="http://schemas.microsoft.com/office/drawing/2014/main" id="{F851AD03-0C33-46CA-8876-4E391F4BA0F3}"/>
                    </a:ext>
                  </a:extLst>
                </p:cNvPr>
                <p:cNvSpPr txBox="1"/>
                <p:nvPr/>
              </p:nvSpPr>
              <p:spPr>
                <a:xfrm>
                  <a:off x="1404430" y="3178415"/>
                  <a:ext cx="1277730" cy="447470"/>
                </a:xfrm>
                <a:prstGeom prst="rect">
                  <a:avLst/>
                </a:prstGeom>
              </p:spPr>
              <p:txBody>
                <a:bodyPr wrap="square" lIns="0" rIns="0" rtlCol="0">
                  <a:spAutoFit/>
                </a:bodyPr>
                <a:lstStyle/>
                <a:p>
                  <a:pPr marL="1588"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s" sz="800" b="1" i="0" u="none" strike="noStrike" kern="0" cap="none" spc="0" normalizeH="0" baseline="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Estrategia de Negocio – </a:t>
                  </a:r>
                  <a:br>
                    <a:rPr kumimoji="0" lang="en-GB" sz="800" b="1" i="0" u="none" strike="noStrike" kern="0" cap="none" spc="0" normalizeH="0" baseline="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Tecnología</a:t>
                  </a:r>
                  <a:endParaRPr kumimoji="0" lang="en-GB" sz="800" b="1" i="0" u="none" strike="noStrike" kern="0" cap="none" spc="0" normalizeH="0" baseline="0" dirty="0">
                    <a:ln>
                      <a:noFill/>
                    </a:ln>
                    <a:solidFill>
                      <a:srgbClr val="5E5E5D">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Rectangle 95">
                  <a:extLst>
                    <a:ext uri="{FF2B5EF4-FFF2-40B4-BE49-F238E27FC236}">
                      <a16:creationId xmlns:a16="http://schemas.microsoft.com/office/drawing/2014/main" id="{4549885F-F297-4DE0-9320-9CD82FABD43C}"/>
                    </a:ext>
                  </a:extLst>
                </p:cNvPr>
                <p:cNvSpPr/>
                <p:nvPr/>
              </p:nvSpPr>
              <p:spPr bwMode="gray">
                <a:xfrm>
                  <a:off x="802739" y="3020566"/>
                  <a:ext cx="2477717" cy="94816"/>
                </a:xfrm>
                <a:prstGeom prst="rect">
                  <a:avLst/>
                </a:prstGeom>
                <a:solidFill>
                  <a:sysClr val="window" lastClr="FFFFFF"/>
                </a:solidFill>
                <a:ln w="12700" cap="rnd" algn="ctr">
                  <a:no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Rectangle 96">
                  <a:extLst>
                    <a:ext uri="{FF2B5EF4-FFF2-40B4-BE49-F238E27FC236}">
                      <a16:creationId xmlns:a16="http://schemas.microsoft.com/office/drawing/2014/main" id="{1B38D519-7266-47C5-A6CA-993FD84D201E}"/>
                    </a:ext>
                  </a:extLst>
                </p:cNvPr>
                <p:cNvSpPr/>
                <p:nvPr/>
              </p:nvSpPr>
              <p:spPr bwMode="gray">
                <a:xfrm>
                  <a:off x="895012" y="3747699"/>
                  <a:ext cx="2155897" cy="94816"/>
                </a:xfrm>
                <a:prstGeom prst="rect">
                  <a:avLst/>
                </a:prstGeom>
                <a:solidFill>
                  <a:sysClr val="window" lastClr="FFFFFF"/>
                </a:solidFill>
                <a:ln w="12700" cap="rnd" algn="ctr">
                  <a:no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Isosceles Triangle 138">
                  <a:extLst>
                    <a:ext uri="{FF2B5EF4-FFF2-40B4-BE49-F238E27FC236}">
                      <a16:creationId xmlns:a16="http://schemas.microsoft.com/office/drawing/2014/main" id="{1E4B6A1D-5292-4A2F-BE72-B4E231BFA155}"/>
                    </a:ext>
                  </a:extLst>
                </p:cNvPr>
                <p:cNvSpPr/>
                <p:nvPr/>
              </p:nvSpPr>
              <p:spPr bwMode="gray">
                <a:xfrm>
                  <a:off x="1670265" y="2209800"/>
                  <a:ext cx="742661" cy="812647"/>
                </a:xfrm>
                <a:custGeom>
                  <a:avLst/>
                  <a:gdLst>
                    <a:gd name="connsiteX0" fmla="*/ 0 w 371879"/>
                    <a:gd name="connsiteY0" fmla="*/ 806341 h 806341"/>
                    <a:gd name="connsiteX1" fmla="*/ 185940 w 371879"/>
                    <a:gd name="connsiteY1" fmla="*/ 0 h 806341"/>
                    <a:gd name="connsiteX2" fmla="*/ 371879 w 371879"/>
                    <a:gd name="connsiteY2" fmla="*/ 806341 h 806341"/>
                    <a:gd name="connsiteX3" fmla="*/ 0 w 371879"/>
                    <a:gd name="connsiteY3" fmla="*/ 806341 h 806341"/>
                    <a:gd name="connsiteX0" fmla="*/ 0 w 426470"/>
                    <a:gd name="connsiteY0" fmla="*/ 806341 h 806341"/>
                    <a:gd name="connsiteX1" fmla="*/ 185940 w 426470"/>
                    <a:gd name="connsiteY1" fmla="*/ 0 h 806341"/>
                    <a:gd name="connsiteX2" fmla="*/ 426470 w 426470"/>
                    <a:gd name="connsiteY2" fmla="*/ 806341 h 806341"/>
                    <a:gd name="connsiteX3" fmla="*/ 0 w 426470"/>
                    <a:gd name="connsiteY3" fmla="*/ 806341 h 806341"/>
                    <a:gd name="connsiteX0" fmla="*/ 0 w 481061"/>
                    <a:gd name="connsiteY0" fmla="*/ 806341 h 806341"/>
                    <a:gd name="connsiteX1" fmla="*/ 240531 w 481061"/>
                    <a:gd name="connsiteY1" fmla="*/ 0 h 806341"/>
                    <a:gd name="connsiteX2" fmla="*/ 481061 w 481061"/>
                    <a:gd name="connsiteY2" fmla="*/ 806341 h 806341"/>
                    <a:gd name="connsiteX3" fmla="*/ 0 w 481061"/>
                    <a:gd name="connsiteY3" fmla="*/ 806341 h 806341"/>
                  </a:gdLst>
                  <a:ahLst/>
                  <a:cxnLst>
                    <a:cxn ang="0">
                      <a:pos x="connsiteX0" y="connsiteY0"/>
                    </a:cxn>
                    <a:cxn ang="0">
                      <a:pos x="connsiteX1" y="connsiteY1"/>
                    </a:cxn>
                    <a:cxn ang="0">
                      <a:pos x="connsiteX2" y="connsiteY2"/>
                    </a:cxn>
                    <a:cxn ang="0">
                      <a:pos x="connsiteX3" y="connsiteY3"/>
                    </a:cxn>
                  </a:cxnLst>
                  <a:rect l="l" t="t" r="r" b="b"/>
                  <a:pathLst>
                    <a:path w="481061" h="806341">
                      <a:moveTo>
                        <a:pt x="0" y="806341"/>
                      </a:moveTo>
                      <a:lnTo>
                        <a:pt x="240531" y="0"/>
                      </a:lnTo>
                      <a:lnTo>
                        <a:pt x="481061" y="806341"/>
                      </a:lnTo>
                      <a:lnTo>
                        <a:pt x="0" y="806341"/>
                      </a:lnTo>
                      <a:close/>
                    </a:path>
                  </a:pathLst>
                </a:custGeom>
                <a:solidFill>
                  <a:sysClr val="window" lastClr="FFFFFF">
                    <a:lumMod val="75000"/>
                  </a:sysClr>
                </a:solidFill>
                <a:ln w="12700" cap="rnd" algn="ctr">
                  <a:noFill/>
                  <a:miter lim="800000"/>
                  <a:headEnd/>
                  <a:tailEnd/>
                </a:ln>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a:extLst>
                    <a:ext uri="{FF2B5EF4-FFF2-40B4-BE49-F238E27FC236}">
                      <a16:creationId xmlns:a16="http://schemas.microsoft.com/office/drawing/2014/main" id="{FE18DA88-58B8-4D76-B162-FEF57C476CC3}"/>
                    </a:ext>
                  </a:extLst>
                </p:cNvPr>
                <p:cNvSpPr txBox="1"/>
                <p:nvPr/>
              </p:nvSpPr>
              <p:spPr>
                <a:xfrm>
                  <a:off x="1027042" y="2575208"/>
                  <a:ext cx="2054694" cy="286448"/>
                </a:xfrm>
                <a:prstGeom prst="rect">
                  <a:avLst/>
                </a:prstGeom>
              </p:spPr>
              <p:txBody>
                <a:bodyPr wrap="square" lIns="0" rIns="0" rtlCol="0">
                  <a:spAutoFit/>
                </a:bodyPr>
                <a:lstStyle/>
                <a:p>
                  <a:pPr marL="1588" marR="0" lvl="0" indent="0" algn="ctr" defTabSz="914400" rtl="0" eaLnBrk="1" fontAlgn="auto" latinLnBrk="0" hangingPunct="1">
                    <a:lnSpc>
                      <a:spcPct val="106000"/>
                    </a:lnSpc>
                    <a:spcBef>
                      <a:spcPct val="80000"/>
                    </a:spcBef>
                    <a:spcAft>
                      <a:spcPts val="0"/>
                    </a:spcAft>
                    <a:buClr>
                      <a:srgbClr val="000000"/>
                    </a:buClr>
                    <a:buSzTx/>
                    <a:buFontTx/>
                    <a:buNone/>
                    <a:tabLst/>
                    <a:defRPr/>
                  </a:pPr>
                  <a:r>
                    <a:rPr kumimoji="0" lang="es" sz="800" b="1" i="0" u="none" strike="noStrike" kern="0" cap="none" spc="0" normalizeH="0" baseline="0" dirty="0">
                      <a:ln>
                        <a:noFill/>
                      </a:ln>
                      <a:effectLst/>
                      <a:uLnTx/>
                      <a:uFillTx/>
                      <a:latin typeface="Open Sans" panose="020B0606030504020204" pitchFamily="34" charset="0"/>
                      <a:ea typeface="Open Sans" panose="020B0606030504020204" pitchFamily="34" charset="0"/>
                      <a:cs typeface="Open Sans" panose="020B0606030504020204" pitchFamily="34" charset="0"/>
                    </a:rPr>
                    <a:t>Dirección</a:t>
                  </a:r>
                  <a:r>
                    <a:rPr lang="es" sz="800" b="1" kern="0" dirty="0">
                      <a:latin typeface="Open Sans" panose="020B0606030504020204" pitchFamily="34" charset="0"/>
                      <a:ea typeface="Open Sans" panose="020B0606030504020204" pitchFamily="34" charset="0"/>
                      <a:cs typeface="Open Sans" panose="020B0606030504020204" pitchFamily="34" charset="0"/>
                    </a:rPr>
                    <a:t> del Negocio</a:t>
                  </a:r>
                  <a:endParaRPr kumimoji="0" lang="es" sz="800" b="1" i="0" u="none" strike="noStrike" kern="0" cap="none" spc="0" normalizeH="0" baseline="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61">
                  <a:extLst>
                    <a:ext uri="{FF2B5EF4-FFF2-40B4-BE49-F238E27FC236}">
                      <a16:creationId xmlns:a16="http://schemas.microsoft.com/office/drawing/2014/main" id="{B2230836-4FA6-4E21-87E6-CC5A002DB23B}"/>
                    </a:ext>
                  </a:extLst>
                </p:cNvPr>
                <p:cNvSpPr/>
                <p:nvPr/>
              </p:nvSpPr>
              <p:spPr bwMode="gray">
                <a:xfrm>
                  <a:off x="949866" y="3984225"/>
                  <a:ext cx="2221629" cy="1189412"/>
                </a:xfrm>
                <a:custGeom>
                  <a:avLst/>
                  <a:gdLst>
                    <a:gd name="connsiteX0" fmla="*/ 0 w 1924335"/>
                    <a:gd name="connsiteY0" fmla="*/ 1501253 h 1501253"/>
                    <a:gd name="connsiteX1" fmla="*/ 436729 w 1924335"/>
                    <a:gd name="connsiteY1" fmla="*/ 0 h 1501253"/>
                    <a:gd name="connsiteX2" fmla="*/ 1473958 w 1924335"/>
                    <a:gd name="connsiteY2" fmla="*/ 0 h 1501253"/>
                    <a:gd name="connsiteX3" fmla="*/ 1924335 w 1924335"/>
                    <a:gd name="connsiteY3" fmla="*/ 1501253 h 1501253"/>
                    <a:gd name="connsiteX4" fmla="*/ 0 w 1924335"/>
                    <a:gd name="connsiteY4" fmla="*/ 1501253 h 1501253"/>
                    <a:gd name="connsiteX0" fmla="*/ 0 w 1924335"/>
                    <a:gd name="connsiteY0" fmla="*/ 1548171 h 1548171"/>
                    <a:gd name="connsiteX1" fmla="*/ 436729 w 1924335"/>
                    <a:gd name="connsiteY1" fmla="*/ 46918 h 1548171"/>
                    <a:gd name="connsiteX2" fmla="*/ 1581627 w 1924335"/>
                    <a:gd name="connsiteY2" fmla="*/ 0 h 1548171"/>
                    <a:gd name="connsiteX3" fmla="*/ 1924335 w 1924335"/>
                    <a:gd name="connsiteY3" fmla="*/ 1548171 h 1548171"/>
                    <a:gd name="connsiteX4" fmla="*/ 0 w 1924335"/>
                    <a:gd name="connsiteY4" fmla="*/ 1548171 h 1548171"/>
                    <a:gd name="connsiteX0" fmla="*/ 0 w 1924335"/>
                    <a:gd name="connsiteY0" fmla="*/ 1524713 h 1524713"/>
                    <a:gd name="connsiteX1" fmla="*/ 436729 w 1924335"/>
                    <a:gd name="connsiteY1" fmla="*/ 23460 h 1524713"/>
                    <a:gd name="connsiteX2" fmla="*/ 1581627 w 1924335"/>
                    <a:gd name="connsiteY2" fmla="*/ 0 h 1524713"/>
                    <a:gd name="connsiteX3" fmla="*/ 1924335 w 1924335"/>
                    <a:gd name="connsiteY3" fmla="*/ 1524713 h 1524713"/>
                    <a:gd name="connsiteX4" fmla="*/ 0 w 1924335"/>
                    <a:gd name="connsiteY4" fmla="*/ 1524713 h 1524713"/>
                    <a:gd name="connsiteX0" fmla="*/ 0 w 1924335"/>
                    <a:gd name="connsiteY0" fmla="*/ 1524713 h 1524713"/>
                    <a:gd name="connsiteX1" fmla="*/ 359823 w 1924335"/>
                    <a:gd name="connsiteY1" fmla="*/ 23460 h 1524713"/>
                    <a:gd name="connsiteX2" fmla="*/ 1581627 w 1924335"/>
                    <a:gd name="connsiteY2" fmla="*/ 0 h 1524713"/>
                    <a:gd name="connsiteX3" fmla="*/ 1924335 w 1924335"/>
                    <a:gd name="connsiteY3" fmla="*/ 1524713 h 1524713"/>
                    <a:gd name="connsiteX4" fmla="*/ 0 w 1924335"/>
                    <a:gd name="connsiteY4" fmla="*/ 1524713 h 1524713"/>
                    <a:gd name="connsiteX0" fmla="*/ 0 w 1924335"/>
                    <a:gd name="connsiteY0" fmla="*/ 1524713 h 1524713"/>
                    <a:gd name="connsiteX1" fmla="*/ 375203 w 1924335"/>
                    <a:gd name="connsiteY1" fmla="*/ 1 h 1524713"/>
                    <a:gd name="connsiteX2" fmla="*/ 1581627 w 1924335"/>
                    <a:gd name="connsiteY2" fmla="*/ 0 h 1524713"/>
                    <a:gd name="connsiteX3" fmla="*/ 1924335 w 1924335"/>
                    <a:gd name="connsiteY3" fmla="*/ 1524713 h 1524713"/>
                    <a:gd name="connsiteX4" fmla="*/ 0 w 1924335"/>
                    <a:gd name="connsiteY4" fmla="*/ 1524713 h 1524713"/>
                    <a:gd name="connsiteX0" fmla="*/ 0 w 2042620"/>
                    <a:gd name="connsiteY0" fmla="*/ 1524713 h 1524713"/>
                    <a:gd name="connsiteX1" fmla="*/ 493488 w 2042620"/>
                    <a:gd name="connsiteY1" fmla="*/ 1 h 1524713"/>
                    <a:gd name="connsiteX2" fmla="*/ 1699912 w 2042620"/>
                    <a:gd name="connsiteY2" fmla="*/ 0 h 1524713"/>
                    <a:gd name="connsiteX3" fmla="*/ 2042620 w 2042620"/>
                    <a:gd name="connsiteY3" fmla="*/ 1524713 h 1524713"/>
                    <a:gd name="connsiteX4" fmla="*/ 0 w 2042620"/>
                    <a:gd name="connsiteY4" fmla="*/ 1524713 h 1524713"/>
                    <a:gd name="connsiteX0" fmla="*/ 0 w 2042620"/>
                    <a:gd name="connsiteY0" fmla="*/ 1524713 h 1524713"/>
                    <a:gd name="connsiteX1" fmla="*/ 388345 w 2042620"/>
                    <a:gd name="connsiteY1" fmla="*/ 1 h 1524713"/>
                    <a:gd name="connsiteX2" fmla="*/ 1699912 w 2042620"/>
                    <a:gd name="connsiteY2" fmla="*/ 0 h 1524713"/>
                    <a:gd name="connsiteX3" fmla="*/ 2042620 w 2042620"/>
                    <a:gd name="connsiteY3" fmla="*/ 1524713 h 1524713"/>
                    <a:gd name="connsiteX4" fmla="*/ 0 w 2042620"/>
                    <a:gd name="connsiteY4" fmla="*/ 1524713 h 1524713"/>
                    <a:gd name="connsiteX0" fmla="*/ 0 w 2160905"/>
                    <a:gd name="connsiteY0" fmla="*/ 1524713 h 1524713"/>
                    <a:gd name="connsiteX1" fmla="*/ 388345 w 2160905"/>
                    <a:gd name="connsiteY1" fmla="*/ 1 h 1524713"/>
                    <a:gd name="connsiteX2" fmla="*/ 1699912 w 2160905"/>
                    <a:gd name="connsiteY2" fmla="*/ 0 h 1524713"/>
                    <a:gd name="connsiteX3" fmla="*/ 2160905 w 2160905"/>
                    <a:gd name="connsiteY3" fmla="*/ 1524713 h 1524713"/>
                    <a:gd name="connsiteX4" fmla="*/ 0 w 2160905"/>
                    <a:gd name="connsiteY4" fmla="*/ 1524713 h 1524713"/>
                    <a:gd name="connsiteX0" fmla="*/ 0 w 2160905"/>
                    <a:gd name="connsiteY0" fmla="*/ 1524713 h 1524713"/>
                    <a:gd name="connsiteX1" fmla="*/ 388345 w 2160905"/>
                    <a:gd name="connsiteY1" fmla="*/ 1 h 1524713"/>
                    <a:gd name="connsiteX2" fmla="*/ 1765626 w 2160905"/>
                    <a:gd name="connsiteY2" fmla="*/ 0 h 1524713"/>
                    <a:gd name="connsiteX3" fmla="*/ 2160905 w 2160905"/>
                    <a:gd name="connsiteY3" fmla="*/ 1524713 h 1524713"/>
                    <a:gd name="connsiteX4" fmla="*/ 0 w 2160905"/>
                    <a:gd name="connsiteY4" fmla="*/ 1524713 h 1524713"/>
                    <a:gd name="connsiteX0" fmla="*/ 0 w 2224971"/>
                    <a:gd name="connsiteY0" fmla="*/ 1524713 h 1524713"/>
                    <a:gd name="connsiteX1" fmla="*/ 452411 w 2224971"/>
                    <a:gd name="connsiteY1" fmla="*/ 1 h 1524713"/>
                    <a:gd name="connsiteX2" fmla="*/ 1829692 w 2224971"/>
                    <a:gd name="connsiteY2" fmla="*/ 0 h 1524713"/>
                    <a:gd name="connsiteX3" fmla="*/ 2224971 w 2224971"/>
                    <a:gd name="connsiteY3" fmla="*/ 1524713 h 1524713"/>
                    <a:gd name="connsiteX4" fmla="*/ 0 w 2224971"/>
                    <a:gd name="connsiteY4" fmla="*/ 1524713 h 1524713"/>
                    <a:gd name="connsiteX0" fmla="*/ 0 w 2224971"/>
                    <a:gd name="connsiteY0" fmla="*/ 1524713 h 1524713"/>
                    <a:gd name="connsiteX1" fmla="*/ 564527 w 2224971"/>
                    <a:gd name="connsiteY1" fmla="*/ 1 h 1524713"/>
                    <a:gd name="connsiteX2" fmla="*/ 1829692 w 2224971"/>
                    <a:gd name="connsiteY2" fmla="*/ 0 h 1524713"/>
                    <a:gd name="connsiteX3" fmla="*/ 2224971 w 2224971"/>
                    <a:gd name="connsiteY3" fmla="*/ 1524713 h 1524713"/>
                    <a:gd name="connsiteX4" fmla="*/ 0 w 2224971"/>
                    <a:gd name="connsiteY4" fmla="*/ 1524713 h 1524713"/>
                    <a:gd name="connsiteX0" fmla="*/ 0 w 2224971"/>
                    <a:gd name="connsiteY0" fmla="*/ 1524713 h 1524713"/>
                    <a:gd name="connsiteX1" fmla="*/ 564527 w 2224971"/>
                    <a:gd name="connsiteY1" fmla="*/ 1 h 1524713"/>
                    <a:gd name="connsiteX2" fmla="*/ 1701560 w 2224971"/>
                    <a:gd name="connsiteY2" fmla="*/ 0 h 1524713"/>
                    <a:gd name="connsiteX3" fmla="*/ 2224971 w 2224971"/>
                    <a:gd name="connsiteY3" fmla="*/ 1524713 h 1524713"/>
                    <a:gd name="connsiteX4" fmla="*/ 0 w 2224971"/>
                    <a:gd name="connsiteY4" fmla="*/ 1524713 h 1524713"/>
                    <a:gd name="connsiteX0" fmla="*/ 0 w 2305053"/>
                    <a:gd name="connsiteY0" fmla="*/ 1524713 h 1524713"/>
                    <a:gd name="connsiteX1" fmla="*/ 564527 w 2305053"/>
                    <a:gd name="connsiteY1" fmla="*/ 1 h 1524713"/>
                    <a:gd name="connsiteX2" fmla="*/ 1701560 w 2305053"/>
                    <a:gd name="connsiteY2" fmla="*/ 0 h 1524713"/>
                    <a:gd name="connsiteX3" fmla="*/ 2305053 w 2305053"/>
                    <a:gd name="connsiteY3" fmla="*/ 1489725 h 1524713"/>
                    <a:gd name="connsiteX4" fmla="*/ 0 w 2305053"/>
                    <a:gd name="connsiteY4" fmla="*/ 1524713 h 1524713"/>
                    <a:gd name="connsiteX0" fmla="*/ 0 w 2369120"/>
                    <a:gd name="connsiteY0" fmla="*/ 1524713 h 1524713"/>
                    <a:gd name="connsiteX1" fmla="*/ 564527 w 2369120"/>
                    <a:gd name="connsiteY1" fmla="*/ 1 h 1524713"/>
                    <a:gd name="connsiteX2" fmla="*/ 1701560 w 2369120"/>
                    <a:gd name="connsiteY2" fmla="*/ 0 h 1524713"/>
                    <a:gd name="connsiteX3" fmla="*/ 2369120 w 2369120"/>
                    <a:gd name="connsiteY3" fmla="*/ 1507218 h 1524713"/>
                    <a:gd name="connsiteX4" fmla="*/ 0 w 2369120"/>
                    <a:gd name="connsiteY4" fmla="*/ 1524713 h 1524713"/>
                    <a:gd name="connsiteX0" fmla="*/ 0 w 2305053"/>
                    <a:gd name="connsiteY0" fmla="*/ 1524713 h 1524713"/>
                    <a:gd name="connsiteX1" fmla="*/ 564527 w 2305053"/>
                    <a:gd name="connsiteY1" fmla="*/ 1 h 1524713"/>
                    <a:gd name="connsiteX2" fmla="*/ 1701560 w 2305053"/>
                    <a:gd name="connsiteY2" fmla="*/ 0 h 1524713"/>
                    <a:gd name="connsiteX3" fmla="*/ 2305053 w 2305053"/>
                    <a:gd name="connsiteY3" fmla="*/ 1507218 h 1524713"/>
                    <a:gd name="connsiteX4" fmla="*/ 0 w 2305053"/>
                    <a:gd name="connsiteY4" fmla="*/ 1524713 h 1524713"/>
                    <a:gd name="connsiteX0" fmla="*/ 0 w 2353103"/>
                    <a:gd name="connsiteY0" fmla="*/ 1524713 h 1524713"/>
                    <a:gd name="connsiteX1" fmla="*/ 564527 w 2353103"/>
                    <a:gd name="connsiteY1" fmla="*/ 1 h 1524713"/>
                    <a:gd name="connsiteX2" fmla="*/ 1701560 w 2353103"/>
                    <a:gd name="connsiteY2" fmla="*/ 0 h 1524713"/>
                    <a:gd name="connsiteX3" fmla="*/ 2353103 w 2353103"/>
                    <a:gd name="connsiteY3" fmla="*/ 1507218 h 1524713"/>
                    <a:gd name="connsiteX4" fmla="*/ 0 w 2353103"/>
                    <a:gd name="connsiteY4" fmla="*/ 1524713 h 1524713"/>
                    <a:gd name="connsiteX0" fmla="*/ 0 w 2353103"/>
                    <a:gd name="connsiteY0" fmla="*/ 1524713 h 1524713"/>
                    <a:gd name="connsiteX1" fmla="*/ 564527 w 2353103"/>
                    <a:gd name="connsiteY1" fmla="*/ 1 h 1524713"/>
                    <a:gd name="connsiteX2" fmla="*/ 1701560 w 2353103"/>
                    <a:gd name="connsiteY2" fmla="*/ 0 h 1524713"/>
                    <a:gd name="connsiteX3" fmla="*/ 2353103 w 2353103"/>
                    <a:gd name="connsiteY3" fmla="*/ 1507218 h 1524713"/>
                    <a:gd name="connsiteX4" fmla="*/ 0 w 2353103"/>
                    <a:gd name="connsiteY4" fmla="*/ 1524713 h 1524713"/>
                    <a:gd name="connsiteX0" fmla="*/ 0 w 2353103"/>
                    <a:gd name="connsiteY0" fmla="*/ 1524713 h 1524713"/>
                    <a:gd name="connsiteX1" fmla="*/ 564527 w 2353103"/>
                    <a:gd name="connsiteY1" fmla="*/ 1 h 1524713"/>
                    <a:gd name="connsiteX2" fmla="*/ 1701560 w 2353103"/>
                    <a:gd name="connsiteY2" fmla="*/ 0 h 1524713"/>
                    <a:gd name="connsiteX3" fmla="*/ 2353103 w 2353103"/>
                    <a:gd name="connsiteY3" fmla="*/ 1524713 h 1524713"/>
                    <a:gd name="connsiteX4" fmla="*/ 0 w 2353103"/>
                    <a:gd name="connsiteY4" fmla="*/ 1524713 h 1524713"/>
                    <a:gd name="connsiteX0" fmla="*/ 0 w 2289036"/>
                    <a:gd name="connsiteY0" fmla="*/ 1524713 h 1524713"/>
                    <a:gd name="connsiteX1" fmla="*/ 564527 w 2289036"/>
                    <a:gd name="connsiteY1" fmla="*/ 1 h 1524713"/>
                    <a:gd name="connsiteX2" fmla="*/ 1701560 w 2289036"/>
                    <a:gd name="connsiteY2" fmla="*/ 0 h 1524713"/>
                    <a:gd name="connsiteX3" fmla="*/ 2289036 w 2289036"/>
                    <a:gd name="connsiteY3" fmla="*/ 1507219 h 1524713"/>
                    <a:gd name="connsiteX4" fmla="*/ 0 w 2289036"/>
                    <a:gd name="connsiteY4" fmla="*/ 1524713 h 1524713"/>
                    <a:gd name="connsiteX0" fmla="*/ 0 w 2257002"/>
                    <a:gd name="connsiteY0" fmla="*/ 1504736 h 1507219"/>
                    <a:gd name="connsiteX1" fmla="*/ 532493 w 2257002"/>
                    <a:gd name="connsiteY1" fmla="*/ 1 h 1507219"/>
                    <a:gd name="connsiteX2" fmla="*/ 1669526 w 2257002"/>
                    <a:gd name="connsiteY2" fmla="*/ 0 h 1507219"/>
                    <a:gd name="connsiteX3" fmla="*/ 2257002 w 2257002"/>
                    <a:gd name="connsiteY3" fmla="*/ 1507219 h 1507219"/>
                    <a:gd name="connsiteX4" fmla="*/ 0 w 2257002"/>
                    <a:gd name="connsiteY4" fmla="*/ 1504736 h 150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02" h="1507219">
                      <a:moveTo>
                        <a:pt x="0" y="1504736"/>
                      </a:moveTo>
                      <a:lnTo>
                        <a:pt x="532493" y="1"/>
                      </a:lnTo>
                      <a:lnTo>
                        <a:pt x="1669526" y="0"/>
                      </a:lnTo>
                      <a:lnTo>
                        <a:pt x="2257002" y="1507219"/>
                      </a:lnTo>
                      <a:lnTo>
                        <a:pt x="0" y="1504736"/>
                      </a:lnTo>
                      <a:close/>
                    </a:path>
                  </a:pathLst>
                </a:custGeom>
                <a:solidFill>
                  <a:srgbClr val="046A38"/>
                </a:solidFill>
                <a:ln w="12700" cap="rnd" algn="ctr">
                  <a:noFill/>
                  <a:miter lim="800000"/>
                  <a:headEnd/>
                  <a:tailEnd/>
                </a:ln>
                <a:effectLst/>
              </p:spPr>
              <p:txBody>
                <a:bodyPr lIns="182880" rtlCol="0" anchor="ctr" anchorCtr="1"/>
                <a:lstStyle/>
                <a:p>
                  <a:pPr marL="0" marR="0" lvl="0" indent="0" algn="ctr" defTabSz="914400" rtl="0" eaLnBrk="0" fontAlgn="auto" latinLnBrk="0" hangingPunct="0">
                    <a:lnSpc>
                      <a:spcPct val="106000"/>
                    </a:lnSpc>
                    <a:spcBef>
                      <a:spcPts val="0"/>
                    </a:spcBef>
                    <a:spcAft>
                      <a:spcPts val="0"/>
                    </a:spcAft>
                    <a:buClrTx/>
                    <a:buSzTx/>
                    <a:buFontTx/>
                    <a:buNone/>
                    <a:tabLst/>
                    <a:defRPr/>
                  </a:pPr>
                  <a:endParaRPr kumimoji="0" lang="en-GB"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Rectangle 100">
                  <a:extLst>
                    <a:ext uri="{FF2B5EF4-FFF2-40B4-BE49-F238E27FC236}">
                      <a16:creationId xmlns:a16="http://schemas.microsoft.com/office/drawing/2014/main" id="{0C880F77-BAD8-495B-80C6-B8E8E4B04FD4}"/>
                    </a:ext>
                  </a:extLst>
                </p:cNvPr>
                <p:cNvSpPr/>
                <p:nvPr/>
              </p:nvSpPr>
              <p:spPr>
                <a:xfrm>
                  <a:off x="1267158" y="4307399"/>
                  <a:ext cx="1536476" cy="543066"/>
                </a:xfrm>
                <a:prstGeom prst="rect">
                  <a:avLst/>
                </a:prstGeom>
              </p:spPr>
              <p:txBody>
                <a:bodyPr wrap="square" anchor="ctr">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Capacidades tecnológicas</a:t>
                  </a:r>
                </a:p>
              </p:txBody>
            </p:sp>
            <p:sp>
              <p:nvSpPr>
                <p:cNvPr id="102" name="Rectangle 101">
                  <a:extLst>
                    <a:ext uri="{FF2B5EF4-FFF2-40B4-BE49-F238E27FC236}">
                      <a16:creationId xmlns:a16="http://schemas.microsoft.com/office/drawing/2014/main" id="{EDCA957A-9EEF-4327-83F6-8583B631D0BC}"/>
                    </a:ext>
                  </a:extLst>
                </p:cNvPr>
                <p:cNvSpPr/>
                <p:nvPr/>
              </p:nvSpPr>
              <p:spPr>
                <a:xfrm>
                  <a:off x="570010" y="5203173"/>
                  <a:ext cx="3054912" cy="327466"/>
                </a:xfrm>
                <a:prstGeom prst="rect">
                  <a:avLst/>
                </a:prstGeom>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0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Modelo Operativo de Tecnología</a:t>
                  </a:r>
                </a:p>
              </p:txBody>
            </p:sp>
          </p:grpSp>
        </p:grpSp>
        <p:sp>
          <p:nvSpPr>
            <p:cNvPr id="89" name="TextBox 88">
              <a:extLst>
                <a:ext uri="{FF2B5EF4-FFF2-40B4-BE49-F238E27FC236}">
                  <a16:creationId xmlns:a16="http://schemas.microsoft.com/office/drawing/2014/main" id="{FC857260-4548-4860-865A-CFB35FC20385}"/>
                </a:ext>
              </a:extLst>
            </p:cNvPr>
            <p:cNvSpPr txBox="1"/>
            <p:nvPr/>
          </p:nvSpPr>
          <p:spPr>
            <a:xfrm>
              <a:off x="1254152" y="4894142"/>
              <a:ext cx="2896041" cy="1235094"/>
            </a:xfrm>
            <a:prstGeom prst="roundRect">
              <a:avLst>
                <a:gd name="adj" fmla="val 9063"/>
              </a:avLst>
            </a:prstGeom>
            <a:ln w="38100">
              <a:solidFill>
                <a:schemeClr val="accent2"/>
              </a:solidFill>
            </a:ln>
          </p:spPr>
          <p:txBody>
            <a:bodyPr vert="horz" lIns="49530" tIns="49530" rIns="45720" bIns="45720" rtlCol="0" anchor="ctr" anchorCtr="0">
              <a:noAutofit/>
            </a:bodyPr>
            <a:lstStyle/>
            <a:p>
              <a:pPr marL="0" marR="0" lvl="0" indent="0" algn="ctr" defTabSz="914400" rtl="0" eaLnBrk="1" fontAlgn="ctr" latinLnBrk="0" hangingPunct="1">
                <a:lnSpc>
                  <a:spcPct val="106000"/>
                </a:lnSpc>
                <a:spcBef>
                  <a:spcPts val="300"/>
                </a:spcBef>
                <a:spcAft>
                  <a:spcPts val="0"/>
                </a:spcAft>
                <a:buClrTx/>
                <a:buSzTx/>
                <a:buFontTx/>
                <a:buNone/>
                <a:tabLst/>
                <a:defRPr/>
              </a:pPr>
              <a:endParaRPr kumimoji="0" lang="en-GB" sz="105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Rectangle 89">
              <a:extLst>
                <a:ext uri="{FF2B5EF4-FFF2-40B4-BE49-F238E27FC236}">
                  <a16:creationId xmlns:a16="http://schemas.microsoft.com/office/drawing/2014/main" id="{A50D636E-9EDF-470B-92CE-3ED69C12937A}"/>
                </a:ext>
              </a:extLst>
            </p:cNvPr>
            <p:cNvSpPr/>
            <p:nvPr/>
          </p:nvSpPr>
          <p:spPr>
            <a:xfrm>
              <a:off x="3455423" y="4787995"/>
              <a:ext cx="613513" cy="189292"/>
            </a:xfrm>
            <a:prstGeom prst="rect">
              <a:avLst/>
            </a:prstGeom>
            <a:solidFill>
              <a:sysClr val="window" lastClr="FFFFFF"/>
            </a:solidFill>
          </p:spPr>
          <p:txBody>
            <a:bodyPr wrap="square" lIns="27432" tIns="27432" rIns="27432" bIns="27432"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a:ln>
                    <a:noFill/>
                  </a:ln>
                  <a:solidFill>
                    <a:srgbClr val="43B02A"/>
                  </a:solidFill>
                  <a:effectLst/>
                  <a:uLnTx/>
                  <a:uFillTx/>
                  <a:latin typeface="Open Sans" panose="020B0606030504020204" pitchFamily="34" charset="0"/>
                  <a:ea typeface="Open Sans" panose="020B0606030504020204" pitchFamily="34" charset="0"/>
                  <a:cs typeface="Open Sans" panose="020B0606030504020204" pitchFamily="34" charset="0"/>
                </a:rPr>
                <a:t>Centro de atención</a:t>
              </a:r>
              <a:endParaRPr kumimoji="0" lang="en-GB" sz="1600" b="0" i="0" u="none" strike="noStrike" kern="0" cap="none" spc="0" normalizeH="0" baseline="0">
                <a:ln>
                  <a:noFill/>
                </a:ln>
                <a:solidFill>
                  <a:srgbClr val="43B02A"/>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1" name="Group 80"/>
          <p:cNvGrpSpPr/>
          <p:nvPr/>
        </p:nvGrpSpPr>
        <p:grpSpPr>
          <a:xfrm>
            <a:off x="6358874" y="2312214"/>
            <a:ext cx="1152000" cy="1152000"/>
            <a:chOff x="1050460" y="1776046"/>
            <a:chExt cx="1546412" cy="1479176"/>
          </a:xfrm>
        </p:grpSpPr>
        <p:sp>
          <p:nvSpPr>
            <p:cNvPr id="82" name="Oval 81"/>
            <p:cNvSpPr/>
            <p:nvPr/>
          </p:nvSpPr>
          <p:spPr bwMode="gray">
            <a:xfrm>
              <a:off x="1050460" y="1776046"/>
              <a:ext cx="1546412" cy="1479176"/>
            </a:xfrm>
            <a:prstGeom prst="ellipse">
              <a:avLst/>
            </a:prstGeom>
            <a:solidFill>
              <a:srgbClr val="FFFFFF"/>
            </a:solidFill>
            <a:ln w="19050" algn="ctr">
              <a:solidFill>
                <a:srgbClr val="86BC25"/>
              </a:solidFill>
              <a:miter lim="800000"/>
              <a:headEnd/>
              <a:tailEnd/>
            </a:ln>
          </p:spPr>
          <p:txBody>
            <a:bodyPr wrap="square" lIns="0" tIns="0" rIns="0" bIns="216000" rtlCol="0" anchor="t"/>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s" sz="32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a:t>
              </a:r>
              <a:endParaRPr kumimoji="0" lang="en-GB" sz="44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Rectangle 82"/>
            <p:cNvSpPr/>
            <p:nvPr/>
          </p:nvSpPr>
          <p:spPr>
            <a:xfrm>
              <a:off x="1150892" y="2709674"/>
              <a:ext cx="1345548" cy="487527"/>
            </a:xfrm>
            <a:prstGeom prst="rect">
              <a:avLst/>
            </a:prstGeom>
            <a:ln>
              <a:noFill/>
            </a:ln>
          </p:spPr>
          <p:txBody>
            <a:bodyPr wrap="square" lIns="0" tIns="0" rIns="0" bIns="216000" anchor="ctr">
              <a:spAutoFit/>
            </a:bodyPr>
            <a:lstStyle/>
            <a:p>
              <a:pPr marL="0" marR="0" lvl="0" indent="0" algn="ctr" defTabSz="1219170" eaLnBrk="1" fontAlgn="base" latinLnBrk="0" hangingPunct="1">
                <a:lnSpc>
                  <a:spcPct val="100000"/>
                </a:lnSpc>
                <a:spcBef>
                  <a:spcPct val="0"/>
                </a:spcBef>
                <a:spcAft>
                  <a:spcPts val="300"/>
                </a:spcAft>
                <a:buClrTx/>
                <a:buSzTx/>
                <a:buFontTx/>
                <a:buNone/>
                <a:tabLst/>
                <a:defRPr/>
              </a:pPr>
              <a:r>
                <a:rPr kumimoji="0" lang="es" sz="1050" b="1" i="0" u="none" strike="noStrike" kern="0" cap="none" spc="0" normalizeH="0" baseline="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(Organizar)</a:t>
              </a:r>
            </a:p>
          </p:txBody>
        </p:sp>
      </p:grpSp>
      <p:grpSp>
        <p:nvGrpSpPr>
          <p:cNvPr id="159" name="Group 158"/>
          <p:cNvGrpSpPr/>
          <p:nvPr/>
        </p:nvGrpSpPr>
        <p:grpSpPr>
          <a:xfrm>
            <a:off x="8639929" y="2308118"/>
            <a:ext cx="1152000" cy="1152000"/>
            <a:chOff x="5322794" y="1781733"/>
            <a:chExt cx="1546412" cy="1479176"/>
          </a:xfrm>
        </p:grpSpPr>
        <p:sp>
          <p:nvSpPr>
            <p:cNvPr id="160" name="Oval 159"/>
            <p:cNvSpPr/>
            <p:nvPr/>
          </p:nvSpPr>
          <p:spPr bwMode="gray">
            <a:xfrm>
              <a:off x="5322794" y="1781733"/>
              <a:ext cx="1546412" cy="1479176"/>
            </a:xfrm>
            <a:prstGeom prst="ellipse">
              <a:avLst/>
            </a:prstGeom>
            <a:solidFill>
              <a:srgbClr val="FFFFFF"/>
            </a:solidFill>
            <a:ln w="19050" algn="ctr">
              <a:solidFill>
                <a:schemeClr val="accent4"/>
              </a:solidFill>
              <a:miter lim="800000"/>
              <a:headEnd/>
              <a:tailEnd/>
            </a:ln>
          </p:spPr>
          <p:txBody>
            <a:bodyPr wrap="square" lIns="0" tIns="0" rIns="0" bIns="2160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s" sz="32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Ex</a:t>
              </a:r>
              <a:endParaRPr kumimoji="0" lang="en-GB" sz="36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1" name="Rectangle 160"/>
            <p:cNvSpPr/>
            <p:nvPr/>
          </p:nvSpPr>
          <p:spPr>
            <a:xfrm>
              <a:off x="5424081" y="2709673"/>
              <a:ext cx="1345548" cy="487527"/>
            </a:xfrm>
            <a:prstGeom prst="rect">
              <a:avLst/>
            </a:prstGeom>
            <a:ln>
              <a:noFill/>
            </a:ln>
          </p:spPr>
          <p:txBody>
            <a:bodyPr wrap="square" lIns="0" tIns="0" rIns="0" bIns="216000" anchor="ctr">
              <a:spAutoFit/>
            </a:bodyPr>
            <a:lstStyle/>
            <a:p>
              <a:pPr marL="0" marR="0" lvl="0" indent="0" algn="ctr" defTabSz="1219170" eaLnBrk="1" fontAlgn="base" latinLnBrk="0" hangingPunct="1">
                <a:lnSpc>
                  <a:spcPct val="100000"/>
                </a:lnSpc>
                <a:spcBef>
                  <a:spcPct val="0"/>
                </a:spcBef>
                <a:spcAft>
                  <a:spcPts val="300"/>
                </a:spcAft>
                <a:buClrTx/>
                <a:buSzTx/>
                <a:buFontTx/>
                <a:buNone/>
                <a:tabLst/>
                <a:defRPr/>
              </a:pPr>
              <a:r>
                <a:rPr kumimoji="0" lang="es" sz="105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(Ejecutar)</a:t>
              </a:r>
            </a:p>
          </p:txBody>
        </p:sp>
      </p:grpSp>
      <p:grpSp>
        <p:nvGrpSpPr>
          <p:cNvPr id="162" name="Group 161"/>
          <p:cNvGrpSpPr/>
          <p:nvPr/>
        </p:nvGrpSpPr>
        <p:grpSpPr>
          <a:xfrm>
            <a:off x="10202209" y="2308118"/>
            <a:ext cx="1152000" cy="1151999"/>
            <a:chOff x="9624156" y="1776046"/>
            <a:chExt cx="1546412" cy="1479176"/>
          </a:xfrm>
        </p:grpSpPr>
        <p:sp>
          <p:nvSpPr>
            <p:cNvPr id="163" name="Oval 162"/>
            <p:cNvSpPr/>
            <p:nvPr/>
          </p:nvSpPr>
          <p:spPr bwMode="gray">
            <a:xfrm>
              <a:off x="9624156" y="1776046"/>
              <a:ext cx="1546412" cy="1479176"/>
            </a:xfrm>
            <a:prstGeom prst="ellipse">
              <a:avLst/>
            </a:prstGeom>
            <a:solidFill>
              <a:srgbClr val="FFFFFF"/>
            </a:solidFill>
            <a:ln w="19050" algn="ctr">
              <a:solidFill>
                <a:schemeClr val="accent5"/>
              </a:solidFill>
              <a:miter lim="800000"/>
              <a:headEnd/>
              <a:tailEnd/>
            </a:ln>
          </p:spPr>
          <p:txBody>
            <a:bodyPr wrap="square" lIns="0" tIns="0" rIns="0" bIns="2160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s" sz="32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Ser</a:t>
              </a:r>
              <a:endParaRPr kumimoji="0" lang="en-GB" sz="36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4" name="Rectangle 163"/>
            <p:cNvSpPr/>
            <p:nvPr/>
          </p:nvSpPr>
          <p:spPr>
            <a:xfrm>
              <a:off x="9724588" y="2709674"/>
              <a:ext cx="1345548" cy="487528"/>
            </a:xfrm>
            <a:prstGeom prst="rect">
              <a:avLst/>
            </a:prstGeom>
            <a:ln>
              <a:noFill/>
            </a:ln>
          </p:spPr>
          <p:txBody>
            <a:bodyPr wrap="square" lIns="0" tIns="0" rIns="0" bIns="216000" anchor="ctr">
              <a:spAutoFit/>
            </a:bodyPr>
            <a:lstStyle/>
            <a:p>
              <a:pPr marL="0" marR="0" lvl="0" indent="0" algn="ctr" defTabSz="1219170" eaLnBrk="1" fontAlgn="base" latinLnBrk="0" hangingPunct="1">
                <a:lnSpc>
                  <a:spcPct val="100000"/>
                </a:lnSpc>
                <a:spcBef>
                  <a:spcPct val="0"/>
                </a:spcBef>
                <a:spcAft>
                  <a:spcPts val="300"/>
                </a:spcAft>
                <a:buClrTx/>
                <a:buSzTx/>
                <a:buFontTx/>
                <a:buNone/>
                <a:tabLst/>
                <a:defRPr/>
              </a:pPr>
              <a:r>
                <a:rPr kumimoji="0" lang="es" sz="105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(Comportarse)</a:t>
              </a:r>
              <a:endParaRPr kumimoji="0" lang="es" sz="1050" b="1" i="0" u="none" strike="noStrike" kern="0" cap="none" spc="0" normalizeH="0" baseline="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5" name="Group 164"/>
          <p:cNvGrpSpPr/>
          <p:nvPr/>
        </p:nvGrpSpPr>
        <p:grpSpPr>
          <a:xfrm>
            <a:off x="6280191" y="3680875"/>
            <a:ext cx="1302802" cy="389502"/>
            <a:chOff x="471278" y="3322412"/>
            <a:chExt cx="1302802" cy="389502"/>
          </a:xfrm>
        </p:grpSpPr>
        <p:grpSp>
          <p:nvGrpSpPr>
            <p:cNvPr id="166" name="Group 165"/>
            <p:cNvGrpSpPr/>
            <p:nvPr/>
          </p:nvGrpSpPr>
          <p:grpSpPr>
            <a:xfrm>
              <a:off x="471278" y="3322412"/>
              <a:ext cx="225241" cy="235293"/>
              <a:chOff x="2116138" y="6367463"/>
              <a:chExt cx="541338" cy="533400"/>
            </a:xfrm>
            <a:solidFill>
              <a:srgbClr val="86BC25"/>
            </a:solidFill>
          </p:grpSpPr>
          <p:sp>
            <p:nvSpPr>
              <p:cNvPr id="168" name="Freeform 157"/>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158"/>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159"/>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160"/>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Freeform 161"/>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Freeform 162"/>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Freeform 163"/>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5" name="Freeform 164"/>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6" name="Freeform 165"/>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67" name="TextBox 166"/>
            <p:cNvSpPr txBox="1"/>
            <p:nvPr/>
          </p:nvSpPr>
          <p:spPr>
            <a:xfrm>
              <a:off x="785881" y="3342582"/>
              <a:ext cx="988199" cy="369332"/>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s" sz="12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Dimensiones clave</a:t>
              </a:r>
            </a:p>
          </p:txBody>
        </p:sp>
      </p:grpSp>
      <p:grpSp>
        <p:nvGrpSpPr>
          <p:cNvPr id="177" name="Group 176"/>
          <p:cNvGrpSpPr/>
          <p:nvPr/>
        </p:nvGrpSpPr>
        <p:grpSpPr>
          <a:xfrm>
            <a:off x="8542525" y="3668300"/>
            <a:ext cx="1387821" cy="399107"/>
            <a:chOff x="4404381" y="3314668"/>
            <a:chExt cx="1387821" cy="399107"/>
          </a:xfrm>
        </p:grpSpPr>
        <p:grpSp>
          <p:nvGrpSpPr>
            <p:cNvPr id="178" name="Group 177"/>
            <p:cNvGrpSpPr/>
            <p:nvPr/>
          </p:nvGrpSpPr>
          <p:grpSpPr>
            <a:xfrm>
              <a:off x="4404381" y="3314668"/>
              <a:ext cx="259421" cy="260456"/>
              <a:chOff x="7186613" y="4868863"/>
              <a:chExt cx="796925" cy="800101"/>
            </a:xfrm>
            <a:solidFill>
              <a:srgbClr val="62B5E5"/>
            </a:solidFill>
          </p:grpSpPr>
          <p:sp>
            <p:nvSpPr>
              <p:cNvPr id="180" name="Freeform 57"/>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1" name="Freeform 58"/>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2" name="Freeform 59"/>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3" name="Freeform 60"/>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79" name="TextBox 178"/>
            <p:cNvSpPr txBox="1"/>
            <p:nvPr/>
          </p:nvSpPr>
          <p:spPr>
            <a:xfrm>
              <a:off x="4724716" y="3344443"/>
              <a:ext cx="1067486" cy="369332"/>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s" sz="12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Dimensiones clave</a:t>
              </a:r>
            </a:p>
          </p:txBody>
        </p:sp>
      </p:grpSp>
      <p:grpSp>
        <p:nvGrpSpPr>
          <p:cNvPr id="184" name="Group 183"/>
          <p:cNvGrpSpPr/>
          <p:nvPr/>
        </p:nvGrpSpPr>
        <p:grpSpPr>
          <a:xfrm>
            <a:off x="10112227" y="3670626"/>
            <a:ext cx="1366690" cy="404893"/>
            <a:chOff x="8318724" y="3314662"/>
            <a:chExt cx="1366690" cy="404893"/>
          </a:xfrm>
        </p:grpSpPr>
        <p:grpSp>
          <p:nvGrpSpPr>
            <p:cNvPr id="185" name="Group 184"/>
            <p:cNvGrpSpPr/>
            <p:nvPr/>
          </p:nvGrpSpPr>
          <p:grpSpPr>
            <a:xfrm>
              <a:off x="8318724" y="3314662"/>
              <a:ext cx="240401" cy="255790"/>
              <a:chOff x="268288" y="5257800"/>
              <a:chExt cx="633412" cy="638175"/>
            </a:xfrm>
            <a:solidFill>
              <a:srgbClr val="ED8B00"/>
            </a:solidFill>
          </p:grpSpPr>
          <p:sp>
            <p:nvSpPr>
              <p:cNvPr id="187" name="Freeform 33"/>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8" name="Freeform 34"/>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9" name="Freeform 35"/>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86" name="TextBox 185"/>
            <p:cNvSpPr txBox="1"/>
            <p:nvPr/>
          </p:nvSpPr>
          <p:spPr>
            <a:xfrm>
              <a:off x="8627942" y="3350223"/>
              <a:ext cx="1057472" cy="369332"/>
            </a:xfrm>
            <a:prstGeom prst="rect">
              <a:avLst/>
            </a:prstGeom>
            <a:noFill/>
          </p:spPr>
          <p:txBody>
            <a:bodyPr vert="horz" wrap="square" lIns="0" tIns="0" rIns="0" bIns="0" rtlCol="0">
              <a:spAutoFit/>
            </a:bodyPr>
            <a:lstStyle/>
            <a:p>
              <a:pPr defTabSz="1219170">
                <a:spcBef>
                  <a:spcPts val="200"/>
                </a:spcBef>
                <a:buSzPct val="100000"/>
              </a:pPr>
              <a:r>
                <a:rPr lang="es" sz="1200" b="1">
                  <a:solidFill>
                    <a:srgbClr val="000000"/>
                  </a:solidFill>
                  <a:latin typeface="Open Sans" panose="020B0606030504020204" pitchFamily="34" charset="0"/>
                  <a:ea typeface="Open Sans" panose="020B0606030504020204" pitchFamily="34" charset="0"/>
                  <a:cs typeface="Open Sans" panose="020B0606030504020204" pitchFamily="34" charset="0"/>
                </a:rPr>
                <a:t>Dimensiones clave</a:t>
              </a:r>
            </a:p>
          </p:txBody>
        </p:sp>
      </p:grpSp>
      <p:grpSp>
        <p:nvGrpSpPr>
          <p:cNvPr id="17" name="Group 164"/>
          <p:cNvGrpSpPr/>
          <p:nvPr/>
        </p:nvGrpSpPr>
        <p:grpSpPr>
          <a:xfrm>
            <a:off x="6280191" y="3680875"/>
            <a:ext cx="1302802" cy="389502"/>
            <a:chOff x="471278" y="3322412"/>
            <a:chExt cx="1302802" cy="389502"/>
          </a:xfrm>
        </p:grpSpPr>
        <p:grpSp>
          <p:nvGrpSpPr>
            <p:cNvPr id="6" name="Group 165"/>
            <p:cNvGrpSpPr/>
            <p:nvPr/>
          </p:nvGrpSpPr>
          <p:grpSpPr>
            <a:xfrm>
              <a:off x="471278" y="3322412"/>
              <a:ext cx="225241" cy="235293"/>
              <a:chOff x="2116138" y="6367463"/>
              <a:chExt cx="541338" cy="533400"/>
            </a:xfrm>
            <a:solidFill>
              <a:srgbClr val="86BC25"/>
            </a:solidFill>
          </p:grpSpPr>
          <p:sp>
            <p:nvSpPr>
              <p:cNvPr id="7" name="Freeform 157"/>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Freeform 158"/>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Freeform 159"/>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Freeform 160"/>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Freeform 161"/>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Freeform 162"/>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Freeform 163"/>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Freeform 164"/>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Freeform 165"/>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6" name="TextBox 166"/>
            <p:cNvSpPr txBox="1"/>
            <p:nvPr/>
          </p:nvSpPr>
          <p:spPr>
            <a:xfrm>
              <a:off x="785881" y="3342582"/>
              <a:ext cx="988199" cy="369332"/>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s" sz="12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Dimensiones clave</a:t>
              </a:r>
            </a:p>
          </p:txBody>
        </p:sp>
      </p:grpSp>
      <p:grpSp>
        <p:nvGrpSpPr>
          <p:cNvPr id="24" name="Group 176"/>
          <p:cNvGrpSpPr/>
          <p:nvPr/>
        </p:nvGrpSpPr>
        <p:grpSpPr>
          <a:xfrm>
            <a:off x="8542526" y="3668300"/>
            <a:ext cx="1387820" cy="399107"/>
            <a:chOff x="4404382" y="3314668"/>
            <a:chExt cx="1387820" cy="399107"/>
          </a:xfrm>
        </p:grpSpPr>
        <p:grpSp>
          <p:nvGrpSpPr>
            <p:cNvPr id="18" name="Group 177"/>
            <p:cNvGrpSpPr/>
            <p:nvPr/>
          </p:nvGrpSpPr>
          <p:grpSpPr>
            <a:xfrm>
              <a:off x="4404382" y="3314668"/>
              <a:ext cx="259421" cy="260456"/>
              <a:chOff x="7186613" y="4868863"/>
              <a:chExt cx="796925" cy="800101"/>
            </a:xfrm>
            <a:solidFill>
              <a:srgbClr val="62B5E5"/>
            </a:solidFill>
          </p:grpSpPr>
          <p:sp>
            <p:nvSpPr>
              <p:cNvPr id="19" name="Freeform 57"/>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Freeform 58"/>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Freeform 59"/>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Freeform 60"/>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3" name="TextBox 178"/>
            <p:cNvSpPr txBox="1"/>
            <p:nvPr/>
          </p:nvSpPr>
          <p:spPr>
            <a:xfrm>
              <a:off x="4724716" y="3344443"/>
              <a:ext cx="1067486" cy="369332"/>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s" sz="12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Dimensiones clave</a:t>
              </a:r>
            </a:p>
          </p:txBody>
        </p:sp>
      </p:grpSp>
      <p:grpSp>
        <p:nvGrpSpPr>
          <p:cNvPr id="30" name="Group 183"/>
          <p:cNvGrpSpPr/>
          <p:nvPr/>
        </p:nvGrpSpPr>
        <p:grpSpPr>
          <a:xfrm>
            <a:off x="10112227" y="3670626"/>
            <a:ext cx="1366690" cy="404893"/>
            <a:chOff x="8318724" y="3314662"/>
            <a:chExt cx="1366690" cy="404893"/>
          </a:xfrm>
        </p:grpSpPr>
        <p:grpSp>
          <p:nvGrpSpPr>
            <p:cNvPr id="25" name="Group 184"/>
            <p:cNvGrpSpPr/>
            <p:nvPr/>
          </p:nvGrpSpPr>
          <p:grpSpPr>
            <a:xfrm>
              <a:off x="8318724" y="3314662"/>
              <a:ext cx="240401" cy="255790"/>
              <a:chOff x="268288" y="5257800"/>
              <a:chExt cx="633412" cy="638175"/>
            </a:xfrm>
            <a:solidFill>
              <a:srgbClr val="ED8B00"/>
            </a:solidFill>
          </p:grpSpPr>
          <p:sp>
            <p:nvSpPr>
              <p:cNvPr id="26" name="Freeform 33"/>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Freeform 34"/>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35"/>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9" name="TextBox 185"/>
            <p:cNvSpPr txBox="1"/>
            <p:nvPr/>
          </p:nvSpPr>
          <p:spPr>
            <a:xfrm>
              <a:off x="8627942" y="3350223"/>
              <a:ext cx="1057472" cy="369332"/>
            </a:xfrm>
            <a:prstGeom prst="rect">
              <a:avLst/>
            </a:prstGeom>
            <a:noFill/>
          </p:spPr>
          <p:txBody>
            <a:bodyPr vert="horz" wrap="square" lIns="0" tIns="0" rIns="0" bIns="0" rtlCol="0">
              <a:spAutoFit/>
            </a:bodyPr>
            <a:lstStyle/>
            <a:p>
              <a:pPr defTabSz="1219170">
                <a:spcBef>
                  <a:spcPts val="200"/>
                </a:spcBef>
                <a:buSzPct val="100000"/>
              </a:pPr>
              <a:r>
                <a:rPr lang="es" sz="1200" b="1">
                  <a:solidFill>
                    <a:srgbClr val="000000"/>
                  </a:solidFill>
                  <a:latin typeface="Open Sans" panose="020B0606030504020204" pitchFamily="34" charset="0"/>
                  <a:ea typeface="Open Sans" panose="020B0606030504020204" pitchFamily="34" charset="0"/>
                  <a:cs typeface="Open Sans" panose="020B0606030504020204" pitchFamily="34" charset="0"/>
                </a:rPr>
                <a:t>Dimensiones clave</a:t>
              </a:r>
            </a:p>
          </p:txBody>
        </p:sp>
      </p:grpSp>
      <p:grpSp>
        <p:nvGrpSpPr>
          <p:cNvPr id="129" name="Group 164"/>
          <p:cNvGrpSpPr/>
          <p:nvPr/>
        </p:nvGrpSpPr>
        <p:grpSpPr>
          <a:xfrm>
            <a:off x="6280191" y="3680875"/>
            <a:ext cx="1302802" cy="389502"/>
            <a:chOff x="471278" y="3322412"/>
            <a:chExt cx="1302802" cy="389502"/>
          </a:xfrm>
        </p:grpSpPr>
        <p:grpSp>
          <p:nvGrpSpPr>
            <p:cNvPr id="118" name="Group 165"/>
            <p:cNvGrpSpPr/>
            <p:nvPr/>
          </p:nvGrpSpPr>
          <p:grpSpPr>
            <a:xfrm>
              <a:off x="471278" y="3322412"/>
              <a:ext cx="225241" cy="235293"/>
              <a:chOff x="2116138" y="6367463"/>
              <a:chExt cx="541338" cy="533400"/>
            </a:xfrm>
            <a:solidFill>
              <a:srgbClr val="86BC25"/>
            </a:solidFill>
          </p:grpSpPr>
          <p:sp>
            <p:nvSpPr>
              <p:cNvPr id="119" name="Freeform 157"/>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158"/>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159"/>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160"/>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3" name="Freeform 161"/>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4" name="Freeform 162"/>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Freeform 163"/>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164"/>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65"/>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28" name="TextBox 166"/>
            <p:cNvSpPr txBox="1"/>
            <p:nvPr/>
          </p:nvSpPr>
          <p:spPr>
            <a:xfrm>
              <a:off x="785881" y="3342582"/>
              <a:ext cx="988199" cy="369332"/>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s" sz="12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Dimensiones clave</a:t>
              </a:r>
            </a:p>
          </p:txBody>
        </p:sp>
      </p:grpSp>
      <p:grpSp>
        <p:nvGrpSpPr>
          <p:cNvPr id="130" name="Group 177"/>
          <p:cNvGrpSpPr/>
          <p:nvPr/>
        </p:nvGrpSpPr>
        <p:grpSpPr>
          <a:xfrm>
            <a:off x="8542527" y="3668300"/>
            <a:ext cx="259421" cy="260456"/>
            <a:chOff x="7186613" y="4868863"/>
            <a:chExt cx="796925" cy="800101"/>
          </a:xfrm>
          <a:solidFill>
            <a:schemeClr val="accent4"/>
          </a:solidFill>
        </p:grpSpPr>
        <p:sp>
          <p:nvSpPr>
            <p:cNvPr id="131" name="Freeform 57"/>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Freeform 58"/>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Freeform 59"/>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Freeform 60"/>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35" name="TextBox 178"/>
          <p:cNvSpPr txBox="1"/>
          <p:nvPr/>
        </p:nvSpPr>
        <p:spPr>
          <a:xfrm>
            <a:off x="8862860" y="3698075"/>
            <a:ext cx="1067486" cy="369332"/>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s" sz="1200" b="1"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Dimensiones clave</a:t>
            </a:r>
          </a:p>
        </p:txBody>
      </p:sp>
      <p:grpSp>
        <p:nvGrpSpPr>
          <p:cNvPr id="137" name="Group 184"/>
          <p:cNvGrpSpPr/>
          <p:nvPr/>
        </p:nvGrpSpPr>
        <p:grpSpPr>
          <a:xfrm>
            <a:off x="10112227" y="3670626"/>
            <a:ext cx="240401" cy="255790"/>
            <a:chOff x="268288" y="5257800"/>
            <a:chExt cx="633412" cy="638175"/>
          </a:xfrm>
          <a:solidFill>
            <a:schemeClr val="accent5"/>
          </a:solidFill>
        </p:grpSpPr>
        <p:sp>
          <p:nvSpPr>
            <p:cNvPr id="138" name="Freeform 33"/>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w="3175">
              <a:solidFill>
                <a:schemeClr val="accent5"/>
              </a:solid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Freeform 34"/>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w="3175">
              <a:solidFill>
                <a:schemeClr val="accent5"/>
              </a:solid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Freeform 35"/>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w="3175">
              <a:solidFill>
                <a:schemeClr val="accent5"/>
              </a:solid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41" name="TextBox 185"/>
          <p:cNvSpPr txBox="1"/>
          <p:nvPr/>
        </p:nvSpPr>
        <p:spPr>
          <a:xfrm>
            <a:off x="10421445" y="3706187"/>
            <a:ext cx="1057472" cy="369332"/>
          </a:xfrm>
          <a:prstGeom prst="rect">
            <a:avLst/>
          </a:prstGeom>
          <a:noFill/>
        </p:spPr>
        <p:txBody>
          <a:bodyPr vert="horz" wrap="square" lIns="0" tIns="0" rIns="0" bIns="0" rtlCol="0">
            <a:spAutoFit/>
          </a:bodyPr>
          <a:lstStyle/>
          <a:p>
            <a:pPr defTabSz="1219170">
              <a:spcBef>
                <a:spcPts val="200"/>
              </a:spcBef>
              <a:buSzPct val="100000"/>
            </a:pPr>
            <a:r>
              <a:rPr lang="es" sz="1200" b="1">
                <a:solidFill>
                  <a:srgbClr val="000000"/>
                </a:solidFill>
                <a:latin typeface="Open Sans" panose="020B0606030504020204" pitchFamily="34" charset="0"/>
                <a:ea typeface="Open Sans" panose="020B0606030504020204" pitchFamily="34" charset="0"/>
                <a:cs typeface="Open Sans" panose="020B0606030504020204" pitchFamily="34" charset="0"/>
              </a:rPr>
              <a:t>Dimensiones clave</a:t>
            </a:r>
          </a:p>
        </p:txBody>
      </p:sp>
      <p:cxnSp>
        <p:nvCxnSpPr>
          <p:cNvPr id="190" name="Straight Connector 189"/>
          <p:cNvCxnSpPr>
            <a:stCxn id="82" idx="6"/>
            <a:endCxn id="160" idx="2"/>
          </p:cNvCxnSpPr>
          <p:nvPr/>
        </p:nvCxnSpPr>
        <p:spPr>
          <a:xfrm flipV="1">
            <a:off x="7510874" y="2884118"/>
            <a:ext cx="1129055" cy="4096"/>
          </a:xfrm>
          <a:prstGeom prst="line">
            <a:avLst/>
          </a:prstGeom>
          <a:noFill/>
          <a:ln w="57150" cap="flat" cmpd="sng" algn="ctr">
            <a:solidFill>
              <a:srgbClr val="FFFFFF">
                <a:lumMod val="75000"/>
              </a:srgbClr>
            </a:solidFill>
            <a:prstDash val="dash"/>
          </a:ln>
          <a:effectLst/>
        </p:spPr>
      </p:cxnSp>
      <p:cxnSp>
        <p:nvCxnSpPr>
          <p:cNvPr id="191" name="Straight Connector 190"/>
          <p:cNvCxnSpPr>
            <a:stCxn id="160" idx="6"/>
            <a:endCxn id="163" idx="2"/>
          </p:cNvCxnSpPr>
          <p:nvPr/>
        </p:nvCxnSpPr>
        <p:spPr>
          <a:xfrm>
            <a:off x="9791929" y="2884118"/>
            <a:ext cx="410280" cy="0"/>
          </a:xfrm>
          <a:prstGeom prst="line">
            <a:avLst/>
          </a:prstGeom>
          <a:noFill/>
          <a:ln w="57150" cap="flat" cmpd="sng" algn="ctr">
            <a:solidFill>
              <a:srgbClr val="FFFFFF">
                <a:lumMod val="75000"/>
              </a:srgbClr>
            </a:solidFill>
            <a:prstDash val="dash"/>
          </a:ln>
          <a:effectLst/>
        </p:spPr>
      </p:cxnSp>
      <p:sp>
        <p:nvSpPr>
          <p:cNvPr id="192" name="Rectangle 191"/>
          <p:cNvSpPr/>
          <p:nvPr/>
        </p:nvSpPr>
        <p:spPr>
          <a:xfrm>
            <a:off x="5492539" y="4176024"/>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Clientela</a:t>
            </a:r>
          </a:p>
        </p:txBody>
      </p:sp>
      <p:sp>
        <p:nvSpPr>
          <p:cNvPr id="193" name="Rectangle 192"/>
          <p:cNvSpPr/>
          <p:nvPr/>
        </p:nvSpPr>
        <p:spPr>
          <a:xfrm>
            <a:off x="6991160" y="4176024"/>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Productos y servicios</a:t>
            </a:r>
          </a:p>
        </p:txBody>
      </p:sp>
      <p:sp>
        <p:nvSpPr>
          <p:cNvPr id="194" name="Rectangle 193"/>
          <p:cNvSpPr/>
          <p:nvPr/>
        </p:nvSpPr>
        <p:spPr>
          <a:xfrm>
            <a:off x="8541984" y="4176024"/>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Procesos</a:t>
            </a:r>
          </a:p>
        </p:txBody>
      </p:sp>
      <p:sp>
        <p:nvSpPr>
          <p:cNvPr id="195" name="Rectangle 194"/>
          <p:cNvSpPr/>
          <p:nvPr/>
        </p:nvSpPr>
        <p:spPr>
          <a:xfrm>
            <a:off x="6991160" y="4636101"/>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Abastecimiento y </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ecosistemas</a:t>
            </a:r>
          </a:p>
        </p:txBody>
      </p:sp>
      <p:sp>
        <p:nvSpPr>
          <p:cNvPr id="196" name="Rectangle 195"/>
          <p:cNvSpPr/>
          <p:nvPr/>
        </p:nvSpPr>
        <p:spPr>
          <a:xfrm>
            <a:off x="8541984" y="4639365"/>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Utillaje y automatización</a:t>
            </a:r>
          </a:p>
        </p:txBody>
      </p:sp>
      <p:sp>
        <p:nvSpPr>
          <p:cNvPr id="197" name="Rectangle 196"/>
          <p:cNvSpPr/>
          <p:nvPr/>
        </p:nvSpPr>
        <p:spPr>
          <a:xfrm>
            <a:off x="5492539" y="4636101"/>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lang="es" sz="800" b="1" kern="0" dirty="0">
                <a:solidFill>
                  <a:srgbClr val="FFFFFF"/>
                </a:solidFill>
                <a:latin typeface="Open Sans" panose="020B0606030504020204" pitchFamily="34" charset="0"/>
                <a:ea typeface="Open Sans" panose="020B0606030504020204" pitchFamily="34" charset="0"/>
                <a:cs typeface="Open Sans" panose="020B0606030504020204" pitchFamily="34" charset="0"/>
              </a:rPr>
              <a:t>Estructura de la organización </a:t>
            </a:r>
            <a:endParaRPr kumimoji="0" lang="en-GB" sz="800" b="1" i="0" u="none" strike="noStrike" kern="0" cap="none" spc="0" normalizeH="0" baseline="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8" name="Rectangle 197"/>
          <p:cNvSpPr/>
          <p:nvPr/>
        </p:nvSpPr>
        <p:spPr>
          <a:xfrm>
            <a:off x="5492539" y="5557250"/>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Gobernanza y derechos de decisión</a:t>
            </a:r>
          </a:p>
        </p:txBody>
      </p:sp>
      <p:sp>
        <p:nvSpPr>
          <p:cNvPr id="199" name="Rectangle 198"/>
          <p:cNvSpPr/>
          <p:nvPr/>
        </p:nvSpPr>
        <p:spPr>
          <a:xfrm>
            <a:off x="6991160" y="5557250"/>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Financiación y</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cobro</a:t>
            </a:r>
          </a:p>
        </p:txBody>
      </p:sp>
      <p:sp>
        <p:nvSpPr>
          <p:cNvPr id="200" name="Rectangle 199"/>
          <p:cNvSpPr/>
          <p:nvPr/>
        </p:nvSpPr>
        <p:spPr>
          <a:xfrm>
            <a:off x="8541984" y="5557250"/>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Métricas y </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KPI's</a:t>
            </a:r>
          </a:p>
        </p:txBody>
      </p:sp>
      <p:sp>
        <p:nvSpPr>
          <p:cNvPr id="201" name="Rectangle 200"/>
          <p:cNvSpPr/>
          <p:nvPr/>
        </p:nvSpPr>
        <p:spPr>
          <a:xfrm>
            <a:off x="6991160" y="5100262"/>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Capacidades </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y habilidades</a:t>
            </a:r>
          </a:p>
        </p:txBody>
      </p:sp>
      <p:sp>
        <p:nvSpPr>
          <p:cNvPr id="202" name="Rectangle 201"/>
          <p:cNvSpPr/>
          <p:nvPr/>
        </p:nvSpPr>
        <p:spPr>
          <a:xfrm>
            <a:off x="10095465" y="5111435"/>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Colaboración y ubicación</a:t>
            </a:r>
          </a:p>
        </p:txBody>
      </p:sp>
      <p:sp>
        <p:nvSpPr>
          <p:cNvPr id="203" name="Rectangle 202"/>
          <p:cNvSpPr/>
          <p:nvPr/>
        </p:nvSpPr>
        <p:spPr>
          <a:xfrm>
            <a:off x="10095465" y="4646380"/>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Cultura / </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estilo de trabajo</a:t>
            </a:r>
          </a:p>
        </p:txBody>
      </p:sp>
      <p:grpSp>
        <p:nvGrpSpPr>
          <p:cNvPr id="204" name="Group 39"/>
          <p:cNvGrpSpPr>
            <a:grpSpLocks noChangeAspect="1"/>
          </p:cNvGrpSpPr>
          <p:nvPr/>
        </p:nvGrpSpPr>
        <p:grpSpPr bwMode="auto">
          <a:xfrm>
            <a:off x="8628485" y="4218580"/>
            <a:ext cx="324000" cy="324000"/>
            <a:chOff x="3987" y="1509"/>
            <a:chExt cx="340" cy="340"/>
          </a:xfrm>
          <a:solidFill>
            <a:srgbClr val="FFFFFF"/>
          </a:solidFill>
        </p:grpSpPr>
        <p:sp>
          <p:nvSpPr>
            <p:cNvPr id="205"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6"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7" name="Group 100"/>
          <p:cNvGrpSpPr>
            <a:grpSpLocks noChangeAspect="1"/>
          </p:cNvGrpSpPr>
          <p:nvPr/>
        </p:nvGrpSpPr>
        <p:grpSpPr bwMode="auto">
          <a:xfrm>
            <a:off x="7058374" y="4218580"/>
            <a:ext cx="324000" cy="324000"/>
            <a:chOff x="374" y="351"/>
            <a:chExt cx="340" cy="340"/>
          </a:xfrm>
          <a:solidFill>
            <a:srgbClr val="FFFFFF"/>
          </a:solidFill>
        </p:grpSpPr>
        <p:sp>
          <p:nvSpPr>
            <p:cNvPr id="208" name="Freeform 101"/>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9" name="Freeform 102"/>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0" name="Freeform 103"/>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1" name="Freeform 104"/>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2" name="Freeform 105"/>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3" name="Group 1012"/>
          <p:cNvGrpSpPr>
            <a:grpSpLocks noChangeAspect="1"/>
          </p:cNvGrpSpPr>
          <p:nvPr/>
        </p:nvGrpSpPr>
        <p:grpSpPr bwMode="auto">
          <a:xfrm>
            <a:off x="10183136" y="5154003"/>
            <a:ext cx="324000" cy="324001"/>
            <a:chOff x="1878" y="3998"/>
            <a:chExt cx="340" cy="340"/>
          </a:xfrm>
          <a:solidFill>
            <a:srgbClr val="FFFFFF"/>
          </a:solidFill>
        </p:grpSpPr>
        <p:sp>
          <p:nvSpPr>
            <p:cNvPr id="214"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5"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6" name="Group 376"/>
          <p:cNvGrpSpPr>
            <a:grpSpLocks noChangeAspect="1"/>
          </p:cNvGrpSpPr>
          <p:nvPr/>
        </p:nvGrpSpPr>
        <p:grpSpPr bwMode="auto">
          <a:xfrm>
            <a:off x="8628495" y="5599806"/>
            <a:ext cx="324001" cy="324000"/>
            <a:chOff x="3466" y="2823"/>
            <a:chExt cx="340" cy="340"/>
          </a:xfrm>
          <a:solidFill>
            <a:srgbClr val="FFFFFF"/>
          </a:solidFill>
        </p:grpSpPr>
        <p:sp>
          <p:nvSpPr>
            <p:cNvPr id="217" name="Freeform 377"/>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8" name="Freeform 378"/>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9" name="Group 345"/>
          <p:cNvGrpSpPr>
            <a:grpSpLocks noChangeAspect="1"/>
          </p:cNvGrpSpPr>
          <p:nvPr/>
        </p:nvGrpSpPr>
        <p:grpSpPr bwMode="auto">
          <a:xfrm>
            <a:off x="7058384" y="5599810"/>
            <a:ext cx="324001" cy="324001"/>
            <a:chOff x="3451" y="1171"/>
            <a:chExt cx="340" cy="340"/>
          </a:xfrm>
          <a:solidFill>
            <a:srgbClr val="FFFFFF"/>
          </a:solidFill>
        </p:grpSpPr>
        <p:sp>
          <p:nvSpPr>
            <p:cNvPr id="220"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1"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2" name="Group 489"/>
          <p:cNvGrpSpPr>
            <a:grpSpLocks noChangeAspect="1"/>
          </p:cNvGrpSpPr>
          <p:nvPr/>
        </p:nvGrpSpPr>
        <p:grpSpPr bwMode="auto">
          <a:xfrm>
            <a:off x="8628477" y="4681908"/>
            <a:ext cx="323999" cy="323998"/>
            <a:chOff x="2920" y="2264"/>
            <a:chExt cx="340" cy="340"/>
          </a:xfrm>
          <a:solidFill>
            <a:srgbClr val="FFFFFF"/>
          </a:solidFill>
        </p:grpSpPr>
        <p:sp>
          <p:nvSpPr>
            <p:cNvPr id="223"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4"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5"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6" name="Group 112"/>
          <p:cNvGrpSpPr>
            <a:grpSpLocks noChangeAspect="1"/>
          </p:cNvGrpSpPr>
          <p:nvPr/>
        </p:nvGrpSpPr>
        <p:grpSpPr bwMode="auto">
          <a:xfrm>
            <a:off x="5575291" y="4678657"/>
            <a:ext cx="324000" cy="324000"/>
            <a:chOff x="1157" y="393"/>
            <a:chExt cx="340" cy="340"/>
          </a:xfrm>
          <a:solidFill>
            <a:srgbClr val="FFFFFF"/>
          </a:solidFill>
        </p:grpSpPr>
        <p:sp>
          <p:nvSpPr>
            <p:cNvPr id="227" name="Freeform 113"/>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8" name="Freeform 114"/>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9" name="Group 979"/>
          <p:cNvGrpSpPr>
            <a:grpSpLocks noChangeAspect="1"/>
          </p:cNvGrpSpPr>
          <p:nvPr/>
        </p:nvGrpSpPr>
        <p:grpSpPr bwMode="auto">
          <a:xfrm>
            <a:off x="5575768" y="5599806"/>
            <a:ext cx="323046" cy="324000"/>
            <a:chOff x="2032" y="4237"/>
            <a:chExt cx="340" cy="341"/>
          </a:xfrm>
          <a:solidFill>
            <a:srgbClr val="FFFFFF"/>
          </a:solidFill>
        </p:grpSpPr>
        <p:sp>
          <p:nvSpPr>
            <p:cNvPr id="230" name="Freeform 980"/>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1" name="Freeform 981"/>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2" name="Freeform 982"/>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3" name="Group 669"/>
          <p:cNvGrpSpPr>
            <a:grpSpLocks noChangeAspect="1"/>
          </p:cNvGrpSpPr>
          <p:nvPr/>
        </p:nvGrpSpPr>
        <p:grpSpPr bwMode="auto">
          <a:xfrm>
            <a:off x="7058374" y="5142818"/>
            <a:ext cx="324000" cy="324000"/>
            <a:chOff x="1910" y="2326"/>
            <a:chExt cx="340" cy="340"/>
          </a:xfrm>
          <a:solidFill>
            <a:srgbClr val="FFFFFF"/>
          </a:solidFill>
        </p:grpSpPr>
        <p:sp>
          <p:nvSpPr>
            <p:cNvPr id="234"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5"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6" name="Group 317"/>
          <p:cNvGrpSpPr>
            <a:grpSpLocks noChangeAspect="1"/>
          </p:cNvGrpSpPr>
          <p:nvPr/>
        </p:nvGrpSpPr>
        <p:grpSpPr bwMode="auto">
          <a:xfrm>
            <a:off x="10183136" y="4688936"/>
            <a:ext cx="324000" cy="324000"/>
            <a:chOff x="2718" y="1165"/>
            <a:chExt cx="340" cy="340"/>
          </a:xfrm>
          <a:solidFill>
            <a:srgbClr val="FFFFFF"/>
          </a:solidFill>
        </p:grpSpPr>
        <p:sp>
          <p:nvSpPr>
            <p:cNvPr id="237" name="Freeform 318"/>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8" name="Freeform 319"/>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9" name="Group 192"/>
          <p:cNvGrpSpPr>
            <a:grpSpLocks noChangeAspect="1"/>
          </p:cNvGrpSpPr>
          <p:nvPr/>
        </p:nvGrpSpPr>
        <p:grpSpPr bwMode="auto">
          <a:xfrm>
            <a:off x="7058374" y="4678657"/>
            <a:ext cx="324000" cy="324000"/>
            <a:chOff x="378" y="713"/>
            <a:chExt cx="340" cy="340"/>
          </a:xfrm>
          <a:solidFill>
            <a:srgbClr val="FFFFFF"/>
          </a:solidFill>
        </p:grpSpPr>
        <p:sp>
          <p:nvSpPr>
            <p:cNvPr id="240"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1"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4" name="Group 39"/>
          <p:cNvGrpSpPr>
            <a:grpSpLocks noChangeAspect="1"/>
          </p:cNvGrpSpPr>
          <p:nvPr/>
        </p:nvGrpSpPr>
        <p:grpSpPr bwMode="auto">
          <a:xfrm>
            <a:off x="8628485" y="4218580"/>
            <a:ext cx="324000" cy="324000"/>
            <a:chOff x="3987" y="1509"/>
            <a:chExt cx="340" cy="340"/>
          </a:xfrm>
          <a:solidFill>
            <a:srgbClr val="FFFFFF"/>
          </a:solidFill>
        </p:grpSpPr>
        <p:sp>
          <p:nvSpPr>
            <p:cNvPr id="31"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3"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0" name="Group 100"/>
          <p:cNvGrpSpPr>
            <a:grpSpLocks noChangeAspect="1"/>
          </p:cNvGrpSpPr>
          <p:nvPr/>
        </p:nvGrpSpPr>
        <p:grpSpPr bwMode="auto">
          <a:xfrm>
            <a:off x="7058374" y="4218580"/>
            <a:ext cx="324000" cy="324000"/>
            <a:chOff x="374" y="351"/>
            <a:chExt cx="340" cy="340"/>
          </a:xfrm>
          <a:solidFill>
            <a:srgbClr val="FFFFFF"/>
          </a:solidFill>
        </p:grpSpPr>
        <p:sp>
          <p:nvSpPr>
            <p:cNvPr id="265" name="Freeform 101"/>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6" name="Freeform 102"/>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7" name="Freeform 103"/>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8" name="Freeform 104"/>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9" name="Freeform 105"/>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3" name="Group 1012"/>
          <p:cNvGrpSpPr>
            <a:grpSpLocks noChangeAspect="1"/>
          </p:cNvGrpSpPr>
          <p:nvPr/>
        </p:nvGrpSpPr>
        <p:grpSpPr bwMode="auto">
          <a:xfrm>
            <a:off x="10183136" y="5154003"/>
            <a:ext cx="324000" cy="324001"/>
            <a:chOff x="1878" y="3998"/>
            <a:chExt cx="340" cy="340"/>
          </a:xfrm>
          <a:solidFill>
            <a:srgbClr val="FFFFFF"/>
          </a:solidFill>
        </p:grpSpPr>
        <p:sp>
          <p:nvSpPr>
            <p:cNvPr id="271"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2"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7" name="Group 376"/>
          <p:cNvGrpSpPr>
            <a:grpSpLocks noChangeAspect="1"/>
          </p:cNvGrpSpPr>
          <p:nvPr/>
        </p:nvGrpSpPr>
        <p:grpSpPr bwMode="auto">
          <a:xfrm>
            <a:off x="8628495" y="5599806"/>
            <a:ext cx="324001" cy="324000"/>
            <a:chOff x="3466" y="2823"/>
            <a:chExt cx="340" cy="340"/>
          </a:xfrm>
          <a:solidFill>
            <a:srgbClr val="FFFFFF"/>
          </a:solidFill>
        </p:grpSpPr>
        <p:sp>
          <p:nvSpPr>
            <p:cNvPr id="274" name="Freeform 377"/>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6" name="Freeform 378"/>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80" name="Group 345"/>
          <p:cNvGrpSpPr>
            <a:grpSpLocks noChangeAspect="1"/>
          </p:cNvGrpSpPr>
          <p:nvPr/>
        </p:nvGrpSpPr>
        <p:grpSpPr bwMode="auto">
          <a:xfrm>
            <a:off x="7058384" y="5599810"/>
            <a:ext cx="324001" cy="324001"/>
            <a:chOff x="3451" y="1171"/>
            <a:chExt cx="340" cy="340"/>
          </a:xfrm>
          <a:solidFill>
            <a:srgbClr val="FFFFFF"/>
          </a:solidFill>
        </p:grpSpPr>
        <p:sp>
          <p:nvSpPr>
            <p:cNvPr id="278"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9"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84" name="Group 489"/>
          <p:cNvGrpSpPr>
            <a:grpSpLocks noChangeAspect="1"/>
          </p:cNvGrpSpPr>
          <p:nvPr/>
        </p:nvGrpSpPr>
        <p:grpSpPr bwMode="auto">
          <a:xfrm>
            <a:off x="8628477" y="4681908"/>
            <a:ext cx="323999" cy="323998"/>
            <a:chOff x="2920" y="2264"/>
            <a:chExt cx="340" cy="340"/>
          </a:xfrm>
          <a:solidFill>
            <a:srgbClr val="FFFFFF"/>
          </a:solidFill>
        </p:grpSpPr>
        <p:sp>
          <p:nvSpPr>
            <p:cNvPr id="281"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2"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3"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87" name="Group 112"/>
          <p:cNvGrpSpPr>
            <a:grpSpLocks noChangeAspect="1"/>
          </p:cNvGrpSpPr>
          <p:nvPr/>
        </p:nvGrpSpPr>
        <p:grpSpPr bwMode="auto">
          <a:xfrm>
            <a:off x="5575291" y="4678657"/>
            <a:ext cx="324000" cy="324000"/>
            <a:chOff x="1157" y="393"/>
            <a:chExt cx="340" cy="340"/>
          </a:xfrm>
          <a:solidFill>
            <a:srgbClr val="FFFFFF"/>
          </a:solidFill>
        </p:grpSpPr>
        <p:sp>
          <p:nvSpPr>
            <p:cNvPr id="285" name="Freeform 113"/>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6" name="Freeform 114"/>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7" name="Group 979"/>
          <p:cNvGrpSpPr>
            <a:grpSpLocks noChangeAspect="1"/>
          </p:cNvGrpSpPr>
          <p:nvPr/>
        </p:nvGrpSpPr>
        <p:grpSpPr bwMode="auto">
          <a:xfrm>
            <a:off x="5575768" y="5599806"/>
            <a:ext cx="323046" cy="324000"/>
            <a:chOff x="2032" y="4237"/>
            <a:chExt cx="340" cy="341"/>
          </a:xfrm>
          <a:solidFill>
            <a:srgbClr val="FFFFFF"/>
          </a:solidFill>
        </p:grpSpPr>
        <p:sp>
          <p:nvSpPr>
            <p:cNvPr id="64" name="Freeform 980"/>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5" name="Freeform 981"/>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Freeform 982"/>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0" name="Group 669"/>
          <p:cNvGrpSpPr>
            <a:grpSpLocks noChangeAspect="1"/>
          </p:cNvGrpSpPr>
          <p:nvPr/>
        </p:nvGrpSpPr>
        <p:grpSpPr bwMode="auto">
          <a:xfrm>
            <a:off x="7058374" y="5142818"/>
            <a:ext cx="324000" cy="324000"/>
            <a:chOff x="1910" y="2326"/>
            <a:chExt cx="340" cy="340"/>
          </a:xfrm>
          <a:solidFill>
            <a:srgbClr val="FFFFFF"/>
          </a:solidFill>
        </p:grpSpPr>
        <p:sp>
          <p:nvSpPr>
            <p:cNvPr id="68"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3" name="Group 317"/>
          <p:cNvGrpSpPr>
            <a:grpSpLocks noChangeAspect="1"/>
          </p:cNvGrpSpPr>
          <p:nvPr/>
        </p:nvGrpSpPr>
        <p:grpSpPr bwMode="auto">
          <a:xfrm>
            <a:off x="10183136" y="4688936"/>
            <a:ext cx="324000" cy="324000"/>
            <a:chOff x="2718" y="1165"/>
            <a:chExt cx="340" cy="340"/>
          </a:xfrm>
          <a:solidFill>
            <a:srgbClr val="FFFFFF"/>
          </a:solidFill>
        </p:grpSpPr>
        <p:sp>
          <p:nvSpPr>
            <p:cNvPr id="71" name="Freeform 318"/>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2" name="Freeform 319"/>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6" name="Group 192"/>
          <p:cNvGrpSpPr>
            <a:grpSpLocks noChangeAspect="1"/>
          </p:cNvGrpSpPr>
          <p:nvPr/>
        </p:nvGrpSpPr>
        <p:grpSpPr bwMode="auto">
          <a:xfrm>
            <a:off x="7058374" y="4678657"/>
            <a:ext cx="324000" cy="324000"/>
            <a:chOff x="378" y="713"/>
            <a:chExt cx="340" cy="340"/>
          </a:xfrm>
          <a:solidFill>
            <a:srgbClr val="FFFFFF"/>
          </a:solidFill>
        </p:grpSpPr>
        <p:sp>
          <p:nvSpPr>
            <p:cNvPr id="74"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5" name="Group 39"/>
          <p:cNvGrpSpPr>
            <a:grpSpLocks noChangeAspect="1"/>
          </p:cNvGrpSpPr>
          <p:nvPr/>
        </p:nvGrpSpPr>
        <p:grpSpPr bwMode="auto">
          <a:xfrm>
            <a:off x="8628485" y="4218580"/>
            <a:ext cx="324000" cy="324000"/>
            <a:chOff x="3987" y="1509"/>
            <a:chExt cx="340" cy="340"/>
          </a:xfrm>
          <a:solidFill>
            <a:srgbClr val="FFFFFF"/>
          </a:solidFill>
        </p:grpSpPr>
        <p:sp>
          <p:nvSpPr>
            <p:cNvPr id="143"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00"/>
          <p:cNvGrpSpPr>
            <a:grpSpLocks noChangeAspect="1"/>
          </p:cNvGrpSpPr>
          <p:nvPr/>
        </p:nvGrpSpPr>
        <p:grpSpPr bwMode="auto">
          <a:xfrm>
            <a:off x="7058374" y="4218580"/>
            <a:ext cx="324000" cy="324000"/>
            <a:chOff x="374" y="351"/>
            <a:chExt cx="340" cy="340"/>
          </a:xfrm>
          <a:solidFill>
            <a:srgbClr val="FFFFFF"/>
          </a:solidFill>
        </p:grpSpPr>
        <p:sp>
          <p:nvSpPr>
            <p:cNvPr id="146" name="Freeform 101"/>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7" name="Freeform 102"/>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8" name="Freeform 103"/>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9" name="Freeform 104"/>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0" name="Freeform 105"/>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4" name="Group 1012"/>
          <p:cNvGrpSpPr>
            <a:grpSpLocks noChangeAspect="1"/>
          </p:cNvGrpSpPr>
          <p:nvPr/>
        </p:nvGrpSpPr>
        <p:grpSpPr bwMode="auto">
          <a:xfrm>
            <a:off x="10183136" y="5154003"/>
            <a:ext cx="324000" cy="324001"/>
            <a:chOff x="1878" y="3998"/>
            <a:chExt cx="340" cy="340"/>
          </a:xfrm>
          <a:solidFill>
            <a:srgbClr val="FFFFFF"/>
          </a:solidFill>
        </p:grpSpPr>
        <p:sp>
          <p:nvSpPr>
            <p:cNvPr id="152"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3"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7" name="Group 376"/>
          <p:cNvGrpSpPr>
            <a:grpSpLocks noChangeAspect="1"/>
          </p:cNvGrpSpPr>
          <p:nvPr/>
        </p:nvGrpSpPr>
        <p:grpSpPr bwMode="auto">
          <a:xfrm>
            <a:off x="8628495" y="5599806"/>
            <a:ext cx="324001" cy="324000"/>
            <a:chOff x="3466" y="2823"/>
            <a:chExt cx="340" cy="340"/>
          </a:xfrm>
          <a:solidFill>
            <a:srgbClr val="FFFFFF"/>
          </a:solidFill>
        </p:grpSpPr>
        <p:sp>
          <p:nvSpPr>
            <p:cNvPr id="155" name="Freeform 377"/>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Freeform 378"/>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89" name="Group 345"/>
          <p:cNvGrpSpPr>
            <a:grpSpLocks noChangeAspect="1"/>
          </p:cNvGrpSpPr>
          <p:nvPr/>
        </p:nvGrpSpPr>
        <p:grpSpPr bwMode="auto">
          <a:xfrm>
            <a:off x="7058384" y="5599810"/>
            <a:ext cx="324001" cy="324001"/>
            <a:chOff x="3451" y="1171"/>
            <a:chExt cx="340" cy="340"/>
          </a:xfrm>
          <a:solidFill>
            <a:srgbClr val="FFFFFF"/>
          </a:solidFill>
        </p:grpSpPr>
        <p:sp>
          <p:nvSpPr>
            <p:cNvPr id="158"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8"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3" name="Group 489"/>
          <p:cNvGrpSpPr>
            <a:grpSpLocks noChangeAspect="1"/>
          </p:cNvGrpSpPr>
          <p:nvPr/>
        </p:nvGrpSpPr>
        <p:grpSpPr bwMode="auto">
          <a:xfrm>
            <a:off x="8628477" y="4681908"/>
            <a:ext cx="323999" cy="323998"/>
            <a:chOff x="2920" y="2264"/>
            <a:chExt cx="340" cy="340"/>
          </a:xfrm>
          <a:solidFill>
            <a:srgbClr val="FFFFFF"/>
          </a:solidFill>
        </p:grpSpPr>
        <p:sp>
          <p:nvSpPr>
            <p:cNvPr id="290"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1"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2"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6" name="Group 112"/>
          <p:cNvGrpSpPr>
            <a:grpSpLocks noChangeAspect="1"/>
          </p:cNvGrpSpPr>
          <p:nvPr/>
        </p:nvGrpSpPr>
        <p:grpSpPr bwMode="auto">
          <a:xfrm>
            <a:off x="5575291" y="4678657"/>
            <a:ext cx="324000" cy="324000"/>
            <a:chOff x="1157" y="393"/>
            <a:chExt cx="340" cy="340"/>
          </a:xfrm>
          <a:solidFill>
            <a:srgbClr val="FFFFFF"/>
          </a:solidFill>
        </p:grpSpPr>
        <p:sp>
          <p:nvSpPr>
            <p:cNvPr id="294" name="Freeform 113"/>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5" name="Freeform 114"/>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0" name="Group 979"/>
          <p:cNvGrpSpPr>
            <a:grpSpLocks noChangeAspect="1"/>
          </p:cNvGrpSpPr>
          <p:nvPr/>
        </p:nvGrpSpPr>
        <p:grpSpPr bwMode="auto">
          <a:xfrm>
            <a:off x="5575768" y="5599806"/>
            <a:ext cx="323046" cy="324000"/>
            <a:chOff x="2032" y="4237"/>
            <a:chExt cx="340" cy="341"/>
          </a:xfrm>
          <a:solidFill>
            <a:srgbClr val="FFFFFF"/>
          </a:solidFill>
        </p:grpSpPr>
        <p:sp>
          <p:nvSpPr>
            <p:cNvPr id="297" name="Freeform 980"/>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8" name="Freeform 981"/>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9" name="Freeform 982"/>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3" name="Group 669"/>
          <p:cNvGrpSpPr>
            <a:grpSpLocks noChangeAspect="1"/>
          </p:cNvGrpSpPr>
          <p:nvPr/>
        </p:nvGrpSpPr>
        <p:grpSpPr bwMode="auto">
          <a:xfrm>
            <a:off x="7058374" y="5142818"/>
            <a:ext cx="324000" cy="324000"/>
            <a:chOff x="1910" y="2326"/>
            <a:chExt cx="340" cy="340"/>
          </a:xfrm>
          <a:solidFill>
            <a:srgbClr val="FFFFFF"/>
          </a:solidFill>
        </p:grpSpPr>
        <p:sp>
          <p:nvSpPr>
            <p:cNvPr id="301"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2"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6" name="Group 317"/>
          <p:cNvGrpSpPr>
            <a:grpSpLocks noChangeAspect="1"/>
          </p:cNvGrpSpPr>
          <p:nvPr/>
        </p:nvGrpSpPr>
        <p:grpSpPr bwMode="auto">
          <a:xfrm>
            <a:off x="10183136" y="4688936"/>
            <a:ext cx="324000" cy="324000"/>
            <a:chOff x="2718" y="1165"/>
            <a:chExt cx="340" cy="340"/>
          </a:xfrm>
          <a:solidFill>
            <a:srgbClr val="FFFFFF"/>
          </a:solidFill>
        </p:grpSpPr>
        <p:sp>
          <p:nvSpPr>
            <p:cNvPr id="304" name="Freeform 318"/>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5" name="Freeform 319"/>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9" name="Group 192"/>
          <p:cNvGrpSpPr>
            <a:grpSpLocks noChangeAspect="1"/>
          </p:cNvGrpSpPr>
          <p:nvPr/>
        </p:nvGrpSpPr>
        <p:grpSpPr bwMode="auto">
          <a:xfrm>
            <a:off x="7058374" y="4678657"/>
            <a:ext cx="324000" cy="324000"/>
            <a:chOff x="378" y="713"/>
            <a:chExt cx="340" cy="340"/>
          </a:xfrm>
          <a:solidFill>
            <a:srgbClr val="FFFFFF"/>
          </a:solidFill>
        </p:grpSpPr>
        <p:sp>
          <p:nvSpPr>
            <p:cNvPr id="307"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8"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42" name="Rectangle 241"/>
          <p:cNvSpPr/>
          <p:nvPr/>
        </p:nvSpPr>
        <p:spPr>
          <a:xfrm>
            <a:off x="8541984" y="5104420"/>
            <a:ext cx="1404000" cy="396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Funciones &amp; </a:t>
            </a:r>
          </a:p>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Interacciones</a:t>
            </a:r>
          </a:p>
        </p:txBody>
      </p:sp>
      <p:sp>
        <p:nvSpPr>
          <p:cNvPr id="243" name="Rectangle 242"/>
          <p:cNvSpPr/>
          <p:nvPr/>
        </p:nvSpPr>
        <p:spPr>
          <a:xfrm>
            <a:off x="10095465" y="5564265"/>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Incentivos y recompensas</a:t>
            </a:r>
          </a:p>
        </p:txBody>
      </p:sp>
      <p:sp>
        <p:nvSpPr>
          <p:cNvPr id="244" name="Rectangle 243"/>
          <p:cNvSpPr/>
          <p:nvPr/>
        </p:nvSpPr>
        <p:spPr>
          <a:xfrm>
            <a:off x="5492539" y="5100262"/>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Roles y responsabilidades</a:t>
            </a:r>
          </a:p>
        </p:txBody>
      </p:sp>
      <p:sp>
        <p:nvSpPr>
          <p:cNvPr id="245" name="Rectangle 244"/>
          <p:cNvSpPr/>
          <p:nvPr/>
        </p:nvSpPr>
        <p:spPr>
          <a:xfrm>
            <a:off x="10095465" y="4183039"/>
            <a:ext cx="1404000" cy="396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Misión </a:t>
            </a:r>
          </a:p>
        </p:txBody>
      </p:sp>
      <p:grpSp>
        <p:nvGrpSpPr>
          <p:cNvPr id="246" name="Group 432"/>
          <p:cNvGrpSpPr>
            <a:grpSpLocks noChangeAspect="1"/>
          </p:cNvGrpSpPr>
          <p:nvPr/>
        </p:nvGrpSpPr>
        <p:grpSpPr bwMode="auto">
          <a:xfrm>
            <a:off x="10183623" y="4225595"/>
            <a:ext cx="323047" cy="324000"/>
            <a:chOff x="3505" y="1546"/>
            <a:chExt cx="340" cy="341"/>
          </a:xfrm>
          <a:solidFill>
            <a:srgbClr val="FFFFFF"/>
          </a:solidFill>
        </p:grpSpPr>
        <p:sp>
          <p:nvSpPr>
            <p:cNvPr id="247"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8"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9" name="Group 749"/>
          <p:cNvGrpSpPr>
            <a:grpSpLocks noChangeAspect="1"/>
          </p:cNvGrpSpPr>
          <p:nvPr/>
        </p:nvGrpSpPr>
        <p:grpSpPr bwMode="auto">
          <a:xfrm>
            <a:off x="5575291" y="4218580"/>
            <a:ext cx="324000" cy="324000"/>
            <a:chOff x="3520" y="2686"/>
            <a:chExt cx="340" cy="340"/>
          </a:xfrm>
          <a:solidFill>
            <a:srgbClr val="FFFFFF"/>
          </a:solidFill>
        </p:grpSpPr>
        <p:sp>
          <p:nvSpPr>
            <p:cNvPr id="250" name="Freeform 750"/>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1" name="Freeform 751"/>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2" name="Freeform 752"/>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3" name="Group 387"/>
          <p:cNvGrpSpPr>
            <a:grpSpLocks noChangeAspect="1"/>
          </p:cNvGrpSpPr>
          <p:nvPr/>
        </p:nvGrpSpPr>
        <p:grpSpPr bwMode="auto">
          <a:xfrm>
            <a:off x="5575313" y="5142823"/>
            <a:ext cx="324001" cy="324001"/>
            <a:chOff x="7354" y="1520"/>
            <a:chExt cx="340" cy="340"/>
          </a:xfrm>
          <a:solidFill>
            <a:srgbClr val="FFFFFF"/>
          </a:solidFill>
        </p:grpSpPr>
        <p:sp>
          <p:nvSpPr>
            <p:cNvPr id="254" name="Freeform 388"/>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5" name="Freeform 389"/>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6" name="Group 255"/>
          <p:cNvGrpSpPr/>
          <p:nvPr/>
        </p:nvGrpSpPr>
        <p:grpSpPr>
          <a:xfrm>
            <a:off x="8628485" y="5146976"/>
            <a:ext cx="324000" cy="324000"/>
            <a:chOff x="6194395" y="1542390"/>
            <a:chExt cx="385234" cy="385234"/>
          </a:xfrm>
        </p:grpSpPr>
        <p:sp>
          <p:nvSpPr>
            <p:cNvPr id="257" name="Freeform 179"/>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8" name="Oval 257"/>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9" name="Group 675"/>
          <p:cNvGrpSpPr>
            <a:grpSpLocks noChangeAspect="1"/>
          </p:cNvGrpSpPr>
          <p:nvPr/>
        </p:nvGrpSpPr>
        <p:grpSpPr bwMode="auto">
          <a:xfrm>
            <a:off x="10182115" y="5613373"/>
            <a:ext cx="324000" cy="324000"/>
            <a:chOff x="6583" y="2681"/>
            <a:chExt cx="340" cy="340"/>
          </a:xfrm>
          <a:solidFill>
            <a:srgbClr val="FFFFFF"/>
          </a:solidFill>
        </p:grpSpPr>
        <p:sp>
          <p:nvSpPr>
            <p:cNvPr id="260" name="Freeform 676"/>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1" name="Freeform 677"/>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2" name="Freeform 678"/>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9" name="Group 432"/>
          <p:cNvGrpSpPr>
            <a:grpSpLocks noChangeAspect="1"/>
          </p:cNvGrpSpPr>
          <p:nvPr/>
        </p:nvGrpSpPr>
        <p:grpSpPr bwMode="auto">
          <a:xfrm>
            <a:off x="10183623" y="4225595"/>
            <a:ext cx="323047" cy="324000"/>
            <a:chOff x="3505" y="1546"/>
            <a:chExt cx="340" cy="341"/>
          </a:xfrm>
          <a:solidFill>
            <a:srgbClr val="FFFFFF"/>
          </a:solidFill>
        </p:grpSpPr>
        <p:sp>
          <p:nvSpPr>
            <p:cNvPr id="77"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7" name="Group 749"/>
          <p:cNvGrpSpPr>
            <a:grpSpLocks noChangeAspect="1"/>
          </p:cNvGrpSpPr>
          <p:nvPr/>
        </p:nvGrpSpPr>
        <p:grpSpPr bwMode="auto">
          <a:xfrm>
            <a:off x="5575291" y="4218580"/>
            <a:ext cx="324000" cy="324000"/>
            <a:chOff x="3520" y="2686"/>
            <a:chExt cx="340" cy="340"/>
          </a:xfrm>
          <a:solidFill>
            <a:srgbClr val="FFFFFF"/>
          </a:solidFill>
        </p:grpSpPr>
        <p:sp>
          <p:nvSpPr>
            <p:cNvPr id="80" name="Freeform 750"/>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5" name="Freeform 751"/>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752"/>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0" name="Group 387"/>
          <p:cNvGrpSpPr>
            <a:grpSpLocks noChangeAspect="1"/>
          </p:cNvGrpSpPr>
          <p:nvPr/>
        </p:nvGrpSpPr>
        <p:grpSpPr bwMode="auto">
          <a:xfrm>
            <a:off x="5575313" y="5142823"/>
            <a:ext cx="324001" cy="324001"/>
            <a:chOff x="7354" y="1520"/>
            <a:chExt cx="340" cy="340"/>
          </a:xfrm>
          <a:solidFill>
            <a:srgbClr val="FFFFFF"/>
          </a:solidFill>
        </p:grpSpPr>
        <p:sp>
          <p:nvSpPr>
            <p:cNvPr id="108" name="Freeform 388"/>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9" name="Freeform 389"/>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3" name="Group 255"/>
          <p:cNvGrpSpPr/>
          <p:nvPr/>
        </p:nvGrpSpPr>
        <p:grpSpPr>
          <a:xfrm>
            <a:off x="8628485" y="5146976"/>
            <a:ext cx="324000" cy="324000"/>
            <a:chOff x="6194395" y="1542390"/>
            <a:chExt cx="385234" cy="385234"/>
          </a:xfrm>
        </p:grpSpPr>
        <p:sp>
          <p:nvSpPr>
            <p:cNvPr id="111" name="Freeform 179"/>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2" name="Oval 257"/>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675"/>
          <p:cNvGrpSpPr>
            <a:grpSpLocks noChangeAspect="1"/>
          </p:cNvGrpSpPr>
          <p:nvPr/>
        </p:nvGrpSpPr>
        <p:grpSpPr bwMode="auto">
          <a:xfrm>
            <a:off x="10182115" y="5613373"/>
            <a:ext cx="324000" cy="324000"/>
            <a:chOff x="6583" y="2681"/>
            <a:chExt cx="340" cy="340"/>
          </a:xfrm>
          <a:solidFill>
            <a:srgbClr val="FFFFFF"/>
          </a:solidFill>
        </p:grpSpPr>
        <p:sp>
          <p:nvSpPr>
            <p:cNvPr id="114" name="Freeform 676"/>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677"/>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678"/>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2" name="Group 432"/>
          <p:cNvGrpSpPr>
            <a:grpSpLocks noChangeAspect="1"/>
          </p:cNvGrpSpPr>
          <p:nvPr/>
        </p:nvGrpSpPr>
        <p:grpSpPr bwMode="auto">
          <a:xfrm>
            <a:off x="10183623" y="4225595"/>
            <a:ext cx="323047" cy="324000"/>
            <a:chOff x="3505" y="1546"/>
            <a:chExt cx="340" cy="341"/>
          </a:xfrm>
          <a:solidFill>
            <a:srgbClr val="FFFFFF"/>
          </a:solidFill>
        </p:grpSpPr>
        <p:sp>
          <p:nvSpPr>
            <p:cNvPr id="310"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1"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6" name="Group 749"/>
          <p:cNvGrpSpPr>
            <a:grpSpLocks noChangeAspect="1"/>
          </p:cNvGrpSpPr>
          <p:nvPr/>
        </p:nvGrpSpPr>
        <p:grpSpPr bwMode="auto">
          <a:xfrm>
            <a:off x="5575291" y="4218580"/>
            <a:ext cx="324000" cy="324000"/>
            <a:chOff x="3520" y="2686"/>
            <a:chExt cx="340" cy="340"/>
          </a:xfrm>
          <a:solidFill>
            <a:srgbClr val="FFFFFF"/>
          </a:solidFill>
        </p:grpSpPr>
        <p:sp>
          <p:nvSpPr>
            <p:cNvPr id="313" name="Freeform 750"/>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4" name="Freeform 751"/>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5" name="Freeform 752"/>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9" name="Group 387"/>
          <p:cNvGrpSpPr>
            <a:grpSpLocks noChangeAspect="1"/>
          </p:cNvGrpSpPr>
          <p:nvPr/>
        </p:nvGrpSpPr>
        <p:grpSpPr bwMode="auto">
          <a:xfrm>
            <a:off x="5575313" y="5142823"/>
            <a:ext cx="324001" cy="324001"/>
            <a:chOff x="7354" y="1520"/>
            <a:chExt cx="340" cy="340"/>
          </a:xfrm>
          <a:solidFill>
            <a:srgbClr val="FFFFFF"/>
          </a:solidFill>
        </p:grpSpPr>
        <p:sp>
          <p:nvSpPr>
            <p:cNvPr id="317" name="Freeform 388"/>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8" name="Freeform 389"/>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2" name="Group 255"/>
          <p:cNvGrpSpPr/>
          <p:nvPr/>
        </p:nvGrpSpPr>
        <p:grpSpPr>
          <a:xfrm>
            <a:off x="8628485" y="5146976"/>
            <a:ext cx="324000" cy="324000"/>
            <a:chOff x="6194395" y="1542390"/>
            <a:chExt cx="385234" cy="385234"/>
          </a:xfrm>
        </p:grpSpPr>
        <p:sp>
          <p:nvSpPr>
            <p:cNvPr id="320" name="Freeform 179"/>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1" name="Oval 257"/>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6" name="Group 675"/>
          <p:cNvGrpSpPr>
            <a:grpSpLocks noChangeAspect="1"/>
          </p:cNvGrpSpPr>
          <p:nvPr/>
        </p:nvGrpSpPr>
        <p:grpSpPr bwMode="auto">
          <a:xfrm>
            <a:off x="10182115" y="5613373"/>
            <a:ext cx="324000" cy="324000"/>
            <a:chOff x="6583" y="2681"/>
            <a:chExt cx="340" cy="340"/>
          </a:xfrm>
          <a:solidFill>
            <a:srgbClr val="FFFFFF"/>
          </a:solidFill>
        </p:grpSpPr>
        <p:sp>
          <p:nvSpPr>
            <p:cNvPr id="323" name="Freeform 676"/>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4" name="Freeform 677"/>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5" name="Freeform 678"/>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7140788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50" y="316800"/>
            <a:ext cx="11220449" cy="433934"/>
          </a:xfrm>
        </p:spPr>
        <p:txBody>
          <a:bodyPr vert="horz" lIns="0" tIns="0" rIns="0" bIns="0" rtlCol="0" anchor="t" anchorCtr="0">
            <a:noAutofit/>
          </a:bodyPr>
          <a:lstStyle/>
          <a:p>
            <a:r>
              <a:rPr lang="es" sz="2200" b="1" dirty="0">
                <a:latin typeface="Open Sans ExtraBold" panose="020B0906030804020204" pitchFamily="34" charset="0"/>
                <a:ea typeface="Open Sans ExtraBold" panose="020B0906030804020204" pitchFamily="34" charset="0"/>
                <a:cs typeface="Open Sans ExtraBold" panose="020B0906030804020204" pitchFamily="34" charset="0"/>
              </a:rPr>
              <a:t>¿Qué es un modelo operativo tecnológico? </a:t>
            </a:r>
          </a:p>
        </p:txBody>
      </p:sp>
      <p:sp>
        <p:nvSpPr>
          <p:cNvPr id="3" name="Text Placeholder 2"/>
          <p:cNvSpPr>
            <a:spLocks noGrp="1"/>
          </p:cNvSpPr>
          <p:nvPr>
            <p:ph type="body" sz="quarter" idx="14"/>
          </p:nvPr>
        </p:nvSpPr>
        <p:spPr>
          <a:xfrm>
            <a:off x="501650" y="795600"/>
            <a:ext cx="11199600" cy="492443"/>
          </a:xfrm>
          <a:noFill/>
        </p:spPr>
        <p:txBody>
          <a:bodyPr vert="horz" wrap="square" lIns="0" tIns="0" rIns="0" bIns="0" rtlCol="0">
            <a:spAutoFit/>
          </a:bodyPr>
          <a:lstStyle/>
          <a:p>
            <a:r>
              <a:rPr lang="es" sz="1600" dirty="0">
                <a:latin typeface="Calibri" panose="020F0502020204030204" pitchFamily="34" charset="0"/>
                <a:cs typeface="Calibri" panose="020F0502020204030204" pitchFamily="34" charset="0"/>
              </a:rPr>
              <a:t>Un modelo operativo es un marco para que una organización se alinee con la estrategia y los objetivos generales del negocio. Describe cómo la tecnología aporta valor a la organización</a:t>
            </a:r>
          </a:p>
        </p:txBody>
      </p:sp>
      <p:sp>
        <p:nvSpPr>
          <p:cNvPr id="92" name="TextBox 91"/>
          <p:cNvSpPr txBox="1"/>
          <p:nvPr/>
        </p:nvSpPr>
        <p:spPr>
          <a:xfrm>
            <a:off x="2212975" y="1681104"/>
            <a:ext cx="3811588"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dirty="0">
                <a:solidFill>
                  <a:srgbClr val="000000"/>
                </a:solidFill>
                <a:latin typeface="Open Sans" panose="020B0606030504020204" pitchFamily="34" charset="0"/>
                <a:ea typeface="Open Sans" panose="020B0606030504020204" pitchFamily="34" charset="0"/>
                <a:cs typeface="Open Sans" panose="020B0606030504020204" pitchFamily="34" charset="0"/>
              </a:rPr>
              <a:t>¿Quiénes son los clientes a los que se prestan los servicios informáticos? ¿Cuáles son las necesidades de estos clientes y cómo se pueden segmentar en grupos (personas) con características y requisitos heterogéneos?</a:t>
            </a:r>
          </a:p>
        </p:txBody>
      </p:sp>
      <p:sp>
        <p:nvSpPr>
          <p:cNvPr id="93" name="TextBox 92"/>
          <p:cNvSpPr txBox="1"/>
          <p:nvPr/>
        </p:nvSpPr>
        <p:spPr>
          <a:xfrm>
            <a:off x="2217745" y="2272914"/>
            <a:ext cx="3811588"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dirty="0">
                <a:solidFill>
                  <a:srgbClr val="000000"/>
                </a:solidFill>
                <a:latin typeface="Open Sans" panose="020B0606030504020204" pitchFamily="34" charset="0"/>
                <a:ea typeface="Open Sans" panose="020B0606030504020204" pitchFamily="34" charset="0"/>
                <a:cs typeface="Open Sans" panose="020B0606030504020204" pitchFamily="34" charset="0"/>
              </a:rPr>
              <a:t>¿Qué productos y servicios a nivel macro se proporcionan a la organización en su conjunto? ¿Con qué canales interactúan los clientes para obtener los servicios definidos?</a:t>
            </a:r>
          </a:p>
        </p:txBody>
      </p:sp>
      <p:sp>
        <p:nvSpPr>
          <p:cNvPr id="94" name="TextBox 93"/>
          <p:cNvSpPr txBox="1"/>
          <p:nvPr/>
        </p:nvSpPr>
        <p:spPr>
          <a:xfrm>
            <a:off x="2212975" y="2864724"/>
            <a:ext cx="3811588"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a:solidFill>
                  <a:srgbClr val="000000"/>
                </a:solidFill>
                <a:latin typeface="Open Sans" panose="020B0606030504020204" pitchFamily="34" charset="0"/>
                <a:ea typeface="Open Sans" panose="020B0606030504020204" pitchFamily="34" charset="0"/>
                <a:cs typeface="Open Sans" panose="020B0606030504020204" pitchFamily="34" charset="0"/>
              </a:rPr>
              <a:t>¿Cómo es la estructura de la organización de TI? ¿Cómo se estructuran las actividades en agrupaciones lógicas? ¿Cuáles son las líneas jerárquicas y el intervalo de control resultantes?</a:t>
            </a:r>
          </a:p>
        </p:txBody>
      </p:sp>
      <p:sp>
        <p:nvSpPr>
          <p:cNvPr id="95" name="TextBox 94"/>
          <p:cNvSpPr txBox="1"/>
          <p:nvPr/>
        </p:nvSpPr>
        <p:spPr>
          <a:xfrm>
            <a:off x="2207804" y="5231964"/>
            <a:ext cx="3811588"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a:solidFill>
                  <a:srgbClr val="000000"/>
                </a:solidFill>
                <a:latin typeface="Open Sans" panose="020B0606030504020204" pitchFamily="34" charset="0"/>
                <a:ea typeface="Open Sans" panose="020B0606030504020204" pitchFamily="34" charset="0"/>
                <a:cs typeface="Open Sans" panose="020B0606030504020204" pitchFamily="34" charset="0"/>
              </a:rPr>
              <a:t>¿Cómo se toman las decisiones de TI en toda la empresa? ¿Cómo se distribuyen las responsabilidades y los mandatos y qué procedimientos existen para la toma de decisiones?</a:t>
            </a:r>
          </a:p>
        </p:txBody>
      </p:sp>
      <p:sp>
        <p:nvSpPr>
          <p:cNvPr id="96" name="TextBox 95"/>
          <p:cNvSpPr txBox="1"/>
          <p:nvPr/>
        </p:nvSpPr>
        <p:spPr>
          <a:xfrm>
            <a:off x="2217745" y="5823775"/>
            <a:ext cx="3811588"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a:solidFill>
                  <a:srgbClr val="000000"/>
                </a:solidFill>
                <a:latin typeface="Open Sans" panose="020B0606030504020204" pitchFamily="34" charset="0"/>
                <a:ea typeface="Open Sans" panose="020B0606030504020204" pitchFamily="34" charset="0"/>
                <a:cs typeface="Open Sans" panose="020B0606030504020204" pitchFamily="34" charset="0"/>
              </a:rPr>
              <a:t>¿Cómo se financiará la tecnología de la información? ¿Es esto coherente en todos los servicios y clientes? ¿Cómo se cobra a los clientes por usar los servicios de TI?</a:t>
            </a:r>
          </a:p>
        </p:txBody>
      </p:sp>
      <p:sp>
        <p:nvSpPr>
          <p:cNvPr id="97" name="TextBox 96"/>
          <p:cNvSpPr txBox="1"/>
          <p:nvPr/>
        </p:nvSpPr>
        <p:spPr>
          <a:xfrm>
            <a:off x="8093869" y="3456534"/>
            <a:ext cx="3628231" cy="468000"/>
          </a:xfrm>
          <a:prstGeom prst="rect">
            <a:avLst/>
          </a:prstGeom>
          <a:noFill/>
          <a:ln>
            <a:solidFill>
              <a:srgbClr val="FFFFFF">
                <a:lumMod val="65000"/>
              </a:srgbClr>
            </a:solidFill>
          </a:ln>
          <a:effectLst/>
        </p:spPr>
        <p:txBody>
          <a:bodyPr wrap="square" lIns="91449" tIns="45725" rIns="91449" bIns="45725" rtlCol="0" anchor="ctr">
            <a:noAutofit/>
          </a:bodyPr>
          <a:lstStyle/>
          <a:p>
            <a:pPr defTabSz="1219170">
              <a:defRPr/>
            </a:pPr>
            <a:r>
              <a:rPr lang="es" sz="800">
                <a:solidFill>
                  <a:srgbClr val="000000"/>
                </a:solidFill>
                <a:latin typeface="Open Sans" panose="020B0606030504020204" pitchFamily="34" charset="0"/>
                <a:ea typeface="Open Sans" panose="020B0606030504020204" pitchFamily="34" charset="0"/>
                <a:cs typeface="Open Sans" panose="020B0606030504020204" pitchFamily="34" charset="0"/>
              </a:rPr>
              <a:t>¿Cómo se mide el rendimiento de los resultados que proporciona TI? ¿Qué métricas existen para ello?</a:t>
            </a:r>
          </a:p>
        </p:txBody>
      </p:sp>
      <p:sp>
        <p:nvSpPr>
          <p:cNvPr id="98" name="TextBox 97"/>
          <p:cNvSpPr txBox="1"/>
          <p:nvPr/>
        </p:nvSpPr>
        <p:spPr>
          <a:xfrm>
            <a:off x="8093075" y="1681104"/>
            <a:ext cx="3629025" cy="468000"/>
          </a:xfrm>
          <a:prstGeom prst="rect">
            <a:avLst/>
          </a:prstGeom>
          <a:noFill/>
          <a:ln>
            <a:solidFill>
              <a:srgbClr val="FFFFFF">
                <a:lumMod val="65000"/>
              </a:srgbClr>
            </a:solidFill>
          </a:ln>
          <a:effectLst/>
        </p:spPr>
        <p:txBody>
          <a:bodyPr wrap="square" lIns="91449" tIns="45725" rIns="91449" bIns="45725" rtlCol="0" anchor="ctr">
            <a:noAutofit/>
          </a:bodyPr>
          <a:lstStyle/>
          <a:p>
            <a:pPr defTabSz="1219170">
              <a:defRPr/>
            </a:pPr>
            <a:r>
              <a:rPr lang="es" sz="800">
                <a:solidFill>
                  <a:srgbClr val="000000"/>
                </a:solidFill>
                <a:latin typeface="Open Sans" panose="020B0606030504020204" pitchFamily="34" charset="0"/>
                <a:ea typeface="Open Sans" panose="020B0606030504020204" pitchFamily="34" charset="0"/>
                <a:cs typeface="Open Sans" panose="020B0606030504020204" pitchFamily="34" charset="0"/>
              </a:rPr>
              <a:t>¿Cómo se estructuran las actividades en procesos repetibles? ¿Cuál es el nivel de madurez en el que se deben ejecutar estos procesos?</a:t>
            </a:r>
          </a:p>
        </p:txBody>
      </p:sp>
      <p:sp>
        <p:nvSpPr>
          <p:cNvPr id="99" name="TextBox 98"/>
          <p:cNvSpPr txBox="1"/>
          <p:nvPr/>
        </p:nvSpPr>
        <p:spPr>
          <a:xfrm>
            <a:off x="2212975" y="3456534"/>
            <a:ext cx="3811588" cy="468000"/>
          </a:xfrm>
          <a:prstGeom prst="rect">
            <a:avLst/>
          </a:prstGeom>
          <a:noFill/>
          <a:ln>
            <a:solidFill>
              <a:srgbClr val="FFFFFF">
                <a:lumMod val="65000"/>
              </a:srgbClr>
            </a:solidFill>
          </a:ln>
          <a:effectLst/>
        </p:spPr>
        <p:txBody>
          <a:bodyPr wrap="square" lIns="91449" tIns="45725" rIns="91449" bIns="45725" rtlCol="0" anchor="ctr">
            <a:noAutofit/>
          </a:bodyPr>
          <a:lstStyle/>
          <a:p>
            <a:pPr defTabSz="1219170">
              <a:defRPr/>
            </a:pPr>
            <a:r>
              <a:rPr lang="es" sz="800">
                <a:solidFill>
                  <a:srgbClr val="000000"/>
                </a:solidFill>
                <a:latin typeface="Open Sans" panose="020B0606030504020204" pitchFamily="34" charset="0"/>
                <a:ea typeface="Open Sans" panose="020B0606030504020204" pitchFamily="34" charset="0"/>
                <a:cs typeface="Open Sans" panose="020B0606030504020204" pitchFamily="34" charset="0"/>
              </a:rPr>
              <a:t>¿Qué actividades se realizan internamente y cuáles se subcontratan a un tercero? ¿Quiénes son los socios clave? ¿Cuáles son los ecosistemas y redes en los que participa la empresa?</a:t>
            </a:r>
          </a:p>
        </p:txBody>
      </p:sp>
      <p:sp>
        <p:nvSpPr>
          <p:cNvPr id="100" name="TextBox 99"/>
          <p:cNvSpPr txBox="1"/>
          <p:nvPr/>
        </p:nvSpPr>
        <p:spPr>
          <a:xfrm>
            <a:off x="8093075" y="2272914"/>
            <a:ext cx="3629025"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dirty="0">
                <a:solidFill>
                  <a:srgbClr val="000000"/>
                </a:solidFill>
                <a:latin typeface="Open Sans" panose="020B0606030504020204" pitchFamily="34" charset="0"/>
                <a:ea typeface="Open Sans" panose="020B0606030504020204" pitchFamily="34" charset="0"/>
                <a:cs typeface="Open Sans" panose="020B0606030504020204" pitchFamily="34" charset="0"/>
              </a:rPr>
              <a:t>¿Qué herramientas se utilizan para automatizar estos procesos? ¿Cómo impactan estas herramientas en la fuerza laboral?</a:t>
            </a:r>
            <a:endParaRPr lang="en-GB" sz="800" kern="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TextBox 100"/>
          <p:cNvSpPr txBox="1"/>
          <p:nvPr/>
        </p:nvSpPr>
        <p:spPr>
          <a:xfrm>
            <a:off x="2207804" y="4640154"/>
            <a:ext cx="3811588"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a:solidFill>
                  <a:srgbClr val="000000"/>
                </a:solidFill>
                <a:latin typeface="Open Sans" panose="020B0606030504020204" pitchFamily="34" charset="0"/>
                <a:ea typeface="Open Sans" panose="020B0606030504020204" pitchFamily="34" charset="0"/>
                <a:cs typeface="Open Sans" panose="020B0606030504020204" pitchFamily="34" charset="0"/>
              </a:rPr>
              <a:t>¿Qué capacidades, habilidades y competencias deben existir, y en qué niveles de competencia, para ejecutar los procesos en el nivel de madurez requerido?</a:t>
            </a:r>
          </a:p>
        </p:txBody>
      </p:sp>
      <p:sp>
        <p:nvSpPr>
          <p:cNvPr id="102" name="TextBox 101"/>
          <p:cNvSpPr txBox="1"/>
          <p:nvPr/>
        </p:nvSpPr>
        <p:spPr>
          <a:xfrm>
            <a:off x="8093075" y="5231964"/>
            <a:ext cx="3629025"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a:solidFill>
                  <a:srgbClr val="000000"/>
                </a:solidFill>
                <a:latin typeface="Open Sans" panose="020B0606030504020204" pitchFamily="34" charset="0"/>
                <a:ea typeface="Open Sans" panose="020B0606030504020204" pitchFamily="34" charset="0"/>
                <a:cs typeface="Open Sans" panose="020B0606030504020204" pitchFamily="34" charset="0"/>
              </a:rPr>
              <a:t>¿Cómo se fomenta la colaboración entre personas y equipos a través del uso inteligente de la ubicación y el diseño del lugar de trabajo?</a:t>
            </a:r>
          </a:p>
        </p:txBody>
      </p:sp>
      <p:sp>
        <p:nvSpPr>
          <p:cNvPr id="103" name="TextBox 102"/>
          <p:cNvSpPr txBox="1"/>
          <p:nvPr/>
        </p:nvSpPr>
        <p:spPr>
          <a:xfrm>
            <a:off x="8093075" y="4640154"/>
            <a:ext cx="3629025" cy="468000"/>
          </a:xfrm>
          <a:prstGeom prst="rect">
            <a:avLst/>
          </a:prstGeom>
          <a:noFill/>
          <a:ln>
            <a:solidFill>
              <a:srgbClr val="FFFFFF">
                <a:lumMod val="65000"/>
              </a:srgbClr>
            </a:solidFill>
          </a:ln>
          <a:effectLst/>
        </p:spPr>
        <p:txBody>
          <a:bodyPr wrap="square" lIns="91449" tIns="45725" rIns="91449" bIns="45725" rtlCol="0" anchor="ctr">
            <a:noAutofit/>
          </a:bodyPr>
          <a:lstStyle/>
          <a:p>
            <a:pPr defTabSz="1219170">
              <a:defRPr/>
            </a:pPr>
            <a:r>
              <a:rPr lang="es" sz="800">
                <a:solidFill>
                  <a:srgbClr val="000000"/>
                </a:solidFill>
                <a:latin typeface="Open Sans" panose="020B0606030504020204" pitchFamily="34" charset="0"/>
                <a:ea typeface="Open Sans" panose="020B0606030504020204" pitchFamily="34" charset="0"/>
                <a:cs typeface="Open Sans" panose="020B0606030504020204" pitchFamily="34" charset="0"/>
              </a:rPr>
              <a:t>¿Cuáles son los rasgos culturales requeridos (valores, liderazgo, comportamiento deseado) de las personas involucradas en la tecnología?</a:t>
            </a:r>
          </a:p>
        </p:txBody>
      </p:sp>
      <p:sp>
        <p:nvSpPr>
          <p:cNvPr id="104" name="Rectangle 103"/>
          <p:cNvSpPr/>
          <p:nvPr/>
        </p:nvSpPr>
        <p:spPr>
          <a:xfrm>
            <a:off x="478428" y="1681104"/>
            <a:ext cx="1656000" cy="468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lvl="0" defTabSz="1219170">
              <a:defRPr/>
            </a:pPr>
            <a:r>
              <a:rPr lang="es" sz="800" b="1" kern="0" dirty="0">
                <a:solidFill>
                  <a:srgbClr val="FFFFFF"/>
                </a:solidFill>
                <a:latin typeface="Open Sans" panose="020B0606030504020204" pitchFamily="34" charset="0"/>
                <a:ea typeface="Open Sans" panose="020B0606030504020204" pitchFamily="34" charset="0"/>
                <a:cs typeface="Open Sans" panose="020B0606030504020204" pitchFamily="34" charset="0"/>
              </a:rPr>
              <a:t>Clientela</a:t>
            </a:r>
            <a:endParaRPr kumimoji="0" lang="en-GB" sz="800" b="1" i="0" u="none" strike="noStrike" kern="0" cap="none" spc="0" normalizeH="0" baseline="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Rectangle 104"/>
          <p:cNvSpPr/>
          <p:nvPr/>
        </p:nvSpPr>
        <p:spPr>
          <a:xfrm>
            <a:off x="478428" y="2272914"/>
            <a:ext cx="1656000" cy="468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Productos y servicios</a:t>
            </a:r>
          </a:p>
        </p:txBody>
      </p:sp>
      <p:sp>
        <p:nvSpPr>
          <p:cNvPr id="106" name="Rectangle 105"/>
          <p:cNvSpPr/>
          <p:nvPr/>
        </p:nvSpPr>
        <p:spPr>
          <a:xfrm>
            <a:off x="478428" y="3456534"/>
            <a:ext cx="1656000" cy="468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Abastecimiento y socios</a:t>
            </a:r>
          </a:p>
        </p:txBody>
      </p:sp>
      <p:sp>
        <p:nvSpPr>
          <p:cNvPr id="107" name="Rectangle 106"/>
          <p:cNvSpPr/>
          <p:nvPr/>
        </p:nvSpPr>
        <p:spPr>
          <a:xfrm>
            <a:off x="478428" y="2864724"/>
            <a:ext cx="1656000" cy="468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lang="es" sz="800" b="1" kern="0">
                <a:solidFill>
                  <a:srgbClr val="FFFFFF"/>
                </a:solidFill>
                <a:latin typeface="Open Sans" panose="020B0606030504020204" pitchFamily="34" charset="0"/>
                <a:ea typeface="Open Sans" panose="020B0606030504020204" pitchFamily="34" charset="0"/>
                <a:cs typeface="Open Sans" panose="020B0606030504020204" pitchFamily="34" charset="0"/>
              </a:rPr>
              <a:t>Estructura de la organización </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Rectangle 107"/>
          <p:cNvSpPr/>
          <p:nvPr/>
        </p:nvSpPr>
        <p:spPr>
          <a:xfrm>
            <a:off x="478428" y="5231964"/>
            <a:ext cx="1656000" cy="468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Gobernanza y derechos de decisión</a:t>
            </a:r>
          </a:p>
        </p:txBody>
      </p:sp>
      <p:sp>
        <p:nvSpPr>
          <p:cNvPr id="109" name="Rectangle 108"/>
          <p:cNvSpPr/>
          <p:nvPr/>
        </p:nvSpPr>
        <p:spPr>
          <a:xfrm>
            <a:off x="478428" y="5823775"/>
            <a:ext cx="1656000" cy="468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Financiación y</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cobro</a:t>
            </a:r>
          </a:p>
        </p:txBody>
      </p:sp>
      <p:sp>
        <p:nvSpPr>
          <p:cNvPr id="110" name="Rectangle 109"/>
          <p:cNvSpPr/>
          <p:nvPr/>
        </p:nvSpPr>
        <p:spPr>
          <a:xfrm>
            <a:off x="478428" y="4640154"/>
            <a:ext cx="1656000" cy="468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Capacidades y habilidades</a:t>
            </a:r>
          </a:p>
        </p:txBody>
      </p:sp>
      <p:grpSp>
        <p:nvGrpSpPr>
          <p:cNvPr id="111" name="Group 110"/>
          <p:cNvGrpSpPr>
            <a:grpSpLocks noChangeAspect="1"/>
          </p:cNvGrpSpPr>
          <p:nvPr/>
        </p:nvGrpSpPr>
        <p:grpSpPr bwMode="auto">
          <a:xfrm>
            <a:off x="543706" y="2348572"/>
            <a:ext cx="324000" cy="324000"/>
            <a:chOff x="374" y="351"/>
            <a:chExt cx="340" cy="340"/>
          </a:xfrm>
          <a:solidFill>
            <a:srgbClr val="FFFFFF"/>
          </a:solidFill>
        </p:grpSpPr>
        <p:sp>
          <p:nvSpPr>
            <p:cNvPr id="112" name="Freeform 111"/>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112"/>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Freeform 113"/>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114"/>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115"/>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7" name="Group 345"/>
          <p:cNvGrpSpPr>
            <a:grpSpLocks noChangeAspect="1"/>
          </p:cNvGrpSpPr>
          <p:nvPr/>
        </p:nvGrpSpPr>
        <p:grpSpPr bwMode="auto">
          <a:xfrm>
            <a:off x="543716" y="5899168"/>
            <a:ext cx="324001" cy="324001"/>
            <a:chOff x="3451" y="1171"/>
            <a:chExt cx="340" cy="340"/>
          </a:xfrm>
          <a:solidFill>
            <a:srgbClr val="FFFFFF"/>
          </a:solidFill>
        </p:grpSpPr>
        <p:sp>
          <p:nvSpPr>
            <p:cNvPr id="118"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0" name="Group 112"/>
          <p:cNvGrpSpPr>
            <a:grpSpLocks noChangeAspect="1"/>
          </p:cNvGrpSpPr>
          <p:nvPr/>
        </p:nvGrpSpPr>
        <p:grpSpPr bwMode="auto">
          <a:xfrm>
            <a:off x="543706" y="2940337"/>
            <a:ext cx="324000" cy="324000"/>
            <a:chOff x="1157" y="393"/>
            <a:chExt cx="340" cy="340"/>
          </a:xfrm>
          <a:solidFill>
            <a:srgbClr val="FFFFFF"/>
          </a:solidFill>
        </p:grpSpPr>
        <p:sp>
          <p:nvSpPr>
            <p:cNvPr id="121" name="Freeform 113"/>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114"/>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Group 979"/>
          <p:cNvGrpSpPr>
            <a:grpSpLocks noChangeAspect="1"/>
          </p:cNvGrpSpPr>
          <p:nvPr/>
        </p:nvGrpSpPr>
        <p:grpSpPr bwMode="auto">
          <a:xfrm>
            <a:off x="544183" y="5307397"/>
            <a:ext cx="323046" cy="324000"/>
            <a:chOff x="2032" y="4237"/>
            <a:chExt cx="340" cy="341"/>
          </a:xfrm>
          <a:solidFill>
            <a:srgbClr val="FFFFFF"/>
          </a:solidFill>
        </p:grpSpPr>
        <p:sp>
          <p:nvSpPr>
            <p:cNvPr id="124" name="Freeform 980"/>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Freeform 981"/>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982"/>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7" name="Group 669"/>
          <p:cNvGrpSpPr>
            <a:grpSpLocks noChangeAspect="1"/>
          </p:cNvGrpSpPr>
          <p:nvPr/>
        </p:nvGrpSpPr>
        <p:grpSpPr bwMode="auto">
          <a:xfrm>
            <a:off x="543706" y="4715632"/>
            <a:ext cx="324000" cy="324000"/>
            <a:chOff x="1910" y="2326"/>
            <a:chExt cx="340" cy="340"/>
          </a:xfrm>
          <a:solidFill>
            <a:srgbClr val="FFFFFF"/>
          </a:solidFill>
        </p:grpSpPr>
        <p:sp>
          <p:nvSpPr>
            <p:cNvPr id="128"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9"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0" name="Group 192"/>
          <p:cNvGrpSpPr>
            <a:grpSpLocks noChangeAspect="1"/>
          </p:cNvGrpSpPr>
          <p:nvPr/>
        </p:nvGrpSpPr>
        <p:grpSpPr bwMode="auto">
          <a:xfrm>
            <a:off x="543706" y="3532102"/>
            <a:ext cx="324000" cy="324000"/>
            <a:chOff x="378" y="713"/>
            <a:chExt cx="340" cy="340"/>
          </a:xfrm>
          <a:solidFill>
            <a:srgbClr val="FFFFFF"/>
          </a:solidFill>
        </p:grpSpPr>
        <p:sp>
          <p:nvSpPr>
            <p:cNvPr id="131"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 name="Group 110"/>
          <p:cNvGrpSpPr>
            <a:grpSpLocks noChangeAspect="1"/>
          </p:cNvGrpSpPr>
          <p:nvPr/>
        </p:nvGrpSpPr>
        <p:grpSpPr bwMode="auto">
          <a:xfrm>
            <a:off x="543706" y="2348572"/>
            <a:ext cx="324000" cy="324000"/>
            <a:chOff x="374" y="351"/>
            <a:chExt cx="340" cy="340"/>
          </a:xfrm>
          <a:solidFill>
            <a:srgbClr val="FFFFFF"/>
          </a:solidFill>
        </p:grpSpPr>
        <p:sp>
          <p:nvSpPr>
            <p:cNvPr id="5" name="Freeform 111"/>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reeform 112"/>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113"/>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Freeform 114"/>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Freeform 115"/>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345"/>
          <p:cNvGrpSpPr>
            <a:grpSpLocks noChangeAspect="1"/>
          </p:cNvGrpSpPr>
          <p:nvPr/>
        </p:nvGrpSpPr>
        <p:grpSpPr bwMode="auto">
          <a:xfrm>
            <a:off x="543716" y="5899168"/>
            <a:ext cx="324001" cy="324001"/>
            <a:chOff x="3451" y="1171"/>
            <a:chExt cx="340" cy="340"/>
          </a:xfrm>
          <a:solidFill>
            <a:srgbClr val="FFFFFF"/>
          </a:solidFill>
        </p:grpSpPr>
        <p:sp>
          <p:nvSpPr>
            <p:cNvPr id="11"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 name="Group 112"/>
          <p:cNvGrpSpPr>
            <a:grpSpLocks noChangeAspect="1"/>
          </p:cNvGrpSpPr>
          <p:nvPr/>
        </p:nvGrpSpPr>
        <p:grpSpPr bwMode="auto">
          <a:xfrm>
            <a:off x="543706" y="2940337"/>
            <a:ext cx="324000" cy="324000"/>
            <a:chOff x="1157" y="393"/>
            <a:chExt cx="340" cy="340"/>
          </a:xfrm>
          <a:solidFill>
            <a:srgbClr val="FFFFFF"/>
          </a:solidFill>
        </p:grpSpPr>
        <p:sp>
          <p:nvSpPr>
            <p:cNvPr id="14" name="Freeform 113"/>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Freeform 114"/>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979"/>
          <p:cNvGrpSpPr>
            <a:grpSpLocks noChangeAspect="1"/>
          </p:cNvGrpSpPr>
          <p:nvPr/>
        </p:nvGrpSpPr>
        <p:grpSpPr bwMode="auto">
          <a:xfrm>
            <a:off x="544183" y="5307397"/>
            <a:ext cx="323046" cy="324000"/>
            <a:chOff x="2032" y="4237"/>
            <a:chExt cx="340" cy="341"/>
          </a:xfrm>
          <a:solidFill>
            <a:srgbClr val="FFFFFF"/>
          </a:solidFill>
        </p:grpSpPr>
        <p:sp>
          <p:nvSpPr>
            <p:cNvPr id="17" name="Freeform 980"/>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Freeform 981"/>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Freeform 982"/>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669"/>
          <p:cNvGrpSpPr>
            <a:grpSpLocks noChangeAspect="1"/>
          </p:cNvGrpSpPr>
          <p:nvPr/>
        </p:nvGrpSpPr>
        <p:grpSpPr bwMode="auto">
          <a:xfrm>
            <a:off x="543706" y="4715632"/>
            <a:ext cx="324000" cy="324000"/>
            <a:chOff x="1910" y="2326"/>
            <a:chExt cx="340" cy="340"/>
          </a:xfrm>
          <a:solidFill>
            <a:srgbClr val="FFFFFF"/>
          </a:solidFill>
        </p:grpSpPr>
        <p:sp>
          <p:nvSpPr>
            <p:cNvPr id="21"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192"/>
          <p:cNvGrpSpPr>
            <a:grpSpLocks noChangeAspect="1"/>
          </p:cNvGrpSpPr>
          <p:nvPr/>
        </p:nvGrpSpPr>
        <p:grpSpPr bwMode="auto">
          <a:xfrm>
            <a:off x="543706" y="3532102"/>
            <a:ext cx="324000" cy="324000"/>
            <a:chOff x="378" y="713"/>
            <a:chExt cx="340" cy="340"/>
          </a:xfrm>
          <a:solidFill>
            <a:srgbClr val="FFFFFF"/>
          </a:solidFill>
        </p:grpSpPr>
        <p:sp>
          <p:nvSpPr>
            <p:cNvPr id="24"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84" name="Group 110"/>
          <p:cNvGrpSpPr>
            <a:grpSpLocks noChangeAspect="1"/>
          </p:cNvGrpSpPr>
          <p:nvPr/>
        </p:nvGrpSpPr>
        <p:grpSpPr bwMode="auto">
          <a:xfrm>
            <a:off x="543706" y="2348572"/>
            <a:ext cx="324000" cy="324000"/>
            <a:chOff x="374" y="351"/>
            <a:chExt cx="340" cy="340"/>
          </a:xfrm>
          <a:solidFill>
            <a:srgbClr val="FFFFFF"/>
          </a:solidFill>
        </p:grpSpPr>
        <p:sp>
          <p:nvSpPr>
            <p:cNvPr id="179" name="Freeform 111"/>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0" name="Freeform 112"/>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1" name="Freeform 113"/>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2" name="Freeform 114"/>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3" name="Freeform 115"/>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87" name="Group 345"/>
          <p:cNvGrpSpPr>
            <a:grpSpLocks noChangeAspect="1"/>
          </p:cNvGrpSpPr>
          <p:nvPr/>
        </p:nvGrpSpPr>
        <p:grpSpPr bwMode="auto">
          <a:xfrm>
            <a:off x="543716" y="5899168"/>
            <a:ext cx="324001" cy="324001"/>
            <a:chOff x="3451" y="1171"/>
            <a:chExt cx="340" cy="340"/>
          </a:xfrm>
          <a:solidFill>
            <a:srgbClr val="FFFFFF"/>
          </a:solidFill>
        </p:grpSpPr>
        <p:sp>
          <p:nvSpPr>
            <p:cNvPr id="185"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6"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0" name="Group 112"/>
          <p:cNvGrpSpPr>
            <a:grpSpLocks noChangeAspect="1"/>
          </p:cNvGrpSpPr>
          <p:nvPr/>
        </p:nvGrpSpPr>
        <p:grpSpPr bwMode="auto">
          <a:xfrm>
            <a:off x="543706" y="2940337"/>
            <a:ext cx="324000" cy="324000"/>
            <a:chOff x="1157" y="393"/>
            <a:chExt cx="340" cy="340"/>
          </a:xfrm>
          <a:solidFill>
            <a:srgbClr val="FFFFFF"/>
          </a:solidFill>
        </p:grpSpPr>
        <p:sp>
          <p:nvSpPr>
            <p:cNvPr id="188" name="Freeform 113"/>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9" name="Freeform 114"/>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4" name="Group 979"/>
          <p:cNvGrpSpPr>
            <a:grpSpLocks noChangeAspect="1"/>
          </p:cNvGrpSpPr>
          <p:nvPr/>
        </p:nvGrpSpPr>
        <p:grpSpPr bwMode="auto">
          <a:xfrm>
            <a:off x="544183" y="5307397"/>
            <a:ext cx="323046" cy="324000"/>
            <a:chOff x="2032" y="4237"/>
            <a:chExt cx="340" cy="341"/>
          </a:xfrm>
          <a:solidFill>
            <a:srgbClr val="FFFFFF"/>
          </a:solidFill>
        </p:grpSpPr>
        <p:sp>
          <p:nvSpPr>
            <p:cNvPr id="191" name="Freeform 980"/>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2" name="Freeform 981"/>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3" name="Freeform 982"/>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7" name="Group 669"/>
          <p:cNvGrpSpPr>
            <a:grpSpLocks noChangeAspect="1"/>
          </p:cNvGrpSpPr>
          <p:nvPr/>
        </p:nvGrpSpPr>
        <p:grpSpPr bwMode="auto">
          <a:xfrm>
            <a:off x="543706" y="4715632"/>
            <a:ext cx="324000" cy="324000"/>
            <a:chOff x="1910" y="2326"/>
            <a:chExt cx="340" cy="340"/>
          </a:xfrm>
          <a:solidFill>
            <a:srgbClr val="FFFFFF"/>
          </a:solidFill>
        </p:grpSpPr>
        <p:sp>
          <p:nvSpPr>
            <p:cNvPr id="195"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6"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0" name="Group 192"/>
          <p:cNvGrpSpPr>
            <a:grpSpLocks noChangeAspect="1"/>
          </p:cNvGrpSpPr>
          <p:nvPr/>
        </p:nvGrpSpPr>
        <p:grpSpPr bwMode="auto">
          <a:xfrm>
            <a:off x="543706" y="3532102"/>
            <a:ext cx="324000" cy="324000"/>
            <a:chOff x="378" y="713"/>
            <a:chExt cx="340" cy="340"/>
          </a:xfrm>
          <a:solidFill>
            <a:srgbClr val="FFFFFF"/>
          </a:solidFill>
        </p:grpSpPr>
        <p:sp>
          <p:nvSpPr>
            <p:cNvPr id="198"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9"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33" name="Rectangle 132"/>
          <p:cNvSpPr/>
          <p:nvPr/>
        </p:nvSpPr>
        <p:spPr>
          <a:xfrm>
            <a:off x="478428" y="4048344"/>
            <a:ext cx="1656000" cy="468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Roles y responsabilidades</a:t>
            </a:r>
          </a:p>
        </p:txBody>
      </p:sp>
      <p:grpSp>
        <p:nvGrpSpPr>
          <p:cNvPr id="134" name="Group 749"/>
          <p:cNvGrpSpPr>
            <a:grpSpLocks noChangeAspect="1"/>
          </p:cNvGrpSpPr>
          <p:nvPr/>
        </p:nvGrpSpPr>
        <p:grpSpPr bwMode="auto">
          <a:xfrm>
            <a:off x="543706" y="1756807"/>
            <a:ext cx="324000" cy="324000"/>
            <a:chOff x="3520" y="2686"/>
            <a:chExt cx="340" cy="340"/>
          </a:xfrm>
          <a:solidFill>
            <a:srgbClr val="FFFFFF"/>
          </a:solidFill>
        </p:grpSpPr>
        <p:sp>
          <p:nvSpPr>
            <p:cNvPr id="135" name="Freeform 750"/>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Freeform 751"/>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Freeform 752"/>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8" name="Group 387"/>
          <p:cNvGrpSpPr>
            <a:grpSpLocks noChangeAspect="1"/>
          </p:cNvGrpSpPr>
          <p:nvPr/>
        </p:nvGrpSpPr>
        <p:grpSpPr bwMode="auto">
          <a:xfrm>
            <a:off x="543728" y="4123872"/>
            <a:ext cx="324001" cy="324001"/>
            <a:chOff x="7354" y="1520"/>
            <a:chExt cx="340" cy="340"/>
          </a:xfrm>
          <a:solidFill>
            <a:srgbClr val="FFFFFF"/>
          </a:solidFill>
        </p:grpSpPr>
        <p:sp>
          <p:nvSpPr>
            <p:cNvPr id="139" name="Freeform 388"/>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Freeform 389"/>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 name="Group 749"/>
          <p:cNvGrpSpPr>
            <a:grpSpLocks noChangeAspect="1"/>
          </p:cNvGrpSpPr>
          <p:nvPr/>
        </p:nvGrpSpPr>
        <p:grpSpPr bwMode="auto">
          <a:xfrm>
            <a:off x="543706" y="1756807"/>
            <a:ext cx="324000" cy="324000"/>
            <a:chOff x="3520" y="2686"/>
            <a:chExt cx="340" cy="340"/>
          </a:xfrm>
          <a:solidFill>
            <a:srgbClr val="FFFFFF"/>
          </a:solidFill>
        </p:grpSpPr>
        <p:sp>
          <p:nvSpPr>
            <p:cNvPr id="27" name="Freeform 750"/>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751"/>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752"/>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5" name="Group 387"/>
          <p:cNvGrpSpPr>
            <a:grpSpLocks noChangeAspect="1"/>
          </p:cNvGrpSpPr>
          <p:nvPr/>
        </p:nvGrpSpPr>
        <p:grpSpPr bwMode="auto">
          <a:xfrm>
            <a:off x="543728" y="4123872"/>
            <a:ext cx="324001" cy="324001"/>
            <a:chOff x="7354" y="1520"/>
            <a:chExt cx="340" cy="340"/>
          </a:xfrm>
          <a:solidFill>
            <a:srgbClr val="FFFFFF"/>
          </a:solidFill>
        </p:grpSpPr>
        <p:sp>
          <p:nvSpPr>
            <p:cNvPr id="31" name="Freeform 388"/>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4" name="Freeform 389"/>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4" name="Group 749"/>
          <p:cNvGrpSpPr>
            <a:grpSpLocks noChangeAspect="1"/>
          </p:cNvGrpSpPr>
          <p:nvPr/>
        </p:nvGrpSpPr>
        <p:grpSpPr bwMode="auto">
          <a:xfrm>
            <a:off x="543706" y="1756807"/>
            <a:ext cx="324000" cy="324000"/>
            <a:chOff x="3520" y="2686"/>
            <a:chExt cx="340" cy="340"/>
          </a:xfrm>
          <a:solidFill>
            <a:srgbClr val="FFFFFF"/>
          </a:solidFill>
        </p:grpSpPr>
        <p:sp>
          <p:nvSpPr>
            <p:cNvPr id="201" name="Freeform 750"/>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2" name="Freeform 751"/>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3" name="Freeform 752"/>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7" name="Group 387"/>
          <p:cNvGrpSpPr>
            <a:grpSpLocks noChangeAspect="1"/>
          </p:cNvGrpSpPr>
          <p:nvPr/>
        </p:nvGrpSpPr>
        <p:grpSpPr bwMode="auto">
          <a:xfrm>
            <a:off x="543728" y="4123872"/>
            <a:ext cx="324001" cy="324001"/>
            <a:chOff x="7354" y="1520"/>
            <a:chExt cx="340" cy="340"/>
          </a:xfrm>
          <a:solidFill>
            <a:srgbClr val="FFFFFF"/>
          </a:solidFill>
        </p:grpSpPr>
        <p:sp>
          <p:nvSpPr>
            <p:cNvPr id="205" name="Freeform 388"/>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6" name="Freeform 389"/>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41" name="Rectangle 140"/>
          <p:cNvSpPr/>
          <p:nvPr/>
        </p:nvSpPr>
        <p:spPr>
          <a:xfrm>
            <a:off x="6346870" y="1681104"/>
            <a:ext cx="1656000" cy="468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Procesos</a:t>
            </a:r>
          </a:p>
        </p:txBody>
      </p:sp>
      <p:sp>
        <p:nvSpPr>
          <p:cNvPr id="142" name="Rectangle 141"/>
          <p:cNvSpPr/>
          <p:nvPr/>
        </p:nvSpPr>
        <p:spPr>
          <a:xfrm>
            <a:off x="6346870" y="2272914"/>
            <a:ext cx="1656000" cy="468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a:t>
            </a:r>
            <a:r>
              <a:rPr kumimoji="0" lang="en-US" sz="800" b="1" i="0" u="none" strike="noStrike" kern="0" cap="none" spc="0" normalizeH="0" baseline="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t>
            </a:r>
            <a:r>
              <a:rPr kumimoji="0" lang="es" sz="800" b="1" i="0" u="none" strike="noStrike" kern="0" cap="none" spc="0" normalizeH="0" baseline="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rramientas y automatización</a:t>
            </a:r>
          </a:p>
        </p:txBody>
      </p:sp>
      <p:sp>
        <p:nvSpPr>
          <p:cNvPr id="143" name="Rectangle 142"/>
          <p:cNvSpPr/>
          <p:nvPr/>
        </p:nvSpPr>
        <p:spPr>
          <a:xfrm>
            <a:off x="6346870" y="3456534"/>
            <a:ext cx="1656000" cy="468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Métricas y </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KPI's</a:t>
            </a:r>
          </a:p>
        </p:txBody>
      </p:sp>
      <p:grpSp>
        <p:nvGrpSpPr>
          <p:cNvPr id="144" name="Group 39"/>
          <p:cNvGrpSpPr>
            <a:grpSpLocks noChangeAspect="1"/>
          </p:cNvGrpSpPr>
          <p:nvPr/>
        </p:nvGrpSpPr>
        <p:grpSpPr bwMode="auto">
          <a:xfrm>
            <a:off x="6433956" y="1756807"/>
            <a:ext cx="324000" cy="324000"/>
            <a:chOff x="3987" y="1509"/>
            <a:chExt cx="340" cy="340"/>
          </a:xfrm>
          <a:solidFill>
            <a:srgbClr val="FFFFFF"/>
          </a:solidFill>
        </p:grpSpPr>
        <p:sp>
          <p:nvSpPr>
            <p:cNvPr id="145"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6"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7" name="Group 376"/>
          <p:cNvGrpSpPr>
            <a:grpSpLocks noChangeAspect="1"/>
          </p:cNvGrpSpPr>
          <p:nvPr/>
        </p:nvGrpSpPr>
        <p:grpSpPr bwMode="auto">
          <a:xfrm>
            <a:off x="6433966" y="3532276"/>
            <a:ext cx="324001" cy="324000"/>
            <a:chOff x="3466" y="2823"/>
            <a:chExt cx="340" cy="340"/>
          </a:xfrm>
          <a:solidFill>
            <a:srgbClr val="FFFFFF"/>
          </a:solidFill>
        </p:grpSpPr>
        <p:sp>
          <p:nvSpPr>
            <p:cNvPr id="148" name="Freeform 377"/>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9" name="Freeform 378"/>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0" name="Group 489"/>
          <p:cNvGrpSpPr>
            <a:grpSpLocks noChangeAspect="1"/>
          </p:cNvGrpSpPr>
          <p:nvPr/>
        </p:nvGrpSpPr>
        <p:grpSpPr bwMode="auto">
          <a:xfrm>
            <a:off x="6433948" y="2348617"/>
            <a:ext cx="323999" cy="323998"/>
            <a:chOff x="2920" y="2264"/>
            <a:chExt cx="340" cy="340"/>
          </a:xfrm>
          <a:solidFill>
            <a:srgbClr val="FFFFFF"/>
          </a:solidFill>
        </p:grpSpPr>
        <p:sp>
          <p:nvSpPr>
            <p:cNvPr id="151"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2"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3"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8" name="Group 39"/>
          <p:cNvGrpSpPr>
            <a:grpSpLocks noChangeAspect="1"/>
          </p:cNvGrpSpPr>
          <p:nvPr/>
        </p:nvGrpSpPr>
        <p:grpSpPr bwMode="auto">
          <a:xfrm>
            <a:off x="6433956" y="1756807"/>
            <a:ext cx="324000" cy="324000"/>
            <a:chOff x="3987" y="1509"/>
            <a:chExt cx="340" cy="340"/>
          </a:xfrm>
          <a:solidFill>
            <a:srgbClr val="FFFFFF"/>
          </a:solidFill>
        </p:grpSpPr>
        <p:sp>
          <p:nvSpPr>
            <p:cNvPr id="6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1" name="Group 376"/>
          <p:cNvGrpSpPr>
            <a:grpSpLocks noChangeAspect="1"/>
          </p:cNvGrpSpPr>
          <p:nvPr/>
        </p:nvGrpSpPr>
        <p:grpSpPr bwMode="auto">
          <a:xfrm>
            <a:off x="6433966" y="3532276"/>
            <a:ext cx="324001" cy="324000"/>
            <a:chOff x="3466" y="2823"/>
            <a:chExt cx="340" cy="340"/>
          </a:xfrm>
          <a:solidFill>
            <a:srgbClr val="FFFFFF"/>
          </a:solidFill>
        </p:grpSpPr>
        <p:sp>
          <p:nvSpPr>
            <p:cNvPr id="69" name="Freeform 377"/>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378"/>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5" name="Group 489"/>
          <p:cNvGrpSpPr>
            <a:grpSpLocks noChangeAspect="1"/>
          </p:cNvGrpSpPr>
          <p:nvPr/>
        </p:nvGrpSpPr>
        <p:grpSpPr bwMode="auto">
          <a:xfrm>
            <a:off x="6433948" y="2348617"/>
            <a:ext cx="323999" cy="323998"/>
            <a:chOff x="2920" y="2264"/>
            <a:chExt cx="340" cy="340"/>
          </a:xfrm>
          <a:solidFill>
            <a:srgbClr val="FFFFFF"/>
          </a:solidFill>
        </p:grpSpPr>
        <p:sp>
          <p:nvSpPr>
            <p:cNvPr id="72"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0" name="Group 39"/>
          <p:cNvGrpSpPr>
            <a:grpSpLocks noChangeAspect="1"/>
          </p:cNvGrpSpPr>
          <p:nvPr/>
        </p:nvGrpSpPr>
        <p:grpSpPr bwMode="auto">
          <a:xfrm>
            <a:off x="6433956" y="1756807"/>
            <a:ext cx="324000" cy="324000"/>
            <a:chOff x="3987" y="1509"/>
            <a:chExt cx="340" cy="340"/>
          </a:xfrm>
          <a:solidFill>
            <a:srgbClr val="FFFFFF"/>
          </a:solidFill>
        </p:grpSpPr>
        <p:sp>
          <p:nvSpPr>
            <p:cNvPr id="208"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9"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3" name="Group 376"/>
          <p:cNvGrpSpPr>
            <a:grpSpLocks noChangeAspect="1"/>
          </p:cNvGrpSpPr>
          <p:nvPr/>
        </p:nvGrpSpPr>
        <p:grpSpPr bwMode="auto">
          <a:xfrm>
            <a:off x="6433966" y="3532276"/>
            <a:ext cx="324001" cy="324000"/>
            <a:chOff x="3466" y="2823"/>
            <a:chExt cx="340" cy="340"/>
          </a:xfrm>
          <a:solidFill>
            <a:srgbClr val="FFFFFF"/>
          </a:solidFill>
        </p:grpSpPr>
        <p:sp>
          <p:nvSpPr>
            <p:cNvPr id="211" name="Freeform 377"/>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2" name="Freeform 378"/>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7" name="Group 489"/>
          <p:cNvGrpSpPr>
            <a:grpSpLocks noChangeAspect="1"/>
          </p:cNvGrpSpPr>
          <p:nvPr/>
        </p:nvGrpSpPr>
        <p:grpSpPr bwMode="auto">
          <a:xfrm>
            <a:off x="6433948" y="2348617"/>
            <a:ext cx="323999" cy="323998"/>
            <a:chOff x="2920" y="2264"/>
            <a:chExt cx="340" cy="340"/>
          </a:xfrm>
          <a:solidFill>
            <a:srgbClr val="FFFFFF"/>
          </a:solidFill>
        </p:grpSpPr>
        <p:sp>
          <p:nvSpPr>
            <p:cNvPr id="214"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5"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6"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54" name="Rectangle 153"/>
          <p:cNvSpPr/>
          <p:nvPr/>
        </p:nvSpPr>
        <p:spPr>
          <a:xfrm>
            <a:off x="6346870" y="2864724"/>
            <a:ext cx="1656000" cy="468000"/>
          </a:xfrm>
          <a:prstGeom prst="rect">
            <a:avLst/>
          </a:prstGeom>
          <a:solidFill>
            <a:schemeClr val="accent4"/>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Funciones &amp; </a:t>
            </a:r>
          </a:p>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Interacciones</a:t>
            </a:r>
          </a:p>
        </p:txBody>
      </p:sp>
      <p:grpSp>
        <p:nvGrpSpPr>
          <p:cNvPr id="155" name="Group 154"/>
          <p:cNvGrpSpPr/>
          <p:nvPr/>
        </p:nvGrpSpPr>
        <p:grpSpPr>
          <a:xfrm>
            <a:off x="6433956" y="2940453"/>
            <a:ext cx="324000" cy="324000"/>
            <a:chOff x="6194395" y="1542390"/>
            <a:chExt cx="385234" cy="385234"/>
          </a:xfrm>
        </p:grpSpPr>
        <p:sp>
          <p:nvSpPr>
            <p:cNvPr id="156" name="Freeform 179"/>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8" name="Group 154"/>
          <p:cNvGrpSpPr/>
          <p:nvPr/>
        </p:nvGrpSpPr>
        <p:grpSpPr>
          <a:xfrm>
            <a:off x="6433956" y="2940453"/>
            <a:ext cx="324000" cy="324000"/>
            <a:chOff x="6194395" y="1542390"/>
            <a:chExt cx="385234" cy="385234"/>
          </a:xfrm>
        </p:grpSpPr>
        <p:sp>
          <p:nvSpPr>
            <p:cNvPr id="76" name="Freeform 179"/>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Oval 156"/>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0" name="Group 154"/>
          <p:cNvGrpSpPr/>
          <p:nvPr/>
        </p:nvGrpSpPr>
        <p:grpSpPr>
          <a:xfrm>
            <a:off x="6433956" y="2940453"/>
            <a:ext cx="324000" cy="324000"/>
            <a:chOff x="6194395" y="1542390"/>
            <a:chExt cx="385234" cy="385234"/>
          </a:xfrm>
        </p:grpSpPr>
        <p:sp>
          <p:nvSpPr>
            <p:cNvPr id="218" name="Freeform 179"/>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9" name="Oval 156"/>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58" name="Rectangle 157"/>
          <p:cNvSpPr/>
          <p:nvPr/>
        </p:nvSpPr>
        <p:spPr>
          <a:xfrm>
            <a:off x="6346870" y="5231964"/>
            <a:ext cx="1656000" cy="468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Colaboración y </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ubicación</a:t>
            </a:r>
          </a:p>
        </p:txBody>
      </p:sp>
      <p:sp>
        <p:nvSpPr>
          <p:cNvPr id="159" name="Rectangle 158"/>
          <p:cNvSpPr/>
          <p:nvPr/>
        </p:nvSpPr>
        <p:spPr>
          <a:xfrm>
            <a:off x="6346870" y="4640154"/>
            <a:ext cx="1656000" cy="468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Cultura / </a:t>
            </a:r>
            <a:br>
              <a:rPr kumimoji="0" lang="en-GB"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estilo de trabajo</a:t>
            </a:r>
          </a:p>
        </p:txBody>
      </p:sp>
      <p:grpSp>
        <p:nvGrpSpPr>
          <p:cNvPr id="160" name="Group 1012"/>
          <p:cNvGrpSpPr>
            <a:grpSpLocks noChangeAspect="1"/>
          </p:cNvGrpSpPr>
          <p:nvPr/>
        </p:nvGrpSpPr>
        <p:grpSpPr bwMode="auto">
          <a:xfrm>
            <a:off x="6433956" y="5307757"/>
            <a:ext cx="324000" cy="324001"/>
            <a:chOff x="1878" y="3998"/>
            <a:chExt cx="340" cy="340"/>
          </a:xfrm>
          <a:solidFill>
            <a:srgbClr val="FFFFFF"/>
          </a:solidFill>
        </p:grpSpPr>
        <p:sp>
          <p:nvSpPr>
            <p:cNvPr id="161"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2"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317"/>
          <p:cNvGrpSpPr>
            <a:grpSpLocks noChangeAspect="1"/>
          </p:cNvGrpSpPr>
          <p:nvPr/>
        </p:nvGrpSpPr>
        <p:grpSpPr bwMode="auto">
          <a:xfrm>
            <a:off x="6433956" y="4715922"/>
            <a:ext cx="324000" cy="324000"/>
            <a:chOff x="2718" y="1165"/>
            <a:chExt cx="340" cy="340"/>
          </a:xfrm>
          <a:solidFill>
            <a:srgbClr val="FFFFFF"/>
          </a:solidFill>
        </p:grpSpPr>
        <p:sp>
          <p:nvSpPr>
            <p:cNvPr id="164" name="Freeform 318"/>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5" name="Freeform 319"/>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1" name="Group 1012"/>
          <p:cNvGrpSpPr>
            <a:grpSpLocks noChangeAspect="1"/>
          </p:cNvGrpSpPr>
          <p:nvPr/>
        </p:nvGrpSpPr>
        <p:grpSpPr bwMode="auto">
          <a:xfrm>
            <a:off x="6433956" y="5307757"/>
            <a:ext cx="324000" cy="324001"/>
            <a:chOff x="1878" y="3998"/>
            <a:chExt cx="340" cy="340"/>
          </a:xfrm>
          <a:solidFill>
            <a:srgbClr val="FFFFFF"/>
          </a:solidFill>
        </p:grpSpPr>
        <p:sp>
          <p:nvSpPr>
            <p:cNvPr id="79"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0"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4" name="Group 317"/>
          <p:cNvGrpSpPr>
            <a:grpSpLocks noChangeAspect="1"/>
          </p:cNvGrpSpPr>
          <p:nvPr/>
        </p:nvGrpSpPr>
        <p:grpSpPr bwMode="auto">
          <a:xfrm>
            <a:off x="6433956" y="4715922"/>
            <a:ext cx="324000" cy="324000"/>
            <a:chOff x="2718" y="1165"/>
            <a:chExt cx="340" cy="340"/>
          </a:xfrm>
          <a:solidFill>
            <a:srgbClr val="FFFFFF"/>
          </a:solidFill>
        </p:grpSpPr>
        <p:sp>
          <p:nvSpPr>
            <p:cNvPr id="82" name="Freeform 318"/>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Freeform 319"/>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3" name="Group 1012"/>
          <p:cNvGrpSpPr>
            <a:grpSpLocks noChangeAspect="1"/>
          </p:cNvGrpSpPr>
          <p:nvPr/>
        </p:nvGrpSpPr>
        <p:grpSpPr bwMode="auto">
          <a:xfrm>
            <a:off x="6433956" y="5307757"/>
            <a:ext cx="324000" cy="324001"/>
            <a:chOff x="1878" y="3998"/>
            <a:chExt cx="340" cy="340"/>
          </a:xfrm>
          <a:solidFill>
            <a:srgbClr val="FFFFFF"/>
          </a:solidFill>
        </p:grpSpPr>
        <p:sp>
          <p:nvSpPr>
            <p:cNvPr id="221"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2"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6" name="Group 317"/>
          <p:cNvGrpSpPr>
            <a:grpSpLocks noChangeAspect="1"/>
          </p:cNvGrpSpPr>
          <p:nvPr/>
        </p:nvGrpSpPr>
        <p:grpSpPr bwMode="auto">
          <a:xfrm>
            <a:off x="6433956" y="4715922"/>
            <a:ext cx="324000" cy="324000"/>
            <a:chOff x="2718" y="1165"/>
            <a:chExt cx="340" cy="340"/>
          </a:xfrm>
          <a:solidFill>
            <a:srgbClr val="FFFFFF"/>
          </a:solidFill>
        </p:grpSpPr>
        <p:sp>
          <p:nvSpPr>
            <p:cNvPr id="224" name="Freeform 318"/>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5" name="Freeform 319"/>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66" name="Rectangle 165"/>
          <p:cNvSpPr/>
          <p:nvPr/>
        </p:nvSpPr>
        <p:spPr>
          <a:xfrm>
            <a:off x="6346870" y="5823775"/>
            <a:ext cx="1656000" cy="468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Incentivos y recompensas</a:t>
            </a:r>
          </a:p>
        </p:txBody>
      </p:sp>
      <p:sp>
        <p:nvSpPr>
          <p:cNvPr id="167" name="Rectangle 166"/>
          <p:cNvSpPr/>
          <p:nvPr/>
        </p:nvSpPr>
        <p:spPr>
          <a:xfrm>
            <a:off x="6346870" y="4048344"/>
            <a:ext cx="1656000" cy="468000"/>
          </a:xfrm>
          <a:prstGeom prst="rect">
            <a:avLst/>
          </a:prstGeom>
          <a:solidFill>
            <a:schemeClr val="accent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s" sz="800" b="1" i="0" u="none" strike="noStrike" kern="0" cap="none" spc="0" normalizeH="0" baseline="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Misión </a:t>
            </a:r>
          </a:p>
        </p:txBody>
      </p:sp>
      <p:grpSp>
        <p:nvGrpSpPr>
          <p:cNvPr id="168" name="Group 432"/>
          <p:cNvGrpSpPr>
            <a:grpSpLocks noChangeAspect="1"/>
          </p:cNvGrpSpPr>
          <p:nvPr/>
        </p:nvGrpSpPr>
        <p:grpSpPr bwMode="auto">
          <a:xfrm>
            <a:off x="6434443" y="4124099"/>
            <a:ext cx="323047" cy="324000"/>
            <a:chOff x="3505" y="1546"/>
            <a:chExt cx="340" cy="341"/>
          </a:xfrm>
          <a:solidFill>
            <a:srgbClr val="FFFFFF"/>
          </a:solidFill>
        </p:grpSpPr>
        <p:sp>
          <p:nvSpPr>
            <p:cNvPr id="169"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1" name="Group 675"/>
          <p:cNvGrpSpPr>
            <a:grpSpLocks noChangeAspect="1"/>
          </p:cNvGrpSpPr>
          <p:nvPr/>
        </p:nvGrpSpPr>
        <p:grpSpPr bwMode="auto">
          <a:xfrm>
            <a:off x="6433956" y="5899571"/>
            <a:ext cx="324000" cy="324000"/>
            <a:chOff x="6583" y="2681"/>
            <a:chExt cx="340" cy="340"/>
          </a:xfrm>
          <a:solidFill>
            <a:srgbClr val="FFFFFF"/>
          </a:solidFill>
        </p:grpSpPr>
        <p:sp>
          <p:nvSpPr>
            <p:cNvPr id="172" name="Freeform 676"/>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Freeform 677"/>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Freeform 678"/>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7" name="Group 432"/>
          <p:cNvGrpSpPr>
            <a:grpSpLocks noChangeAspect="1"/>
          </p:cNvGrpSpPr>
          <p:nvPr/>
        </p:nvGrpSpPr>
        <p:grpSpPr bwMode="auto">
          <a:xfrm>
            <a:off x="6434443" y="4124099"/>
            <a:ext cx="323047" cy="324000"/>
            <a:chOff x="3505" y="1546"/>
            <a:chExt cx="340" cy="341"/>
          </a:xfrm>
          <a:solidFill>
            <a:srgbClr val="FFFFFF"/>
          </a:solidFill>
        </p:grpSpPr>
        <p:sp>
          <p:nvSpPr>
            <p:cNvPr id="85"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6"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1" name="Group 675"/>
          <p:cNvGrpSpPr>
            <a:grpSpLocks noChangeAspect="1"/>
          </p:cNvGrpSpPr>
          <p:nvPr/>
        </p:nvGrpSpPr>
        <p:grpSpPr bwMode="auto">
          <a:xfrm>
            <a:off x="6433956" y="5899571"/>
            <a:ext cx="324000" cy="324000"/>
            <a:chOff x="6583" y="2681"/>
            <a:chExt cx="340" cy="340"/>
          </a:xfrm>
          <a:solidFill>
            <a:srgbClr val="FFFFFF"/>
          </a:solidFill>
        </p:grpSpPr>
        <p:sp>
          <p:nvSpPr>
            <p:cNvPr id="88" name="Freeform 676"/>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677"/>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678"/>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9" name="Group 432"/>
          <p:cNvGrpSpPr>
            <a:grpSpLocks noChangeAspect="1"/>
          </p:cNvGrpSpPr>
          <p:nvPr/>
        </p:nvGrpSpPr>
        <p:grpSpPr bwMode="auto">
          <a:xfrm>
            <a:off x="6434443" y="4124099"/>
            <a:ext cx="323047" cy="324000"/>
            <a:chOff x="3505" y="1546"/>
            <a:chExt cx="340" cy="341"/>
          </a:xfrm>
          <a:solidFill>
            <a:srgbClr val="FFFFFF"/>
          </a:solidFill>
        </p:grpSpPr>
        <p:sp>
          <p:nvSpPr>
            <p:cNvPr id="227"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8"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3" name="Group 675"/>
          <p:cNvGrpSpPr>
            <a:grpSpLocks noChangeAspect="1"/>
          </p:cNvGrpSpPr>
          <p:nvPr/>
        </p:nvGrpSpPr>
        <p:grpSpPr bwMode="auto">
          <a:xfrm>
            <a:off x="6433956" y="5899571"/>
            <a:ext cx="324000" cy="324000"/>
            <a:chOff x="6583" y="2681"/>
            <a:chExt cx="340" cy="340"/>
          </a:xfrm>
          <a:solidFill>
            <a:srgbClr val="FFFFFF"/>
          </a:solidFill>
        </p:grpSpPr>
        <p:sp>
          <p:nvSpPr>
            <p:cNvPr id="230" name="Freeform 676"/>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1" name="Freeform 677"/>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2" name="Freeform 678"/>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75" name="TextBox 174"/>
          <p:cNvSpPr txBox="1"/>
          <p:nvPr/>
        </p:nvSpPr>
        <p:spPr>
          <a:xfrm>
            <a:off x="2212975" y="4048344"/>
            <a:ext cx="3811588"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a:solidFill>
                  <a:srgbClr val="000000"/>
                </a:solidFill>
                <a:latin typeface="Open Sans" panose="020B0606030504020204" pitchFamily="34" charset="0"/>
                <a:ea typeface="Open Sans" panose="020B0606030504020204" pitchFamily="34" charset="0"/>
                <a:cs typeface="Open Sans" panose="020B0606030504020204" pitchFamily="34" charset="0"/>
              </a:rPr>
              <a:t>¿Qué roles se pueden distinguir y cuáles son las responsabilidades de estos roles?</a:t>
            </a:r>
          </a:p>
        </p:txBody>
      </p:sp>
      <p:sp>
        <p:nvSpPr>
          <p:cNvPr id="176" name="TextBox 175"/>
          <p:cNvSpPr txBox="1"/>
          <p:nvPr/>
        </p:nvSpPr>
        <p:spPr>
          <a:xfrm>
            <a:off x="8093075" y="2864724"/>
            <a:ext cx="3629025"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a:solidFill>
                  <a:srgbClr val="000000"/>
                </a:solidFill>
                <a:latin typeface="Open Sans" panose="020B0606030504020204" pitchFamily="34" charset="0"/>
                <a:ea typeface="Open Sans" panose="020B0606030504020204" pitchFamily="34" charset="0"/>
                <a:cs typeface="Open Sans" panose="020B0606030504020204" pitchFamily="34" charset="0"/>
              </a:rPr>
              <a:t>¿Cómo interactúan los procesos entre sí para formar funciones más grandes (de extremo a extremo) como el manejo de incidentes?</a:t>
            </a:r>
          </a:p>
        </p:txBody>
      </p:sp>
      <p:sp>
        <p:nvSpPr>
          <p:cNvPr id="177" name="TextBox 176"/>
          <p:cNvSpPr txBox="1"/>
          <p:nvPr/>
        </p:nvSpPr>
        <p:spPr>
          <a:xfrm>
            <a:off x="8093075" y="4048344"/>
            <a:ext cx="3629025" cy="468000"/>
          </a:xfrm>
          <a:prstGeom prst="rect">
            <a:avLst/>
          </a:prstGeom>
          <a:noFill/>
          <a:ln>
            <a:solidFill>
              <a:srgbClr val="FFFFFF">
                <a:lumMod val="65000"/>
              </a:srgbClr>
            </a:solidFill>
          </a:ln>
          <a:effectLst/>
        </p:spPr>
        <p:txBody>
          <a:bodyPr wrap="square" lIns="91449" tIns="45725" rIns="91449" bIns="45725" rtlCol="0" anchor="ctr">
            <a:noAutofit/>
          </a:bodyPr>
          <a:lstStyle/>
          <a:p>
            <a:pPr defTabSz="1219170">
              <a:defRPr/>
            </a:pPr>
            <a:r>
              <a:rPr lang="es" sz="800">
                <a:solidFill>
                  <a:srgbClr val="000000"/>
                </a:solidFill>
                <a:latin typeface="Open Sans" panose="020B0606030504020204" pitchFamily="34" charset="0"/>
                <a:ea typeface="Open Sans" panose="020B0606030504020204" pitchFamily="34" charset="0"/>
                <a:cs typeface="Open Sans" panose="020B0606030504020204" pitchFamily="34" charset="0"/>
              </a:rPr>
              <a:t>¿Cuál es la misión de la organización de TI que subyace a las elecciones para otras dimensiones del modelo operativo?</a:t>
            </a:r>
          </a:p>
        </p:txBody>
      </p:sp>
      <p:sp>
        <p:nvSpPr>
          <p:cNvPr id="178" name="TextBox 177"/>
          <p:cNvSpPr txBox="1"/>
          <p:nvPr/>
        </p:nvSpPr>
        <p:spPr>
          <a:xfrm>
            <a:off x="8093075" y="5823775"/>
            <a:ext cx="3629025" cy="468000"/>
          </a:xfrm>
          <a:prstGeom prst="rect">
            <a:avLst/>
          </a:prstGeom>
          <a:noFill/>
          <a:ln>
            <a:solidFill>
              <a:srgbClr val="FFFFFF">
                <a:lumMod val="65000"/>
              </a:srgbClr>
            </a:solidFill>
          </a:ln>
          <a:effectLst/>
        </p:spPr>
        <p:txBody>
          <a:bodyPr wrap="square" lIns="91449" tIns="45725" rIns="91449" bIns="45725" rtlCol="0" anchor="ctr">
            <a:noAutofit/>
          </a:bodyPr>
          <a:lstStyle/>
          <a:p>
            <a:pPr>
              <a:defRPr/>
            </a:pPr>
            <a:r>
              <a:rPr lang="es" sz="800" kern="0">
                <a:solidFill>
                  <a:srgbClr val="000000"/>
                </a:solidFill>
                <a:latin typeface="Open Sans" panose="020B0606030504020204" pitchFamily="34" charset="0"/>
                <a:ea typeface="Open Sans" panose="020B0606030504020204" pitchFamily="34" charset="0"/>
                <a:cs typeface="Open Sans" panose="020B0606030504020204" pitchFamily="34" charset="0"/>
              </a:rPr>
              <a:t>¿Qué incentivos y recompensas existen para fomentar el comportamiento deseado de la fuerza laboral?</a:t>
            </a:r>
          </a:p>
        </p:txBody>
      </p:sp>
    </p:spTree>
    <p:extLst>
      <p:ext uri="{BB962C8B-B14F-4D97-AF65-F5344CB8AC3E}">
        <p14:creationId xmlns:p14="http://schemas.microsoft.com/office/powerpoint/2010/main" val="13521381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fondo verde y blanco con círculos y puntos&#10;&#10;Descripción generada automáticamente">
            <a:extLst>
              <a:ext uri="{FF2B5EF4-FFF2-40B4-BE49-F238E27FC236}">
                <a16:creationId xmlns:a16="http://schemas.microsoft.com/office/drawing/2014/main" id="{30251D1F-4799-B026-9BAE-7D4211D8390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912548"/>
          </a:xfrm>
          <a:prstGeom prst="rect">
            <a:avLst/>
          </a:prstGeom>
        </p:spPr>
      </p:pic>
      <p:sp>
        <p:nvSpPr>
          <p:cNvPr id="7" name="TextBox 6">
            <a:extLst>
              <a:ext uri="{FF2B5EF4-FFF2-40B4-BE49-F238E27FC236}">
                <a16:creationId xmlns:a16="http://schemas.microsoft.com/office/drawing/2014/main" id="{2DFBA43F-8DA1-A52B-FA12-919B72C64077}"/>
              </a:ext>
            </a:extLst>
          </p:cNvPr>
          <p:cNvSpPr txBox="1"/>
          <p:nvPr/>
        </p:nvSpPr>
        <p:spPr bwMode="gray">
          <a:xfrm>
            <a:off x="1025971" y="2882696"/>
            <a:ext cx="10132360" cy="1754326"/>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MX" sz="6000" b="1" i="0" u="none" strike="noStrike" kern="1200" cap="none" spc="0" normalizeH="0" baseline="0" dirty="0">
                <a:ln>
                  <a:noFill/>
                </a:ln>
                <a:solidFill>
                  <a:srgbClr val="2C5234"/>
                </a:solidFill>
                <a:effectLst/>
                <a:uLnTx/>
                <a:uFillTx/>
                <a:latin typeface="Open Sans" panose="020B0606030504020204" pitchFamily="34" charset="0"/>
                <a:ea typeface="Open Sans" panose="020B0606030504020204" pitchFamily="34" charset="0"/>
                <a:cs typeface="Open Sans" panose="020B0606030504020204" pitchFamily="34" charset="0"/>
              </a:rPr>
              <a:t>Modelo de Capacidad Tecnológica</a:t>
            </a:r>
          </a:p>
        </p:txBody>
      </p:sp>
    </p:spTree>
    <p:extLst>
      <p:ext uri="{BB962C8B-B14F-4D97-AF65-F5344CB8AC3E}">
        <p14:creationId xmlns:p14="http://schemas.microsoft.com/office/powerpoint/2010/main" val="481031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50" y="316800"/>
            <a:ext cx="11199600" cy="376101"/>
          </a:xfrm>
        </p:spPr>
        <p:txBody>
          <a:bodyPr vert="horz" lIns="0" tIns="0" rIns="0" bIns="0" rtlCol="0" anchor="t" anchorCtr="0">
            <a:noAutofit/>
          </a:bodyPr>
          <a:lstStyle/>
          <a:p>
            <a:r>
              <a:rPr lang="es" sz="2200" b="1" dirty="0">
                <a:latin typeface="Open Sans ExtraBold" panose="020B0906030804020204" pitchFamily="34" charset="0"/>
                <a:ea typeface="Open Sans ExtraBold" panose="020B0906030804020204" pitchFamily="34" charset="0"/>
                <a:cs typeface="Open Sans ExtraBold" panose="020B0906030804020204" pitchFamily="34" charset="0"/>
              </a:rPr>
              <a:t>Información general sobre el modelo de capacidad</a:t>
            </a:r>
          </a:p>
        </p:txBody>
      </p:sp>
      <p:sp>
        <p:nvSpPr>
          <p:cNvPr id="3" name="Text Placeholder 2"/>
          <p:cNvSpPr>
            <a:spLocks noGrp="1"/>
          </p:cNvSpPr>
          <p:nvPr>
            <p:ph type="body" sz="quarter" idx="14"/>
          </p:nvPr>
        </p:nvSpPr>
        <p:spPr>
          <a:xfrm>
            <a:off x="501650" y="795600"/>
            <a:ext cx="11199600" cy="492443"/>
          </a:xfrm>
          <a:noFill/>
        </p:spPr>
        <p:txBody>
          <a:bodyPr vert="horz" wrap="square" lIns="0" tIns="0" rIns="0" bIns="0" rtlCol="0">
            <a:spAutoFit/>
          </a:bodyPr>
          <a:lstStyle/>
          <a:p>
            <a:r>
              <a:rPr lang="es" sz="1600" dirty="0">
                <a:latin typeface="Calibri" panose="020F0502020204030204" pitchFamily="34" charset="0"/>
                <a:cs typeface="Calibri" panose="020F0502020204030204" pitchFamily="34" charset="0"/>
              </a:rPr>
              <a:t>El Modelo de Capacidad Tecnológica de Deloitte detalla las capacidades que son necesarias para ofrecer servicios tecnológicos de clase mundial a la organización en general</a:t>
            </a:r>
          </a:p>
        </p:txBody>
      </p:sp>
      <p:sp>
        <p:nvSpPr>
          <p:cNvPr id="41" name="TextBox 40"/>
          <p:cNvSpPr txBox="1"/>
          <p:nvPr/>
        </p:nvSpPr>
        <p:spPr>
          <a:xfrm>
            <a:off x="485775" y="1687957"/>
            <a:ext cx="2198007" cy="430887"/>
          </a:xfrm>
          <a:prstGeom prst="rect">
            <a:avLst/>
          </a:prstGeom>
          <a:noFill/>
        </p:spPr>
        <p:txBody>
          <a:bodyPr wrap="square" lIns="0" tIns="0" rIns="0" bIns="0" rtlCol="0">
            <a:spAutoFit/>
          </a:bodyPr>
          <a:lstStyle/>
          <a:p>
            <a:pPr>
              <a:spcBef>
                <a:spcPts val="600"/>
              </a:spcBef>
              <a:buSzPct val="100000"/>
            </a:pPr>
            <a:r>
              <a:rPr lang="es" sz="1400" b="1">
                <a:solidFill>
                  <a:schemeClr val="accent1"/>
                </a:solidFill>
                <a:latin typeface="Open Sans" panose="020B0606030504020204" pitchFamily="34" charset="0"/>
                <a:ea typeface="Open Sans" panose="020B0606030504020204" pitchFamily="34" charset="0"/>
                <a:cs typeface="Open Sans" panose="020B0606030504020204" pitchFamily="34" charset="0"/>
              </a:rPr>
              <a:t>Modelo de Capacidad Tecnológica de Deloitte </a:t>
            </a:r>
          </a:p>
        </p:txBody>
      </p:sp>
      <p:sp>
        <p:nvSpPr>
          <p:cNvPr id="42" name="TextBox 41"/>
          <p:cNvSpPr txBox="1"/>
          <p:nvPr/>
        </p:nvSpPr>
        <p:spPr>
          <a:xfrm>
            <a:off x="481450" y="2333313"/>
            <a:ext cx="1893450" cy="2092881"/>
          </a:xfrm>
          <a:prstGeom prst="rect">
            <a:avLst/>
          </a:prstGeom>
          <a:noFill/>
        </p:spPr>
        <p:txBody>
          <a:bodyPr wrap="square" lIns="0" tIns="0" rIns="0" bIns="0" rtlCol="0">
            <a:spAutoFit/>
          </a:bodyPr>
          <a:lstStyle/>
          <a:p>
            <a:pPr>
              <a:spcBef>
                <a:spcPts val="600"/>
              </a:spcBef>
              <a:buSzPct val="100000"/>
            </a:pPr>
            <a:r>
              <a:rPr lang="es" sz="1050" dirty="0">
                <a:latin typeface="Open Sans" panose="020B0606030504020204" pitchFamily="34" charset="0"/>
                <a:ea typeface="Open Sans" panose="020B0606030504020204" pitchFamily="34" charset="0"/>
                <a:cs typeface="Open Sans" panose="020B0606030504020204" pitchFamily="34" charset="0"/>
              </a:rPr>
              <a:t>El Modelo de Capacidad Tecnológica de Deloitte detalla las capacidades que son necesarias para ofrecer servicios empresariales y tecnológicos de clase mundial a la organización en general. </a:t>
            </a:r>
          </a:p>
          <a:p>
            <a:pPr>
              <a:spcBef>
                <a:spcPts val="600"/>
              </a:spcBef>
              <a:buSzPct val="100000"/>
            </a:pPr>
            <a:endParaRPr lang="en-GB" sz="1050" dirty="0">
              <a:latin typeface="Open Sans" panose="020B0606030504020204" pitchFamily="34" charset="0"/>
              <a:ea typeface="Open Sans" panose="020B0606030504020204" pitchFamily="34" charset="0"/>
              <a:cs typeface="Open Sans" panose="020B0606030504020204" pitchFamily="34" charset="0"/>
            </a:endParaRPr>
          </a:p>
          <a:p>
            <a:pPr>
              <a:spcBef>
                <a:spcPts val="600"/>
              </a:spcBef>
              <a:buSzPct val="100000"/>
            </a:pPr>
            <a:r>
              <a:rPr lang="es" sz="1050" dirty="0">
                <a:latin typeface="Open Sans" panose="020B0606030504020204" pitchFamily="34" charset="0"/>
                <a:ea typeface="Open Sans" panose="020B0606030504020204" pitchFamily="34" charset="0"/>
                <a:cs typeface="Open Sans" panose="020B0606030504020204" pitchFamily="34" charset="0"/>
              </a:rPr>
              <a:t>El modelo de capacidad se organiza en los seis dominios tecnológicos que se muestran aquí. </a:t>
            </a:r>
          </a:p>
        </p:txBody>
      </p:sp>
      <p:sp>
        <p:nvSpPr>
          <p:cNvPr id="46" name="Hexagon 45"/>
          <p:cNvSpPr/>
          <p:nvPr/>
        </p:nvSpPr>
        <p:spPr bwMode="gray">
          <a:xfrm>
            <a:off x="6493578" y="2316523"/>
            <a:ext cx="1316816" cy="1135184"/>
          </a:xfrm>
          <a:prstGeom prst="hexagon">
            <a:avLst/>
          </a:prstGeom>
          <a:solidFill>
            <a:srgbClr val="549E39"/>
          </a:solidFill>
          <a:ln w="19050">
            <a:solidFill>
              <a:srgbClr val="549E39"/>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Estrategia &amp; Portafolio</a:t>
            </a:r>
          </a:p>
        </p:txBody>
      </p:sp>
      <p:sp>
        <p:nvSpPr>
          <p:cNvPr id="48" name="Hexagon 47"/>
          <p:cNvSpPr/>
          <p:nvPr/>
        </p:nvSpPr>
        <p:spPr bwMode="gray">
          <a:xfrm>
            <a:off x="6493578" y="4699161"/>
            <a:ext cx="1316816" cy="1135184"/>
          </a:xfrm>
          <a:prstGeom prst="hexagon">
            <a:avLst/>
          </a:prstGeom>
          <a:solidFill>
            <a:srgbClr val="549E39"/>
          </a:solidFill>
          <a:ln w="19050">
            <a:solidFill>
              <a:srgbClr val="549E39"/>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91440" rIns="0" bIns="91440" rtlCol="0" anchor="ctr"/>
          <a:lstStyle/>
          <a:p>
            <a:pPr algn="ctr"/>
            <a:r>
              <a:rPr lang="e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Negocio de la</a:t>
            </a:r>
          </a:p>
          <a:p>
            <a:pPr algn="ctr"/>
            <a:r>
              <a:rPr lang="e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la </a:t>
            </a:r>
          </a:p>
          <a:p>
            <a:pPr algn="ctr"/>
            <a:r>
              <a:rPr lang="e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Tecnología</a:t>
            </a:r>
          </a:p>
        </p:txBody>
      </p:sp>
      <p:sp>
        <p:nvSpPr>
          <p:cNvPr id="52" name="Hexagon 51"/>
          <p:cNvSpPr/>
          <p:nvPr/>
        </p:nvSpPr>
        <p:spPr bwMode="gray">
          <a:xfrm>
            <a:off x="7585100" y="4100383"/>
            <a:ext cx="1316816" cy="1135184"/>
          </a:xfrm>
          <a:prstGeom prst="hexagon">
            <a:avLst/>
          </a:prstGeom>
          <a:solidFill>
            <a:srgbClr val="549E39"/>
          </a:solidFill>
          <a:ln w="19050">
            <a:solidFill>
              <a:srgbClr val="549E39"/>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Análisis y Perspectivas </a:t>
            </a:r>
          </a:p>
        </p:txBody>
      </p:sp>
      <p:sp>
        <p:nvSpPr>
          <p:cNvPr id="53" name="Hexagon 52"/>
          <p:cNvSpPr/>
          <p:nvPr/>
        </p:nvSpPr>
        <p:spPr bwMode="gray">
          <a:xfrm>
            <a:off x="7585100" y="2915301"/>
            <a:ext cx="1316816" cy="1135184"/>
          </a:xfrm>
          <a:prstGeom prst="hexagon">
            <a:avLst/>
          </a:prstGeom>
          <a:solidFill>
            <a:srgbClr val="549E39"/>
          </a:solidFill>
          <a:ln w="19050">
            <a:solidFill>
              <a:srgbClr val="549E39"/>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91440" rIns="0" bIns="91440" rtlCol="0" anchor="ctr"/>
          <a:lstStyle/>
          <a:p>
            <a:pPr algn="ctr"/>
            <a:r>
              <a:rPr lang="e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Orquestación </a:t>
            </a:r>
          </a:p>
          <a:p>
            <a:pPr algn="ctr"/>
            <a:r>
              <a:rPr lang="e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 servicios</a:t>
            </a:r>
          </a:p>
        </p:txBody>
      </p:sp>
      <p:sp>
        <p:nvSpPr>
          <p:cNvPr id="58" name="Hexagon 57"/>
          <p:cNvSpPr/>
          <p:nvPr/>
        </p:nvSpPr>
        <p:spPr bwMode="gray">
          <a:xfrm>
            <a:off x="5402055" y="4100383"/>
            <a:ext cx="1316816" cy="1135184"/>
          </a:xfrm>
          <a:prstGeom prst="hexagon">
            <a:avLst/>
          </a:prstGeom>
          <a:solidFill>
            <a:srgbClr val="549E39"/>
          </a:solidFill>
          <a:ln w="19050">
            <a:solidFill>
              <a:srgbClr val="549E39"/>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Proteger</a:t>
            </a:r>
          </a:p>
        </p:txBody>
      </p:sp>
      <p:sp>
        <p:nvSpPr>
          <p:cNvPr id="59" name="Hexagon 58"/>
          <p:cNvSpPr/>
          <p:nvPr/>
        </p:nvSpPr>
        <p:spPr bwMode="gray">
          <a:xfrm>
            <a:off x="5402055" y="2915301"/>
            <a:ext cx="1316816" cy="1135184"/>
          </a:xfrm>
          <a:prstGeom prst="hexagon">
            <a:avLst/>
          </a:prstGeom>
          <a:solidFill>
            <a:srgbClr val="549E39"/>
          </a:solidFill>
          <a:ln w="19050">
            <a:solidFill>
              <a:srgbClr val="549E39"/>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lvl="0" algn="ctr"/>
            <a:r>
              <a:rPr lang="es" sz="1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Entrega de Producto y </a:t>
            </a:r>
            <a:br>
              <a:rPr lang="en-US" sz="1200" b="1" dirty="0">
                <a:solidFill>
                  <a:prstClr val="white"/>
                </a:solidFill>
                <a:latin typeface="Open Sans" panose="020B0606030504020204" pitchFamily="34" charset="0"/>
                <a:ea typeface="Open Sans" panose="020B0606030504020204" pitchFamily="34" charset="0"/>
                <a:cs typeface="Open Sans" panose="020B0606030504020204" pitchFamily="34" charset="0"/>
              </a:rPr>
            </a:br>
            <a:r>
              <a:rPr lang="en-US" sz="1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P</a:t>
            </a:r>
            <a:r>
              <a:rPr lang="es" sz="1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lataforma</a:t>
            </a:r>
          </a:p>
        </p:txBody>
      </p:sp>
      <p:sp>
        <p:nvSpPr>
          <p:cNvPr id="90" name="Rectangle 89"/>
          <p:cNvSpPr/>
          <p:nvPr/>
        </p:nvSpPr>
        <p:spPr>
          <a:xfrm>
            <a:off x="4829586" y="5847939"/>
            <a:ext cx="4644800" cy="738664"/>
          </a:xfrm>
          <a:prstGeom prst="rect">
            <a:avLst/>
          </a:prstGeom>
        </p:spPr>
        <p:txBody>
          <a:bodyPr wrap="square" lIns="0" rIns="0">
            <a:spAutoFit/>
          </a:bodyPr>
          <a:lstStyle/>
          <a:p>
            <a:pPr algn="ctr">
              <a:buFont typeface="Wingdings 2" pitchFamily="18" charset="2"/>
              <a:buNone/>
            </a:pPr>
            <a:r>
              <a:rPr lang="es" sz="1050" b="1" i="1">
                <a:latin typeface="Open Sans" panose="020B0606030504020204" pitchFamily="34" charset="0"/>
                <a:ea typeface="Open Sans" panose="020B0606030504020204" pitchFamily="34" charset="0"/>
                <a:cs typeface="Open Sans" panose="020B0606030504020204" pitchFamily="34" charset="0"/>
              </a:rPr>
              <a:t>Apoye la tecnología para que funcione como una empresa eficaz</a:t>
            </a:r>
            <a:r>
              <a:rPr lang="es" sz="1050" i="1">
                <a:latin typeface="Open Sans" panose="020B0606030504020204" pitchFamily="34" charset="0"/>
                <a:ea typeface="Open Sans" panose="020B0606030504020204" pitchFamily="34" charset="0"/>
                <a:cs typeface="Open Sans" panose="020B0606030504020204" pitchFamily="34" charset="0"/>
              </a:rPr>
              <a:t>, gestionando y haciendo crecer la fuerza laboral tecnológica, haciendo de la tecnología un gran lugar para trabajar y supervisando el rendimiento financiero. </a:t>
            </a:r>
          </a:p>
        </p:txBody>
      </p:sp>
      <p:sp>
        <p:nvSpPr>
          <p:cNvPr id="13" name="Rectangle 12"/>
          <p:cNvSpPr/>
          <p:nvPr/>
        </p:nvSpPr>
        <p:spPr>
          <a:xfrm>
            <a:off x="2980871" y="1840421"/>
            <a:ext cx="3316140" cy="1061829"/>
          </a:xfrm>
          <a:prstGeom prst="rect">
            <a:avLst/>
          </a:prstGeom>
        </p:spPr>
        <p:txBody>
          <a:bodyPr wrap="square" lIns="0" rIns="0">
            <a:spAutoFit/>
          </a:bodyPr>
          <a:lstStyle/>
          <a:p>
            <a:pPr>
              <a:buFont typeface="Wingdings 2" pitchFamily="18" charset="2"/>
              <a:buNone/>
            </a:pPr>
            <a:r>
              <a:rPr lang="es" sz="1050" i="1">
                <a:latin typeface="Open Sans" panose="020B0606030504020204" pitchFamily="34" charset="0"/>
                <a:ea typeface="Open Sans" panose="020B0606030504020204" pitchFamily="34" charset="0"/>
                <a:cs typeface="Open Sans" panose="020B0606030504020204" pitchFamily="34" charset="0"/>
              </a:rPr>
              <a:t>Trabaja en estrecha colaboración con la organización para </a:t>
            </a:r>
            <a:r>
              <a:rPr lang="es" sz="1050" b="1" i="1">
                <a:latin typeface="Open Sans" panose="020B0606030504020204" pitchFamily="34" charset="0"/>
                <a:ea typeface="Open Sans" panose="020B0606030504020204" pitchFamily="34" charset="0"/>
                <a:cs typeface="Open Sans" panose="020B0606030504020204" pitchFamily="34" charset="0"/>
              </a:rPr>
              <a:t>establecer la estrategia de tecnología empresarial, </a:t>
            </a:r>
            <a:r>
              <a:rPr lang="es" sz="1050" i="1">
                <a:latin typeface="Open Sans" panose="020B0606030504020204" pitchFamily="34" charset="0"/>
                <a:ea typeface="Open Sans" panose="020B0606030504020204" pitchFamily="34" charset="0"/>
                <a:cs typeface="Open Sans" panose="020B0606030504020204" pitchFamily="34" charset="0"/>
              </a:rPr>
              <a:t>gestionar la arquitectura empresarial y buscar oportunidades de innovación. </a:t>
            </a:r>
            <a:r>
              <a:rPr lang="es" sz="1050" b="1" i="1">
                <a:latin typeface="Open Sans" panose="020B0606030504020204" pitchFamily="34" charset="0"/>
                <a:ea typeface="Open Sans" panose="020B0606030504020204" pitchFamily="34" charset="0"/>
                <a:cs typeface="Open Sans" panose="020B0606030504020204" pitchFamily="34" charset="0"/>
              </a:rPr>
              <a:t>Supervisa la entrega y priorización de la cartera para maximizar los resultados de inversión</a:t>
            </a:r>
          </a:p>
        </p:txBody>
      </p:sp>
      <p:sp>
        <p:nvSpPr>
          <p:cNvPr id="14" name="Rectangle 13"/>
          <p:cNvSpPr/>
          <p:nvPr/>
        </p:nvSpPr>
        <p:spPr>
          <a:xfrm>
            <a:off x="2980871" y="4648997"/>
            <a:ext cx="2421182" cy="1061829"/>
          </a:xfrm>
          <a:prstGeom prst="rect">
            <a:avLst/>
          </a:prstGeom>
        </p:spPr>
        <p:txBody>
          <a:bodyPr wrap="square" lIns="0" rIns="0">
            <a:spAutoFit/>
          </a:bodyPr>
          <a:lstStyle/>
          <a:p>
            <a:pPr>
              <a:buFont typeface="Wingdings 2" pitchFamily="18" charset="2"/>
              <a:buNone/>
            </a:pPr>
            <a:r>
              <a:rPr lang="es" sz="1050" b="1" i="1">
                <a:latin typeface="Open Sans" panose="020B0606030504020204" pitchFamily="34" charset="0"/>
                <a:ea typeface="Open Sans" panose="020B0606030504020204" pitchFamily="34" charset="0"/>
                <a:cs typeface="Open Sans" panose="020B0606030504020204" pitchFamily="34" charset="0"/>
              </a:rPr>
              <a:t>Proteger la tecnología de la organización y, </a:t>
            </a:r>
            <a:r>
              <a:rPr lang="es" sz="1050" i="1">
                <a:latin typeface="Open Sans" panose="020B0606030504020204" pitchFamily="34" charset="0"/>
                <a:ea typeface="Open Sans" panose="020B0606030504020204" pitchFamily="34" charset="0"/>
                <a:cs typeface="Open Sans" panose="020B0606030504020204" pitchFamily="34" charset="0"/>
              </a:rPr>
              <a:t>en última instancia, a la organización de la exposición a brechas de seguridad de la información y ciberataques, minimizando cualquier riesgo operativo y reputacional. </a:t>
            </a:r>
          </a:p>
        </p:txBody>
      </p:sp>
      <p:sp>
        <p:nvSpPr>
          <p:cNvPr id="15" name="Rectangle 14"/>
          <p:cNvSpPr/>
          <p:nvPr/>
        </p:nvSpPr>
        <p:spPr>
          <a:xfrm>
            <a:off x="2980871" y="2915301"/>
            <a:ext cx="2355265" cy="1223412"/>
          </a:xfrm>
          <a:prstGeom prst="rect">
            <a:avLst/>
          </a:prstGeom>
        </p:spPr>
        <p:txBody>
          <a:bodyPr wrap="square" lIns="0" rIns="0">
            <a:spAutoFit/>
          </a:bodyPr>
          <a:lstStyle/>
          <a:p>
            <a:pPr>
              <a:buFont typeface="Wingdings 2" pitchFamily="18" charset="2"/>
              <a:buNone/>
            </a:pPr>
            <a:r>
              <a:rPr lang="es" sz="1050" b="1" i="1">
                <a:latin typeface="Open Sans" panose="020B0606030504020204" pitchFamily="34" charset="0"/>
                <a:ea typeface="Open Sans" panose="020B0606030504020204" pitchFamily="34" charset="0"/>
                <a:cs typeface="Open Sans" panose="020B0606030504020204" pitchFamily="34" charset="0"/>
              </a:rPr>
              <a:t>Entrega, mejora y mantiene productos y plataformas </a:t>
            </a:r>
            <a:r>
              <a:rPr lang="es" sz="1050" i="1">
                <a:latin typeface="Open Sans" panose="020B0606030504020204" pitchFamily="34" charset="0"/>
                <a:ea typeface="Open Sans" panose="020B0606030504020204" pitchFamily="34" charset="0"/>
                <a:cs typeface="Open Sans" panose="020B0606030504020204" pitchFamily="34" charset="0"/>
              </a:rPr>
              <a:t>que proporcionan un valor comercial tangible y excelentes experiencias para los clientes al entregarlos a la velocidad adecuada y en estrecha colaboración con la organización.</a:t>
            </a:r>
          </a:p>
        </p:txBody>
      </p:sp>
      <p:sp>
        <p:nvSpPr>
          <p:cNvPr id="16" name="Rectangle 15"/>
          <p:cNvSpPr/>
          <p:nvPr/>
        </p:nvSpPr>
        <p:spPr>
          <a:xfrm>
            <a:off x="9049315" y="1826982"/>
            <a:ext cx="2672785" cy="1223412"/>
          </a:xfrm>
          <a:prstGeom prst="rect">
            <a:avLst/>
          </a:prstGeom>
        </p:spPr>
        <p:txBody>
          <a:bodyPr wrap="square" lIns="0" tIns="45720" rIns="0" bIns="45720" anchor="t">
            <a:spAutoFit/>
          </a:bodyPr>
          <a:lstStyle/>
          <a:p>
            <a:r>
              <a:rPr lang="es" sz="1050" b="1" i="1">
                <a:latin typeface="Open Sans" panose="020B0606030504020204" pitchFamily="34" charset="0"/>
                <a:ea typeface="Open Sans" panose="020B0606030504020204" pitchFamily="34" charset="0"/>
                <a:cs typeface="Open Sans" panose="020B0606030504020204" pitchFamily="34" charset="0"/>
              </a:rPr>
              <a:t>Orquesta a todas las partes involucradas en la entrega de productos y servicios</a:t>
            </a:r>
            <a:r>
              <a:rPr lang="es" sz="1050" i="1">
                <a:latin typeface="Open Sans" panose="020B0606030504020204" pitchFamily="34" charset="0"/>
                <a:ea typeface="Open Sans" panose="020B0606030504020204" pitchFamily="34" charset="0"/>
                <a:cs typeface="Open Sans" panose="020B0606030504020204" pitchFamily="34" charset="0"/>
              </a:rPr>
              <a:t>, proporcionando una puerta de entrada para la participación del usuario, manteniendo los estándares de calidad y haciendo visible el rendimiento del servicio.</a:t>
            </a:r>
            <a:endParaRPr lang="en-GB" sz="1050">
              <a:latin typeface="Open Sans" panose="020B0606030504020204" pitchFamily="34" charset="0"/>
              <a:ea typeface="Open Sans" panose="020B0606030504020204" pitchFamily="34" charset="0"/>
              <a:cs typeface="Open Sans" panose="020B0606030504020204" pitchFamily="34" charset="0"/>
            </a:endParaRPr>
          </a:p>
          <a:p>
            <a:pPr>
              <a:buFont typeface="Wingdings 2" pitchFamily="18" charset="2"/>
              <a:buNone/>
            </a:pPr>
            <a:endParaRPr lang="en-GB" sz="1050" i="1">
              <a:latin typeface="Open Sans" panose="020B0606030504020204" pitchFamily="34" charset="0"/>
              <a:ea typeface="Open Sans" panose="020B0606030504020204" pitchFamily="34" charset="0"/>
              <a:cs typeface="Open Sans" panose="020B0606030504020204" pitchFamily="34" charset="0"/>
            </a:endParaRPr>
          </a:p>
        </p:txBody>
      </p:sp>
      <p:cxnSp>
        <p:nvCxnSpPr>
          <p:cNvPr id="18" name="Straight Connector 17"/>
          <p:cNvCxnSpPr/>
          <p:nvPr/>
        </p:nvCxnSpPr>
        <p:spPr>
          <a:xfrm flipH="1">
            <a:off x="2980871" y="2915301"/>
            <a:ext cx="2704980" cy="0"/>
          </a:xfrm>
          <a:prstGeom prst="line">
            <a:avLst/>
          </a:prstGeom>
          <a:ln w="19050">
            <a:solidFill>
              <a:srgbClr val="549E3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58" idx="3"/>
          </p:cNvCxnSpPr>
          <p:nvPr/>
        </p:nvCxnSpPr>
        <p:spPr>
          <a:xfrm flipH="1">
            <a:off x="2937329" y="4667975"/>
            <a:ext cx="2464726" cy="0"/>
          </a:xfrm>
          <a:prstGeom prst="line">
            <a:avLst/>
          </a:prstGeom>
          <a:ln w="19050">
            <a:solidFill>
              <a:srgbClr val="549E3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2980871" y="1840421"/>
            <a:ext cx="359834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46" idx="4"/>
          </p:cNvCxnSpPr>
          <p:nvPr/>
        </p:nvCxnSpPr>
        <p:spPr>
          <a:xfrm flipH="1" flipV="1">
            <a:off x="6579213" y="1846525"/>
            <a:ext cx="198162" cy="469998"/>
          </a:xfrm>
          <a:prstGeom prst="line">
            <a:avLst/>
          </a:prstGeom>
          <a:ln w="19050">
            <a:solidFill>
              <a:srgbClr val="549E3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8983396" y="1838496"/>
            <a:ext cx="2738704"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53" idx="5"/>
          </p:cNvCxnSpPr>
          <p:nvPr/>
        </p:nvCxnSpPr>
        <p:spPr>
          <a:xfrm flipH="1">
            <a:off x="8618121" y="1827183"/>
            <a:ext cx="365275" cy="1088118"/>
          </a:xfrm>
          <a:prstGeom prst="line">
            <a:avLst/>
          </a:prstGeom>
          <a:ln w="19050">
            <a:solidFill>
              <a:srgbClr val="549E39"/>
            </a:solidFill>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043381" y="4100383"/>
            <a:ext cx="2678719" cy="1061829"/>
          </a:xfrm>
          <a:prstGeom prst="rect">
            <a:avLst/>
          </a:prstGeom>
        </p:spPr>
        <p:txBody>
          <a:bodyPr wrap="square" lIns="0" rIns="0">
            <a:spAutoFit/>
          </a:bodyPr>
          <a:lstStyle/>
          <a:p>
            <a:pPr>
              <a:buFont typeface="Wingdings 2" pitchFamily="18" charset="2"/>
              <a:buNone/>
            </a:pPr>
            <a:r>
              <a:rPr lang="es" sz="1050" b="1" i="1" dirty="0">
                <a:latin typeface="Open Sans" panose="020B0606030504020204" pitchFamily="34" charset="0"/>
                <a:ea typeface="Open Sans" panose="020B0606030504020204" pitchFamily="34" charset="0"/>
                <a:cs typeface="Open Sans" panose="020B0606030504020204" pitchFamily="34" charset="0"/>
              </a:rPr>
              <a:t>Construya una organización "basada en datos" de clase mundial</a:t>
            </a:r>
            <a:r>
              <a:rPr lang="es" sz="1050" i="1" dirty="0">
                <a:latin typeface="Open Sans" panose="020B0606030504020204" pitchFamily="34" charset="0"/>
                <a:ea typeface="Open Sans" panose="020B0606030504020204" pitchFamily="34" charset="0"/>
                <a:cs typeface="Open Sans" panose="020B0606030504020204" pitchFamily="34" charset="0"/>
              </a:rPr>
              <a:t>, generando información empresarial a partir de activos de datos bien administrados, al tiempo que genera confianza en los datos a través de una gobernanza de datos proactiva</a:t>
            </a:r>
          </a:p>
        </p:txBody>
      </p:sp>
      <p:cxnSp>
        <p:nvCxnSpPr>
          <p:cNvPr id="97" name="Straight Connector 96"/>
          <p:cNvCxnSpPr>
            <a:endCxn id="52" idx="5"/>
          </p:cNvCxnSpPr>
          <p:nvPr/>
        </p:nvCxnSpPr>
        <p:spPr>
          <a:xfrm flipH="1">
            <a:off x="8618120" y="4100383"/>
            <a:ext cx="3103980" cy="0"/>
          </a:xfrm>
          <a:prstGeom prst="line">
            <a:avLst/>
          </a:prstGeom>
          <a:ln w="19050">
            <a:solidFill>
              <a:srgbClr val="549E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6461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50" y="316800"/>
            <a:ext cx="11199600" cy="310586"/>
          </a:xfrm>
        </p:spPr>
        <p:txBody>
          <a:bodyPr vert="horz" lIns="0" tIns="0" rIns="0" bIns="0" rtlCol="0" anchor="t" anchorCtr="0">
            <a:noAutofit/>
          </a:bodyPr>
          <a:lstStyle/>
          <a:p>
            <a:r>
              <a:rPr lang="es" sz="2200" b="1" dirty="0">
                <a:latin typeface="Open Sans ExtraBold" panose="020B0906030804020204" pitchFamily="34" charset="0"/>
                <a:ea typeface="Open Sans ExtraBold" panose="020B0906030804020204" pitchFamily="34" charset="0"/>
                <a:cs typeface="Open Sans ExtraBold" panose="020B0906030804020204" pitchFamily="34" charset="0"/>
              </a:rPr>
              <a:t>Modelo de Capacidad Tecnológica de Deloitte </a:t>
            </a:r>
          </a:p>
        </p:txBody>
      </p:sp>
      <p:sp>
        <p:nvSpPr>
          <p:cNvPr id="3" name="Text Placeholder 2"/>
          <p:cNvSpPr>
            <a:spLocks noGrp="1"/>
          </p:cNvSpPr>
          <p:nvPr>
            <p:ph type="body" sz="quarter" idx="14"/>
          </p:nvPr>
        </p:nvSpPr>
        <p:spPr>
          <a:xfrm>
            <a:off x="501650" y="795600"/>
            <a:ext cx="11199600" cy="246221"/>
          </a:xfrm>
          <a:noFill/>
        </p:spPr>
        <p:txBody>
          <a:bodyPr vert="horz" wrap="square" lIns="0" tIns="0" rIns="0" bIns="0" rtlCol="0">
            <a:spAutoFit/>
          </a:bodyPr>
          <a:lstStyle/>
          <a:p>
            <a:r>
              <a:rPr lang="es" sz="1600" dirty="0">
                <a:latin typeface="Calibri" panose="020F0502020204030204" pitchFamily="34" charset="0"/>
                <a:cs typeface="Calibri" panose="020F0502020204030204" pitchFamily="34" charset="0"/>
              </a:rPr>
              <a:t>Dominios y capacidades tecnológicas  </a:t>
            </a:r>
          </a:p>
        </p:txBody>
      </p:sp>
      <p:sp>
        <p:nvSpPr>
          <p:cNvPr id="5" name="Rectangle 4"/>
          <p:cNvSpPr/>
          <p:nvPr/>
        </p:nvSpPr>
        <p:spPr bwMode="gray">
          <a:xfrm>
            <a:off x="501650" y="1665289"/>
            <a:ext cx="1620000" cy="4140000"/>
          </a:xfrm>
          <a:prstGeom prst="rect">
            <a:avLst/>
          </a:prstGeom>
          <a:solidFill>
            <a:schemeClr val="accent4"/>
          </a:solidFill>
          <a:ln w="19050" algn="ctr">
            <a:noFill/>
            <a:miter lim="800000"/>
            <a:headEnd/>
            <a:tailEnd/>
          </a:ln>
        </p:spPr>
        <p:txBody>
          <a:bodyPr wrap="square" lIns="36000" tIns="72000" rIns="36000" bIns="88900" rtlCol="0" anchor="t"/>
          <a:lstStyle/>
          <a:p>
            <a:pPr algn="ctr">
              <a:buFont typeface="Wingdings 2" pitchFamily="18" charset="2"/>
              <a:buNone/>
            </a:pPr>
            <a:r>
              <a:rPr lang="es" sz="1400" b="1">
                <a:solidFill>
                  <a:schemeClr val="bg1"/>
                </a:solidFill>
                <a:latin typeface="Open Sans" panose="020B0606030504020204" pitchFamily="34" charset="0"/>
                <a:ea typeface="Open Sans" panose="020B0606030504020204" pitchFamily="34" charset="0"/>
                <a:cs typeface="Open Sans" panose="020B0606030504020204" pitchFamily="34" charset="0"/>
              </a:rPr>
              <a:t>Estrategia &amp; Portafolio</a:t>
            </a:r>
          </a:p>
        </p:txBody>
      </p:sp>
      <p:sp>
        <p:nvSpPr>
          <p:cNvPr id="6" name="Rectangle 5"/>
          <p:cNvSpPr/>
          <p:nvPr/>
        </p:nvSpPr>
        <p:spPr bwMode="gray">
          <a:xfrm>
            <a:off x="2189800" y="1665288"/>
            <a:ext cx="6156000" cy="2808000"/>
          </a:xfrm>
          <a:prstGeom prst="rect">
            <a:avLst/>
          </a:prstGeom>
          <a:solidFill>
            <a:schemeClr val="accent1"/>
          </a:solidFill>
          <a:ln w="19050" algn="ctr">
            <a:noFill/>
            <a:miter lim="800000"/>
            <a:headEnd/>
            <a:tailEnd/>
          </a:ln>
        </p:spPr>
        <p:txBody>
          <a:bodyPr wrap="square" lIns="36000" tIns="72000" rIns="36000" bIns="88900" rtlCol="0" anchor="t"/>
          <a:lstStyle/>
          <a:p>
            <a:pPr algn="ctr">
              <a:buFont typeface="Wingdings 2" pitchFamily="18" charset="2"/>
              <a:buNone/>
            </a:pPr>
            <a:r>
              <a:rPr lang="es" sz="1400" b="1">
                <a:solidFill>
                  <a:schemeClr val="bg1"/>
                </a:solidFill>
                <a:latin typeface="Open Sans" panose="020B0606030504020204" pitchFamily="34" charset="0"/>
                <a:ea typeface="Open Sans" panose="020B0606030504020204" pitchFamily="34" charset="0"/>
                <a:cs typeface="Open Sans" panose="020B0606030504020204" pitchFamily="34" charset="0"/>
              </a:rPr>
              <a:t>Entrega de productos y plataformas</a:t>
            </a:r>
          </a:p>
        </p:txBody>
      </p:sp>
      <p:sp>
        <p:nvSpPr>
          <p:cNvPr id="7" name="Rectangle 6"/>
          <p:cNvSpPr/>
          <p:nvPr/>
        </p:nvSpPr>
        <p:spPr bwMode="gray">
          <a:xfrm>
            <a:off x="501650" y="5892967"/>
            <a:ext cx="11220449" cy="573403"/>
          </a:xfrm>
          <a:prstGeom prst="rect">
            <a:avLst/>
          </a:prstGeom>
          <a:solidFill>
            <a:schemeClr val="bg1">
              <a:lumMod val="50000"/>
            </a:schemeClr>
          </a:solidFill>
          <a:ln w="19050" algn="ctr">
            <a:noFill/>
            <a:miter lim="800000"/>
            <a:headEnd/>
            <a:tailEnd/>
          </a:ln>
        </p:spPr>
        <p:txBody>
          <a:bodyPr wrap="square" lIns="72000" tIns="72000" rIns="36000" bIns="88900" rtlCol="0" anchor="ctr"/>
          <a:lstStyle/>
          <a:p>
            <a:pPr>
              <a:buFont typeface="Wingdings 2" pitchFamily="18" charset="2"/>
              <a:buNone/>
            </a:pPr>
            <a:r>
              <a:rPr lang="es" sz="1400" b="1">
                <a:solidFill>
                  <a:schemeClr val="bg1"/>
                </a:solidFill>
                <a:latin typeface="Open Sans" panose="020B0606030504020204" pitchFamily="34" charset="0"/>
                <a:ea typeface="Open Sans" panose="020B0606030504020204" pitchFamily="34" charset="0"/>
                <a:cs typeface="Open Sans" panose="020B0606030504020204" pitchFamily="34" charset="0"/>
              </a:rPr>
              <a:t>Negocio de </a:t>
            </a:r>
            <a:br>
              <a:rPr lang="en-GB" sz="14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s" sz="1400" b="1">
                <a:solidFill>
                  <a:schemeClr val="bg1"/>
                </a:solidFill>
                <a:latin typeface="Open Sans" panose="020B0606030504020204" pitchFamily="34" charset="0"/>
                <a:ea typeface="Open Sans" panose="020B0606030504020204" pitchFamily="34" charset="0"/>
                <a:cs typeface="Open Sans" panose="020B0606030504020204" pitchFamily="34" charset="0"/>
              </a:rPr>
              <a:t>la Gestión de la Tecnología</a:t>
            </a:r>
          </a:p>
        </p:txBody>
      </p:sp>
      <p:sp>
        <p:nvSpPr>
          <p:cNvPr id="8" name="Rectangle 7"/>
          <p:cNvSpPr/>
          <p:nvPr/>
        </p:nvSpPr>
        <p:spPr bwMode="gray">
          <a:xfrm>
            <a:off x="2189800" y="4554386"/>
            <a:ext cx="6156000" cy="1245067"/>
          </a:xfrm>
          <a:prstGeom prst="rect">
            <a:avLst/>
          </a:prstGeom>
          <a:solidFill>
            <a:schemeClr val="accent2"/>
          </a:solidFill>
          <a:ln w="19050" algn="ctr">
            <a:noFill/>
            <a:miter lim="800000"/>
            <a:headEnd/>
            <a:tailEnd/>
          </a:ln>
        </p:spPr>
        <p:txBody>
          <a:bodyPr wrap="square" lIns="36000" tIns="72000" rIns="36000" bIns="88900" rtlCol="0" anchor="t"/>
          <a:lstStyle/>
          <a:p>
            <a:pPr algn="ctr">
              <a:buFont typeface="Wingdings 2" pitchFamily="18" charset="2"/>
              <a:buNone/>
            </a:pPr>
            <a:r>
              <a:rPr lang="es" sz="1400" b="1">
                <a:solidFill>
                  <a:schemeClr val="bg1"/>
                </a:solidFill>
                <a:latin typeface="Open Sans" panose="020B0606030504020204" pitchFamily="34" charset="0"/>
                <a:ea typeface="Open Sans" panose="020B0606030504020204" pitchFamily="34" charset="0"/>
                <a:cs typeface="Open Sans" panose="020B0606030504020204" pitchFamily="34" charset="0"/>
              </a:rPr>
              <a:t>Proteger</a:t>
            </a:r>
          </a:p>
        </p:txBody>
      </p:sp>
      <p:sp>
        <p:nvSpPr>
          <p:cNvPr id="9" name="Rectangle 8"/>
          <p:cNvSpPr/>
          <p:nvPr/>
        </p:nvSpPr>
        <p:spPr bwMode="gray">
          <a:xfrm>
            <a:off x="10102099" y="1665289"/>
            <a:ext cx="1620000" cy="4140000"/>
          </a:xfrm>
          <a:prstGeom prst="rect">
            <a:avLst/>
          </a:prstGeom>
          <a:solidFill>
            <a:schemeClr val="accent1">
              <a:lumMod val="60000"/>
              <a:lumOff val="40000"/>
            </a:schemeClr>
          </a:solidFill>
          <a:ln w="19050" algn="ctr">
            <a:noFill/>
            <a:miter lim="800000"/>
            <a:headEnd/>
            <a:tailEnd/>
          </a:ln>
        </p:spPr>
        <p:txBody>
          <a:bodyPr wrap="square" lIns="0" tIns="72000" rIns="0" bIns="88900" rtlCol="0" anchor="t"/>
          <a:lstStyle/>
          <a:p>
            <a:pPr algn="ctr">
              <a:buFont typeface="Wingdings 2" pitchFamily="18" charset="2"/>
              <a:buNone/>
            </a:pPr>
            <a:r>
              <a:rPr lang="es" sz="1400" b="1">
                <a:solidFill>
                  <a:schemeClr val="bg1"/>
                </a:solidFill>
                <a:latin typeface="Open Sans" panose="020B0606030504020204" pitchFamily="34" charset="0"/>
                <a:ea typeface="Open Sans" panose="020B0606030504020204" pitchFamily="34" charset="0"/>
                <a:cs typeface="Open Sans" panose="020B0606030504020204" pitchFamily="34" charset="0"/>
              </a:rPr>
              <a:t>Análisis y perspectivas</a:t>
            </a:r>
          </a:p>
        </p:txBody>
      </p:sp>
      <p:sp>
        <p:nvSpPr>
          <p:cNvPr id="10" name="Rectangle 9"/>
          <p:cNvSpPr/>
          <p:nvPr/>
        </p:nvSpPr>
        <p:spPr bwMode="gray">
          <a:xfrm>
            <a:off x="591650" y="218318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Estrategia de Negocio – Tecnología</a:t>
            </a:r>
          </a:p>
        </p:txBody>
      </p:sp>
      <p:sp>
        <p:nvSpPr>
          <p:cNvPr id="11" name="Rectangle 10"/>
          <p:cNvSpPr/>
          <p:nvPr/>
        </p:nvSpPr>
        <p:spPr bwMode="gray">
          <a:xfrm>
            <a:off x="591650" y="2631560"/>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Compromiso empresarial</a:t>
            </a:r>
          </a:p>
        </p:txBody>
      </p:sp>
      <p:sp>
        <p:nvSpPr>
          <p:cNvPr id="12" name="Rectangle 11"/>
          <p:cNvSpPr/>
          <p:nvPr/>
        </p:nvSpPr>
        <p:spPr bwMode="gray">
          <a:xfrm>
            <a:off x="591650" y="3090965"/>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Carteras e Inversiones</a:t>
            </a:r>
          </a:p>
        </p:txBody>
      </p:sp>
      <p:sp>
        <p:nvSpPr>
          <p:cNvPr id="14" name="Rectangle 13"/>
          <p:cNvSpPr/>
          <p:nvPr/>
        </p:nvSpPr>
        <p:spPr bwMode="gray">
          <a:xfrm>
            <a:off x="591650" y="3550370"/>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Arquitectura Empresarial</a:t>
            </a:r>
          </a:p>
        </p:txBody>
      </p:sp>
      <p:sp>
        <p:nvSpPr>
          <p:cNvPr id="15" name="Rectangle 14"/>
          <p:cNvSpPr/>
          <p:nvPr/>
        </p:nvSpPr>
        <p:spPr bwMode="gray">
          <a:xfrm>
            <a:off x="3751344" y="218318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Diseño de servicios y experiencias</a:t>
            </a:r>
          </a:p>
        </p:txBody>
      </p:sp>
      <p:sp>
        <p:nvSpPr>
          <p:cNvPr id="16" name="Rectangle 15"/>
          <p:cNvSpPr/>
          <p:nvPr/>
        </p:nvSpPr>
        <p:spPr bwMode="gray">
          <a:xfrm>
            <a:off x="2261667" y="218318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del ciclo de vida del producto y de la hoja de ruta </a:t>
            </a:r>
          </a:p>
        </p:txBody>
      </p:sp>
      <p:sp>
        <p:nvSpPr>
          <p:cNvPr id="17" name="Rectangle 16"/>
          <p:cNvSpPr/>
          <p:nvPr/>
        </p:nvSpPr>
        <p:spPr bwMode="gray">
          <a:xfrm>
            <a:off x="2261667" y="2642593"/>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resultados de productos e informes</a:t>
            </a:r>
          </a:p>
        </p:txBody>
      </p:sp>
      <p:sp>
        <p:nvSpPr>
          <p:cNvPr id="18" name="Rectangle 17"/>
          <p:cNvSpPr/>
          <p:nvPr/>
        </p:nvSpPr>
        <p:spPr bwMode="gray">
          <a:xfrm>
            <a:off x="2261667" y="310199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Adopción de productos y comunicación </a:t>
            </a:r>
          </a:p>
        </p:txBody>
      </p:sp>
      <p:sp>
        <p:nvSpPr>
          <p:cNvPr id="19" name="Rectangle 18"/>
          <p:cNvSpPr/>
          <p:nvPr/>
        </p:nvSpPr>
        <p:spPr bwMode="gray">
          <a:xfrm>
            <a:off x="591650" y="4009775"/>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la Innovación</a:t>
            </a:r>
          </a:p>
        </p:txBody>
      </p:sp>
      <p:sp>
        <p:nvSpPr>
          <p:cNvPr id="20" name="Rectangle 19"/>
          <p:cNvSpPr/>
          <p:nvPr/>
        </p:nvSpPr>
        <p:spPr bwMode="gray">
          <a:xfrm>
            <a:off x="5334668" y="218318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Arquitectura y diseño de soluciones</a:t>
            </a:r>
          </a:p>
        </p:txBody>
      </p:sp>
      <p:sp>
        <p:nvSpPr>
          <p:cNvPr id="21" name="Rectangle 20"/>
          <p:cNvSpPr/>
          <p:nvPr/>
        </p:nvSpPr>
        <p:spPr bwMode="gray">
          <a:xfrm>
            <a:off x="2261667" y="4012717"/>
            <a:ext cx="6004866" cy="373380"/>
          </a:xfrm>
          <a:prstGeom prst="rect">
            <a:avLst/>
          </a:prstGeom>
          <a:noFill/>
          <a:ln w="19050" algn="ctr">
            <a:solidFill>
              <a:schemeClr val="bg1"/>
            </a:solidFill>
            <a:miter lim="800000"/>
            <a:headEnd/>
            <a:tailEnd/>
          </a:ln>
        </p:spPr>
        <p:txBody>
          <a:bodyPr wrap="square" lIns="36000" tIns="88900" rIns="36000" bIns="88900" rtlCol="0" anchor="ctr"/>
          <a:lstStyle/>
          <a:p>
            <a:pPr algn="ct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entregas</a:t>
            </a:r>
          </a:p>
        </p:txBody>
      </p:sp>
      <p:sp>
        <p:nvSpPr>
          <p:cNvPr id="22" name="Rectangle 21"/>
          <p:cNvSpPr/>
          <p:nvPr/>
        </p:nvSpPr>
        <p:spPr bwMode="gray">
          <a:xfrm>
            <a:off x="5334669" y="2642593"/>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Desarrollo &amp; Configuración</a:t>
            </a:r>
          </a:p>
        </p:txBody>
      </p:sp>
      <p:sp>
        <p:nvSpPr>
          <p:cNvPr id="23" name="Rectangle 22"/>
          <p:cNvSpPr/>
          <p:nvPr/>
        </p:nvSpPr>
        <p:spPr bwMode="gray">
          <a:xfrm>
            <a:off x="5334669" y="310199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Aseguramiento de la calidad y pruebas</a:t>
            </a:r>
          </a:p>
        </p:txBody>
      </p:sp>
      <p:sp>
        <p:nvSpPr>
          <p:cNvPr id="24" name="Rectangle 23"/>
          <p:cNvSpPr/>
          <p:nvPr/>
        </p:nvSpPr>
        <p:spPr bwMode="gray">
          <a:xfrm>
            <a:off x="6828497" y="2642593"/>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Operaciones y optimización de la plataforma</a:t>
            </a:r>
          </a:p>
        </p:txBody>
      </p:sp>
      <p:sp>
        <p:nvSpPr>
          <p:cNvPr id="25" name="Rectangle 24"/>
          <p:cNvSpPr/>
          <p:nvPr/>
        </p:nvSpPr>
        <p:spPr bwMode="gray">
          <a:xfrm>
            <a:off x="6828497" y="310199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Resolución de servicios de plataforma </a:t>
            </a:r>
          </a:p>
        </p:txBody>
      </p:sp>
      <p:sp>
        <p:nvSpPr>
          <p:cNvPr id="26" name="Rectangle 25"/>
          <p:cNvSpPr/>
          <p:nvPr/>
        </p:nvSpPr>
        <p:spPr bwMode="gray">
          <a:xfrm>
            <a:off x="2261667" y="4902904"/>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Estrategia Cibernética y Gobernanza</a:t>
            </a:r>
          </a:p>
        </p:txBody>
      </p:sp>
      <p:sp>
        <p:nvSpPr>
          <p:cNvPr id="27" name="Rectangle 26"/>
          <p:cNvSpPr/>
          <p:nvPr/>
        </p:nvSpPr>
        <p:spPr bwMode="gray">
          <a:xfrm>
            <a:off x="3783944" y="4902904"/>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Operaciones de seguridad</a:t>
            </a:r>
          </a:p>
        </p:txBody>
      </p:sp>
      <p:sp>
        <p:nvSpPr>
          <p:cNvPr id="28" name="Rectangle 27"/>
          <p:cNvSpPr/>
          <p:nvPr/>
        </p:nvSpPr>
        <p:spPr bwMode="gray">
          <a:xfrm>
            <a:off x="3783944" y="5338360"/>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Resiliencia cibernética y tecnológica </a:t>
            </a:r>
          </a:p>
        </p:txBody>
      </p:sp>
      <p:sp>
        <p:nvSpPr>
          <p:cNvPr id="29" name="Rectangle 28"/>
          <p:cNvSpPr/>
          <p:nvPr/>
        </p:nvSpPr>
        <p:spPr bwMode="gray">
          <a:xfrm>
            <a:off x="5306221" y="4902904"/>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identidades y accesos</a:t>
            </a:r>
          </a:p>
        </p:txBody>
      </p:sp>
      <p:sp>
        <p:nvSpPr>
          <p:cNvPr id="30" name="Rectangle 29"/>
          <p:cNvSpPr/>
          <p:nvPr/>
        </p:nvSpPr>
        <p:spPr bwMode="gray">
          <a:xfrm>
            <a:off x="6828497" y="533904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riesgos</a:t>
            </a:r>
          </a:p>
        </p:txBody>
      </p:sp>
      <p:sp>
        <p:nvSpPr>
          <p:cNvPr id="31" name="Rectangle 30"/>
          <p:cNvSpPr/>
          <p:nvPr/>
        </p:nvSpPr>
        <p:spPr bwMode="gray">
          <a:xfrm>
            <a:off x="6828497" y="4902904"/>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Cumplimiento y Regulación </a:t>
            </a:r>
          </a:p>
        </p:txBody>
      </p:sp>
      <p:sp>
        <p:nvSpPr>
          <p:cNvPr id="32" name="Rectangle 31"/>
          <p:cNvSpPr/>
          <p:nvPr/>
        </p:nvSpPr>
        <p:spPr bwMode="gray">
          <a:xfrm>
            <a:off x="2261667" y="5338360"/>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Protección de datos y privacidad</a:t>
            </a:r>
          </a:p>
        </p:txBody>
      </p:sp>
      <p:sp>
        <p:nvSpPr>
          <p:cNvPr id="33" name="Rectangle 32"/>
          <p:cNvSpPr/>
          <p:nvPr/>
        </p:nvSpPr>
        <p:spPr bwMode="gray">
          <a:xfrm>
            <a:off x="5334669" y="3561403"/>
            <a:ext cx="1440000" cy="373380"/>
          </a:xfrm>
          <a:prstGeom prst="rect">
            <a:avLst/>
          </a:prstGeom>
          <a:noFill/>
          <a:ln w="19050" algn="ctr">
            <a:solidFill>
              <a:schemeClr val="bg1"/>
            </a:solidFill>
            <a:miter lim="800000"/>
            <a:headEnd/>
            <a:tailEnd/>
          </a:ln>
        </p:spPr>
        <p:txBody>
          <a:bodyPr wrap="square" lIns="36000" tIns="88900" rIns="36000" bIns="88900" rtlCol="0" anchor="ctr">
            <a:noAutofit/>
          </a:bodyP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Tuberías y Entornos</a:t>
            </a:r>
          </a:p>
        </p:txBody>
      </p:sp>
      <p:sp>
        <p:nvSpPr>
          <p:cNvPr id="34" name="Rectangle 33"/>
          <p:cNvSpPr/>
          <p:nvPr/>
        </p:nvSpPr>
        <p:spPr bwMode="gray">
          <a:xfrm>
            <a:off x="6826533" y="218318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lanzamientos</a:t>
            </a:r>
          </a:p>
        </p:txBody>
      </p:sp>
      <p:sp>
        <p:nvSpPr>
          <p:cNvPr id="35" name="Rectangle 34"/>
          <p:cNvSpPr/>
          <p:nvPr/>
        </p:nvSpPr>
        <p:spPr bwMode="gray">
          <a:xfrm>
            <a:off x="2292147" y="1986982"/>
            <a:ext cx="2933828" cy="145533"/>
          </a:xfrm>
          <a:prstGeom prst="rect">
            <a:avLst/>
          </a:prstGeom>
          <a:noFill/>
          <a:ln w="19050" algn="ctr">
            <a:noFill/>
            <a:miter lim="800000"/>
            <a:headEnd/>
            <a:tailEnd/>
          </a:ln>
        </p:spPr>
        <p:txBody>
          <a:bodyPr wrap="square" lIns="36000" tIns="88900" rIns="36000" bIns="88900" rtlCol="0" anchor="ctr"/>
          <a:lstStyle/>
          <a:p>
            <a:pPr algn="ctr"/>
            <a:r>
              <a:rPr lang="es" sz="1100" b="1" i="1">
                <a:solidFill>
                  <a:schemeClr val="bg2"/>
                </a:solidFill>
                <a:latin typeface="Open Sans" panose="020B0606030504020204" pitchFamily="34" charset="0"/>
                <a:ea typeface="Open Sans" panose="020B0606030504020204" pitchFamily="34" charset="0"/>
                <a:cs typeface="Open Sans" panose="020B0606030504020204" pitchFamily="34" charset="0"/>
              </a:rPr>
              <a:t>Gestión y diseño de productos </a:t>
            </a:r>
          </a:p>
        </p:txBody>
      </p:sp>
      <p:cxnSp>
        <p:nvCxnSpPr>
          <p:cNvPr id="36" name="Straight Connector 35"/>
          <p:cNvCxnSpPr/>
          <p:nvPr/>
        </p:nvCxnSpPr>
        <p:spPr>
          <a:xfrm>
            <a:off x="5268647" y="2003774"/>
            <a:ext cx="0" cy="191997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gray">
          <a:xfrm>
            <a:off x="5334669" y="1989079"/>
            <a:ext cx="2933828" cy="145533"/>
          </a:xfrm>
          <a:prstGeom prst="rect">
            <a:avLst/>
          </a:prstGeom>
          <a:noFill/>
          <a:ln w="19050" algn="ctr">
            <a:noFill/>
            <a:miter lim="800000"/>
            <a:headEnd/>
            <a:tailEnd/>
          </a:ln>
        </p:spPr>
        <p:txBody>
          <a:bodyPr wrap="square" lIns="36000" tIns="88900" rIns="36000" bIns="88900" rtlCol="0" anchor="ctr"/>
          <a:lstStyle/>
          <a:p>
            <a:pPr algn="ctr"/>
            <a:r>
              <a:rPr lang="es" sz="1100" b="1" i="1">
                <a:solidFill>
                  <a:schemeClr val="bg2"/>
                </a:solidFill>
                <a:latin typeface="Open Sans" panose="020B0606030504020204" pitchFamily="34" charset="0"/>
                <a:ea typeface="Open Sans" panose="020B0606030504020204" pitchFamily="34" charset="0"/>
                <a:cs typeface="Open Sans" panose="020B0606030504020204" pitchFamily="34" charset="0"/>
              </a:rPr>
              <a:t>Ingeniería y Operaciones</a:t>
            </a:r>
          </a:p>
        </p:txBody>
      </p:sp>
      <p:sp>
        <p:nvSpPr>
          <p:cNvPr id="38" name="Rectangle 37"/>
          <p:cNvSpPr/>
          <p:nvPr/>
        </p:nvSpPr>
        <p:spPr bwMode="gray">
          <a:xfrm>
            <a:off x="10192099" y="218318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Estrategia de datos y análisis</a:t>
            </a:r>
          </a:p>
        </p:txBody>
      </p:sp>
      <p:sp>
        <p:nvSpPr>
          <p:cNvPr id="39" name="Rectangle 38"/>
          <p:cNvSpPr/>
          <p:nvPr/>
        </p:nvSpPr>
        <p:spPr bwMode="gray">
          <a:xfrm>
            <a:off x="10192099" y="310199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datos e ingeniería </a:t>
            </a:r>
          </a:p>
        </p:txBody>
      </p:sp>
      <p:sp>
        <p:nvSpPr>
          <p:cNvPr id="40" name="Rectangle 39"/>
          <p:cNvSpPr/>
          <p:nvPr/>
        </p:nvSpPr>
        <p:spPr bwMode="gray">
          <a:xfrm>
            <a:off x="10192099" y="2642593"/>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Informes, análisis y cognitivos</a:t>
            </a:r>
          </a:p>
        </p:txBody>
      </p:sp>
      <p:sp>
        <p:nvSpPr>
          <p:cNvPr id="41" name="Rectangle 40"/>
          <p:cNvSpPr/>
          <p:nvPr/>
        </p:nvSpPr>
        <p:spPr bwMode="gray">
          <a:xfrm>
            <a:off x="10192099" y="3561403"/>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Arquitectura de datos y gobernanza</a:t>
            </a:r>
          </a:p>
        </p:txBody>
      </p:sp>
      <p:sp>
        <p:nvSpPr>
          <p:cNvPr id="48" name="Rectangle 47"/>
          <p:cNvSpPr/>
          <p:nvPr/>
        </p:nvSpPr>
        <p:spPr bwMode="gray">
          <a:xfrm>
            <a:off x="5309815" y="599297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Gestión del Talento</a:t>
            </a:r>
          </a:p>
        </p:txBody>
      </p:sp>
      <p:sp>
        <p:nvSpPr>
          <p:cNvPr id="51" name="Rectangle 50"/>
          <p:cNvSpPr/>
          <p:nvPr/>
        </p:nvSpPr>
        <p:spPr bwMode="gray">
          <a:xfrm>
            <a:off x="5306221" y="5338360"/>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Seguridad de aplicaciones y plataformas</a:t>
            </a:r>
          </a:p>
        </p:txBody>
      </p:sp>
      <p:sp>
        <p:nvSpPr>
          <p:cNvPr id="53" name="Rectangle 52"/>
          <p:cNvSpPr/>
          <p:nvPr/>
        </p:nvSpPr>
        <p:spPr bwMode="gray">
          <a:xfrm>
            <a:off x="8413950" y="1659453"/>
            <a:ext cx="1620000" cy="4140000"/>
          </a:xfrm>
          <a:prstGeom prst="rect">
            <a:avLst/>
          </a:prstGeom>
          <a:solidFill>
            <a:schemeClr val="accent1">
              <a:lumMod val="75000"/>
            </a:schemeClr>
          </a:solidFill>
          <a:ln w="19050" algn="ctr">
            <a:noFill/>
            <a:miter lim="800000"/>
            <a:headEnd/>
            <a:tailEnd/>
          </a:ln>
        </p:spPr>
        <p:txBody>
          <a:bodyPr wrap="square" lIns="36000" tIns="72000" rIns="36000" bIns="88900" rtlCol="0" anchor="t"/>
          <a:lstStyle/>
          <a:p>
            <a:pPr algn="ctr">
              <a:buFont typeface="Wingdings 2" pitchFamily="18" charset="2"/>
              <a:buNone/>
            </a:pPr>
            <a:r>
              <a:rPr lang="es" sz="1400" b="1">
                <a:solidFill>
                  <a:schemeClr val="bg1"/>
                </a:solidFill>
                <a:latin typeface="Open Sans" panose="020B0606030504020204" pitchFamily="34" charset="0"/>
                <a:ea typeface="Open Sans" panose="020B0606030504020204" pitchFamily="34" charset="0"/>
                <a:cs typeface="Open Sans" panose="020B0606030504020204" pitchFamily="34" charset="0"/>
              </a:rPr>
              <a:t>Orquestación de servicios </a:t>
            </a:r>
          </a:p>
        </p:txBody>
      </p:sp>
      <p:sp>
        <p:nvSpPr>
          <p:cNvPr id="54" name="Rectangle 53"/>
          <p:cNvSpPr/>
          <p:nvPr/>
        </p:nvSpPr>
        <p:spPr bwMode="gray">
          <a:xfrm>
            <a:off x="8504224" y="2177352"/>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soporte de servicio</a:t>
            </a:r>
          </a:p>
        </p:txBody>
      </p:sp>
      <p:sp>
        <p:nvSpPr>
          <p:cNvPr id="55" name="Rectangle 54"/>
          <p:cNvSpPr/>
          <p:nvPr/>
        </p:nvSpPr>
        <p:spPr bwMode="gray">
          <a:xfrm>
            <a:off x="8504224" y="2631560"/>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Monitorización</a:t>
            </a:r>
          </a:p>
        </p:txBody>
      </p:sp>
      <p:sp>
        <p:nvSpPr>
          <p:cNvPr id="56" name="Rectangle 55"/>
          <p:cNvSpPr/>
          <p:nvPr/>
        </p:nvSpPr>
        <p:spPr bwMode="gray">
          <a:xfrm>
            <a:off x="8504224" y="3090965"/>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del ciclo de vida del servicio</a:t>
            </a:r>
          </a:p>
        </p:txBody>
      </p:sp>
      <p:sp>
        <p:nvSpPr>
          <p:cNvPr id="57" name="Rectangle 56"/>
          <p:cNvSpPr/>
          <p:nvPr/>
        </p:nvSpPr>
        <p:spPr bwMode="gray">
          <a:xfrm>
            <a:off x="8504224" y="3550370"/>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del rendimiento del servicio</a:t>
            </a:r>
          </a:p>
        </p:txBody>
      </p:sp>
      <p:sp>
        <p:nvSpPr>
          <p:cNvPr id="58" name="Rectangle 57"/>
          <p:cNvSpPr/>
          <p:nvPr/>
        </p:nvSpPr>
        <p:spPr bwMode="gray">
          <a:xfrm>
            <a:off x="8504224" y="4009775"/>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 activos y configuración</a:t>
            </a:r>
          </a:p>
        </p:txBody>
      </p:sp>
      <p:sp>
        <p:nvSpPr>
          <p:cNvPr id="59" name="Rectangle 58"/>
          <p:cNvSpPr/>
          <p:nvPr/>
        </p:nvSpPr>
        <p:spPr bwMode="gray">
          <a:xfrm>
            <a:off x="8504224" y="4476669"/>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del ecosistema de proveedores</a:t>
            </a:r>
          </a:p>
        </p:txBody>
      </p:sp>
      <p:sp>
        <p:nvSpPr>
          <p:cNvPr id="63" name="Rectangle 62"/>
          <p:cNvSpPr/>
          <p:nvPr/>
        </p:nvSpPr>
        <p:spPr bwMode="gray">
          <a:xfrm>
            <a:off x="3751344" y="2640935"/>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Interacción con el usuario y diseño visual </a:t>
            </a:r>
          </a:p>
        </p:txBody>
      </p:sp>
      <p:sp>
        <p:nvSpPr>
          <p:cNvPr id="45" name="Rectangle 44"/>
          <p:cNvSpPr/>
          <p:nvPr/>
        </p:nvSpPr>
        <p:spPr bwMode="gray">
          <a:xfrm>
            <a:off x="3712611" y="599297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Gestión financiera</a:t>
            </a:r>
          </a:p>
        </p:txBody>
      </p:sp>
      <p:sp>
        <p:nvSpPr>
          <p:cNvPr id="66" name="Rectangle 65"/>
          <p:cNvSpPr/>
          <p:nvPr/>
        </p:nvSpPr>
        <p:spPr bwMode="gray">
          <a:xfrm>
            <a:off x="8504224" y="599297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Gestión del conocimiento</a:t>
            </a:r>
          </a:p>
        </p:txBody>
      </p:sp>
      <p:sp>
        <p:nvSpPr>
          <p:cNvPr id="65" name="Rectangle 64"/>
          <p:cNvSpPr/>
          <p:nvPr/>
        </p:nvSpPr>
        <p:spPr bwMode="gray">
          <a:xfrm>
            <a:off x="10101429" y="5997221"/>
            <a:ext cx="1404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Comunicaciones e informes ejecutivos </a:t>
            </a:r>
          </a:p>
        </p:txBody>
      </p:sp>
      <p:sp>
        <p:nvSpPr>
          <p:cNvPr id="60" name="Rectangle 59"/>
          <p:cNvSpPr/>
          <p:nvPr/>
        </p:nvSpPr>
        <p:spPr bwMode="gray">
          <a:xfrm>
            <a:off x="6905800" y="5992978"/>
            <a:ext cx="1440000" cy="373380"/>
          </a:xfrm>
          <a:prstGeom prst="rect">
            <a:avLst/>
          </a:prstGeom>
          <a:noFill/>
          <a:ln w="19050" algn="ctr">
            <a:solidFill>
              <a:schemeClr val="bg1"/>
            </a:solidFill>
            <a:miter lim="800000"/>
            <a:headEnd/>
            <a:tailEnd/>
          </a:ln>
        </p:spPr>
        <p:txBody>
          <a:bodyPr wrap="square" lIns="36000" tIns="88900" rIns="36000" bIns="88900" rtlCol="0" anchor="ctr"/>
          <a:lstStyle/>
          <a:p>
            <a:pPr algn="ctr">
              <a:buFont typeface="Wingdings 2" pitchFamily="18" charset="2"/>
              <a:buNone/>
            </a:pPr>
            <a:r>
              <a:rPr lang="es" sz="900">
                <a:solidFill>
                  <a:schemeClr val="bg1"/>
                </a:solidFill>
                <a:latin typeface="Open Sans" panose="020B0606030504020204" pitchFamily="34" charset="0"/>
                <a:ea typeface="Open Sans" panose="020B0606030504020204" pitchFamily="34" charset="0"/>
                <a:cs typeface="Open Sans" panose="020B0606030504020204" pitchFamily="34" charset="0"/>
              </a:rPr>
              <a:t>Aprendizaje y desarrollo </a:t>
            </a:r>
          </a:p>
        </p:txBody>
      </p:sp>
    </p:spTree>
    <p:extLst>
      <p:ext uri="{BB962C8B-B14F-4D97-AF65-F5344CB8AC3E}">
        <p14:creationId xmlns:p14="http://schemas.microsoft.com/office/powerpoint/2010/main" val="34582472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fondo verde y blanco con círculos y puntos&#10;&#10;Descripción generada automáticamente">
            <a:extLst>
              <a:ext uri="{FF2B5EF4-FFF2-40B4-BE49-F238E27FC236}">
                <a16:creationId xmlns:a16="http://schemas.microsoft.com/office/drawing/2014/main" id="{30251D1F-4799-B026-9BAE-7D4211D8390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912548"/>
          </a:xfrm>
          <a:prstGeom prst="rect">
            <a:avLst/>
          </a:prstGeom>
        </p:spPr>
      </p:pic>
      <p:sp>
        <p:nvSpPr>
          <p:cNvPr id="7" name="TextBox 6">
            <a:extLst>
              <a:ext uri="{FF2B5EF4-FFF2-40B4-BE49-F238E27FC236}">
                <a16:creationId xmlns:a16="http://schemas.microsoft.com/office/drawing/2014/main" id="{2DFBA43F-8DA1-A52B-FA12-919B72C64077}"/>
              </a:ext>
            </a:extLst>
          </p:cNvPr>
          <p:cNvSpPr txBox="1"/>
          <p:nvPr/>
        </p:nvSpPr>
        <p:spPr bwMode="gray">
          <a:xfrm>
            <a:off x="1025971" y="2551837"/>
            <a:ext cx="10132360" cy="1754326"/>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s" sz="6000" b="1" dirty="0">
                <a:solidFill>
                  <a:srgbClr val="2C5234"/>
                </a:solidFill>
                <a:latin typeface="Open Sans" panose="020B0606030504020204" pitchFamily="34" charset="0"/>
                <a:ea typeface="Open Sans" panose="020B0606030504020204" pitchFamily="34" charset="0"/>
                <a:cs typeface="Open Sans" panose="020B0606030504020204" pitchFamily="34" charset="0"/>
              </a:rPr>
              <a:t>Panorama General de la Inteligencia Artificial</a:t>
            </a:r>
            <a:endParaRPr kumimoji="0" lang="es" sz="6000" b="1" i="0" u="none" strike="noStrike" kern="1200" cap="none" spc="0" normalizeH="0" baseline="0" noProof="0" dirty="0">
              <a:ln>
                <a:noFill/>
              </a:ln>
              <a:solidFill>
                <a:srgbClr val="2C523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609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fondo verde y blanco con círculos y puntos&#10;&#10;Descripción generada automáticamente">
            <a:extLst>
              <a:ext uri="{FF2B5EF4-FFF2-40B4-BE49-F238E27FC236}">
                <a16:creationId xmlns:a16="http://schemas.microsoft.com/office/drawing/2014/main" id="{30251D1F-4799-B026-9BAE-7D4211D8390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912548"/>
          </a:xfrm>
          <a:prstGeom prst="rect">
            <a:avLst/>
          </a:prstGeom>
        </p:spPr>
      </p:pic>
      <p:sp>
        <p:nvSpPr>
          <p:cNvPr id="7" name="TextBox 6">
            <a:extLst>
              <a:ext uri="{FF2B5EF4-FFF2-40B4-BE49-F238E27FC236}">
                <a16:creationId xmlns:a16="http://schemas.microsoft.com/office/drawing/2014/main" id="{2DFBA43F-8DA1-A52B-FA12-919B72C64077}"/>
              </a:ext>
            </a:extLst>
          </p:cNvPr>
          <p:cNvSpPr txBox="1"/>
          <p:nvPr/>
        </p:nvSpPr>
        <p:spPr bwMode="gray">
          <a:xfrm>
            <a:off x="1025971" y="2551837"/>
            <a:ext cx="10132360" cy="1754326"/>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MX" sz="6000" b="1" i="0" u="none" strike="noStrike" kern="1200" cap="none" spc="0" normalizeH="0" baseline="0" noProof="0" dirty="0">
                <a:ln>
                  <a:noFill/>
                </a:ln>
                <a:solidFill>
                  <a:srgbClr val="2C5234"/>
                </a:solidFill>
                <a:effectLst/>
                <a:uLnTx/>
                <a:uFillTx/>
                <a:latin typeface="Open Sans" panose="020B0606030504020204" pitchFamily="34" charset="0"/>
                <a:ea typeface="Open Sans" panose="020B0606030504020204" pitchFamily="34" charset="0"/>
                <a:cs typeface="Open Sans" panose="020B0606030504020204" pitchFamily="34" charset="0"/>
              </a:rPr>
              <a:t>Casos de uso en la industria Retail</a:t>
            </a:r>
            <a:endParaRPr kumimoji="0" lang="es" sz="6000" b="1" i="0" u="none" strike="noStrike" kern="1200" cap="none" spc="0" normalizeH="0" baseline="0" noProof="0" dirty="0">
              <a:ln>
                <a:noFill/>
              </a:ln>
              <a:solidFill>
                <a:srgbClr val="2C523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88075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46022E0-E2CD-4A74-BD57-231BCC8E1D15}"/>
              </a:ext>
            </a:extLst>
          </p:cNvPr>
          <p:cNvGrpSpPr/>
          <p:nvPr/>
        </p:nvGrpSpPr>
        <p:grpSpPr>
          <a:xfrm>
            <a:off x="5500379" y="4060916"/>
            <a:ext cx="2737949" cy="2252862"/>
            <a:chOff x="8830353" y="3793466"/>
            <a:chExt cx="2737949" cy="2252862"/>
          </a:xfrm>
          <a:solidFill>
            <a:srgbClr val="C0E1F5"/>
          </a:solidFill>
        </p:grpSpPr>
        <p:sp>
          <p:nvSpPr>
            <p:cNvPr id="23" name="Rectangle 22">
              <a:extLst>
                <a:ext uri="{FF2B5EF4-FFF2-40B4-BE49-F238E27FC236}">
                  <a16:creationId xmlns:a16="http://schemas.microsoft.com/office/drawing/2014/main" id="{93882E92-CFFF-45AA-8D7E-4FC4D695FA22}"/>
                </a:ext>
              </a:extLst>
            </p:cNvPr>
            <p:cNvSpPr/>
            <p:nvPr/>
          </p:nvSpPr>
          <p:spPr bwMode="gray">
            <a:xfrm>
              <a:off x="8830353" y="3793466"/>
              <a:ext cx="2737949" cy="2252862"/>
            </a:xfrm>
            <a:prstGeom prst="rect">
              <a:avLst/>
            </a:prstGeom>
            <a:solidFill>
              <a:schemeClr val="accent2">
                <a:lumMod val="40000"/>
                <a:lumOff val="60000"/>
              </a:schemeClr>
            </a:solidFill>
            <a:ln w="317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a:extLst>
                <a:ext uri="{FF2B5EF4-FFF2-40B4-BE49-F238E27FC236}">
                  <a16:creationId xmlns:a16="http://schemas.microsoft.com/office/drawing/2014/main" id="{1C8BD92B-2FD3-40D8-9495-3F5391099308}"/>
                </a:ext>
              </a:extLst>
            </p:cNvPr>
            <p:cNvSpPr/>
            <p:nvPr/>
          </p:nvSpPr>
          <p:spPr bwMode="gray">
            <a:xfrm>
              <a:off x="9032713" y="4001444"/>
              <a:ext cx="2170568" cy="1372858"/>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1200"/>
                </a:spcAft>
                <a:buClrTx/>
                <a:buSzTx/>
                <a:buFontTx/>
                <a:buNone/>
                <a:tabLst/>
                <a:defRPr/>
              </a:pPr>
              <a:r>
                <a:rPr kumimoji="0" lang="e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del conocimiento</a:t>
              </a:r>
              <a:endParaRPr kumimoji="0" lang="en-U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6000"/>
                </a:lnSpc>
                <a:spcBef>
                  <a:spcPts val="0"/>
                </a:spcBef>
                <a:spcAft>
                  <a:spcPts val="600"/>
                </a:spcAft>
                <a:buClrTx/>
                <a:buSzTx/>
                <a:buFont typeface="Arial" panose="020B0604020202020204" pitchFamily="34" charset="0"/>
                <a:buChar char="•"/>
                <a:tabLst/>
                <a:defRPr/>
              </a:pPr>
              <a:r>
                <a:rPr kumimoji="0" lang="e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Busque en documentación estructurada y no estructurada y genere información y resúmenes para mejorar el cumplimiento </a:t>
              </a:r>
            </a:p>
          </p:txBody>
        </p:sp>
        <p:pic>
          <p:nvPicPr>
            <p:cNvPr id="25" name="Picture 24">
              <a:extLst>
                <a:ext uri="{FF2B5EF4-FFF2-40B4-BE49-F238E27FC236}">
                  <a16:creationId xmlns:a16="http://schemas.microsoft.com/office/drawing/2014/main" id="{FB291C5A-FD9A-494C-9F9D-51C6819EDE70}"/>
                </a:ext>
              </a:extLst>
            </p:cNvPr>
            <p:cNvPicPr>
              <a:picLocks noChangeAspect="1"/>
            </p:cNvPicPr>
            <p:nvPr/>
          </p:nvPicPr>
          <p:blipFill>
            <a:blip r:embed="rId3">
              <a:grayscl/>
            </a:blip>
            <a:stretch>
              <a:fillRect/>
            </a:stretch>
          </p:blipFill>
          <p:spPr>
            <a:xfrm>
              <a:off x="10869962" y="3870815"/>
              <a:ext cx="585358" cy="585358"/>
            </a:xfrm>
            <a:prstGeom prst="rect">
              <a:avLst/>
            </a:prstGeom>
          </p:spPr>
        </p:pic>
      </p:grpSp>
      <p:grpSp>
        <p:nvGrpSpPr>
          <p:cNvPr id="26" name="Group 25">
            <a:extLst>
              <a:ext uri="{FF2B5EF4-FFF2-40B4-BE49-F238E27FC236}">
                <a16:creationId xmlns:a16="http://schemas.microsoft.com/office/drawing/2014/main" id="{7C6B4E9F-1FB1-4A98-A562-142807EE1C9B}"/>
              </a:ext>
            </a:extLst>
          </p:cNvPr>
          <p:cNvGrpSpPr/>
          <p:nvPr/>
        </p:nvGrpSpPr>
        <p:grpSpPr>
          <a:xfrm>
            <a:off x="8874951" y="4060801"/>
            <a:ext cx="2737949" cy="2252862"/>
            <a:chOff x="3469125" y="3793466"/>
            <a:chExt cx="2737949" cy="2252862"/>
          </a:xfrm>
          <a:solidFill>
            <a:srgbClr val="C0E1F5"/>
          </a:solidFill>
        </p:grpSpPr>
        <p:sp>
          <p:nvSpPr>
            <p:cNvPr id="27" name="Rectangle 26">
              <a:extLst>
                <a:ext uri="{FF2B5EF4-FFF2-40B4-BE49-F238E27FC236}">
                  <a16:creationId xmlns:a16="http://schemas.microsoft.com/office/drawing/2014/main" id="{BF501262-B7A6-4DFE-AA14-0079E0FBE38B}"/>
                </a:ext>
              </a:extLst>
            </p:cNvPr>
            <p:cNvSpPr/>
            <p:nvPr/>
          </p:nvSpPr>
          <p:spPr bwMode="gray">
            <a:xfrm>
              <a:off x="3469125" y="3793466"/>
              <a:ext cx="2737949" cy="2252862"/>
            </a:xfrm>
            <a:prstGeom prst="rect">
              <a:avLst/>
            </a:prstGeom>
            <a:solidFill>
              <a:schemeClr val="accent2">
                <a:lumMod val="40000"/>
                <a:lumOff val="60000"/>
              </a:schemeClr>
            </a:solidFill>
            <a:ln w="317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FF95FE59-31A6-432A-B9FC-11416BEA67C1}"/>
                </a:ext>
              </a:extLst>
            </p:cNvPr>
            <p:cNvSpPr/>
            <p:nvPr/>
          </p:nvSpPr>
          <p:spPr bwMode="gray">
            <a:xfrm>
              <a:off x="3673178" y="3900068"/>
              <a:ext cx="1974379" cy="524379"/>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1200"/>
                </a:spcAft>
                <a:buClrTx/>
                <a:buSzTx/>
                <a:buFontTx/>
                <a:buNone/>
                <a:tabLst/>
                <a:defRPr/>
              </a:pPr>
              <a:r>
                <a:rPr kumimoji="0" lang="e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Interacción con el Cliente.</a:t>
              </a:r>
            </a:p>
          </p:txBody>
        </p:sp>
        <p:pic>
          <p:nvPicPr>
            <p:cNvPr id="29" name="Picture 28" descr="Icono&#10;&#10;Descripción generada automáticamente">
              <a:extLst>
                <a:ext uri="{FF2B5EF4-FFF2-40B4-BE49-F238E27FC236}">
                  <a16:creationId xmlns:a16="http://schemas.microsoft.com/office/drawing/2014/main" id="{64C575B0-4D87-452B-BBD5-A96EAE274965}"/>
                </a:ext>
              </a:extLst>
            </p:cNvPr>
            <p:cNvPicPr>
              <a:picLocks noChangeAspect="1"/>
            </p:cNvPicPr>
            <p:nvPr/>
          </p:nvPicPr>
          <p:blipFill>
            <a:blip r:embed="rId4">
              <a:grayscl/>
            </a:blip>
            <a:stretch>
              <a:fillRect/>
            </a:stretch>
          </p:blipFill>
          <p:spPr>
            <a:xfrm>
              <a:off x="5525256" y="3882505"/>
              <a:ext cx="585358" cy="585358"/>
            </a:xfrm>
            <a:prstGeom prst="rect">
              <a:avLst/>
            </a:prstGeom>
          </p:spPr>
        </p:pic>
        <p:sp>
          <p:nvSpPr>
            <p:cNvPr id="9" name="Rectangle 8">
              <a:extLst>
                <a:ext uri="{FF2B5EF4-FFF2-40B4-BE49-F238E27FC236}">
                  <a16:creationId xmlns:a16="http://schemas.microsoft.com/office/drawing/2014/main" id="{1F7E1E51-420B-FB50-0163-EEB5570DD2B3}"/>
                </a:ext>
              </a:extLst>
            </p:cNvPr>
            <p:cNvSpPr/>
            <p:nvPr/>
          </p:nvSpPr>
          <p:spPr bwMode="gray">
            <a:xfrm>
              <a:off x="3673178" y="4441597"/>
              <a:ext cx="2420406" cy="1192193"/>
            </a:xfrm>
            <a:prstGeom prst="rect">
              <a:avLst/>
            </a:prstGeom>
            <a:noFill/>
            <a:ln w="19050" algn="ctr">
              <a:noFill/>
              <a:miter lim="800000"/>
              <a:headEnd/>
              <a:tailEnd/>
            </a:ln>
          </p:spPr>
          <p:txBody>
            <a:bodyPr wrap="square" lIns="88900" tIns="88900" rIns="88900" bIns="88900" rtlCol="0" anchor="t"/>
            <a:lstStyle/>
            <a:p>
              <a:pPr marL="171450" marR="0" lvl="0" indent="-171450" algn="l" defTabSz="914400" rtl="0" eaLnBrk="1" fontAlgn="auto" latinLnBrk="0" hangingPunct="1">
                <a:lnSpc>
                  <a:spcPct val="106000"/>
                </a:lnSpc>
                <a:spcBef>
                  <a:spcPts val="0"/>
                </a:spcBef>
                <a:spcAft>
                  <a:spcPts val="600"/>
                </a:spcAft>
                <a:buClrTx/>
                <a:buSzTx/>
                <a:buFont typeface="Arial" panose="020B0604020202020204" pitchFamily="34" charset="0"/>
                <a:buChar char="•"/>
                <a:tabLst/>
                <a:defRPr/>
              </a:pPr>
              <a:r>
                <a:rPr kumimoji="0" lang="e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Análisis de extremo a extremo de las interacciones con los clientes en todos los puntos de contacto, incluido el sentimiento, el resumen de intenciones para generar respuestas y acciones. </a:t>
              </a:r>
              <a:endParaRPr kumimoji="0" lang="en-U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 name="Group 29">
            <a:extLst>
              <a:ext uri="{FF2B5EF4-FFF2-40B4-BE49-F238E27FC236}">
                <a16:creationId xmlns:a16="http://schemas.microsoft.com/office/drawing/2014/main" id="{0AAC973C-635E-4AE2-8518-B649C9C8B395}"/>
              </a:ext>
            </a:extLst>
          </p:cNvPr>
          <p:cNvGrpSpPr/>
          <p:nvPr/>
        </p:nvGrpSpPr>
        <p:grpSpPr>
          <a:xfrm>
            <a:off x="2125806" y="4060916"/>
            <a:ext cx="2737949" cy="2252862"/>
            <a:chOff x="626013" y="3793464"/>
            <a:chExt cx="2737949" cy="2252862"/>
          </a:xfrm>
          <a:solidFill>
            <a:srgbClr val="C0E1F5"/>
          </a:solidFill>
        </p:grpSpPr>
        <p:sp>
          <p:nvSpPr>
            <p:cNvPr id="31" name="Rectangle 30">
              <a:extLst>
                <a:ext uri="{FF2B5EF4-FFF2-40B4-BE49-F238E27FC236}">
                  <a16:creationId xmlns:a16="http://schemas.microsoft.com/office/drawing/2014/main" id="{97E10FCA-A9A2-450A-A506-FF5F97AA7763}"/>
                </a:ext>
              </a:extLst>
            </p:cNvPr>
            <p:cNvSpPr/>
            <p:nvPr/>
          </p:nvSpPr>
          <p:spPr bwMode="gray">
            <a:xfrm>
              <a:off x="626013" y="3793464"/>
              <a:ext cx="2737949" cy="2252862"/>
            </a:xfrm>
            <a:prstGeom prst="rect">
              <a:avLst/>
            </a:prstGeom>
            <a:solidFill>
              <a:schemeClr val="accent2">
                <a:lumMod val="40000"/>
                <a:lumOff val="60000"/>
              </a:schemeClr>
            </a:solidFill>
            <a:ln w="317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31">
              <a:extLst>
                <a:ext uri="{FF2B5EF4-FFF2-40B4-BE49-F238E27FC236}">
                  <a16:creationId xmlns:a16="http://schemas.microsoft.com/office/drawing/2014/main" id="{2B2C9B5A-2B62-4C09-9B08-C32C4E139164}"/>
                </a:ext>
              </a:extLst>
            </p:cNvPr>
            <p:cNvSpPr/>
            <p:nvPr/>
          </p:nvSpPr>
          <p:spPr bwMode="gray">
            <a:xfrm>
              <a:off x="791445" y="4004626"/>
              <a:ext cx="2127454" cy="1543414"/>
            </a:xfrm>
            <a:prstGeom prst="rect">
              <a:avLst/>
            </a:prstGeom>
            <a:no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1200"/>
                </a:spcAft>
                <a:buClrTx/>
                <a:buSzTx/>
                <a:buFontTx/>
                <a:buNone/>
                <a:tabLst/>
                <a:defRPr/>
              </a:pPr>
              <a:r>
                <a:rPr kumimoji="0" lang="e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Personalización</a:t>
              </a:r>
            </a:p>
            <a:p>
              <a:pPr marL="171450" marR="0" lvl="0" indent="-171450" algn="l" defTabSz="914400" rtl="0" eaLnBrk="1" fontAlgn="auto" latinLnBrk="0" hangingPunct="1">
                <a:lnSpc>
                  <a:spcPct val="106000"/>
                </a:lnSpc>
                <a:spcBef>
                  <a:spcPts val="0"/>
                </a:spcBef>
                <a:spcAft>
                  <a:spcPts val="600"/>
                </a:spcAft>
                <a:buClrTx/>
                <a:buSzTx/>
                <a:buFont typeface="Arial" panose="020B0604020202020204" pitchFamily="34" charset="0"/>
                <a:buChar char="•"/>
                <a:tabLst/>
                <a:defRPr/>
              </a:pPr>
              <a:r>
                <a:rPr kumimoji="0" lang="e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Hiperpersonalización de beneficios y consejos mediante el resumen de las interacciones en los puntos de contacto y la generación de contenido</a:t>
              </a:r>
              <a:endParaRPr kumimoji="0" lang="en-U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12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3" name="Picture 32" descr="Icono&#10;&#10;Descripción generada automáticamente">
              <a:extLst>
                <a:ext uri="{FF2B5EF4-FFF2-40B4-BE49-F238E27FC236}">
                  <a16:creationId xmlns:a16="http://schemas.microsoft.com/office/drawing/2014/main" id="{D5EC8305-1FB6-4D33-B677-E5AC39C07C2F}"/>
                </a:ext>
              </a:extLst>
            </p:cNvPr>
            <p:cNvPicPr>
              <a:picLocks noChangeAspect="1"/>
            </p:cNvPicPr>
            <p:nvPr/>
          </p:nvPicPr>
          <p:blipFill>
            <a:blip r:embed="rId5">
              <a:grayscl/>
            </a:blip>
            <a:stretch>
              <a:fillRect/>
            </a:stretch>
          </p:blipFill>
          <p:spPr>
            <a:xfrm>
              <a:off x="2715713" y="3876378"/>
              <a:ext cx="585358" cy="585358"/>
            </a:xfrm>
            <a:prstGeom prst="rect">
              <a:avLst/>
            </a:prstGeom>
          </p:spPr>
        </p:pic>
      </p:grpSp>
      <p:grpSp>
        <p:nvGrpSpPr>
          <p:cNvPr id="34" name="Group 33">
            <a:extLst>
              <a:ext uri="{FF2B5EF4-FFF2-40B4-BE49-F238E27FC236}">
                <a16:creationId xmlns:a16="http://schemas.microsoft.com/office/drawing/2014/main" id="{330E6554-86B3-4F0B-B4FB-6342B9EE5A4E}"/>
              </a:ext>
            </a:extLst>
          </p:cNvPr>
          <p:cNvGrpSpPr/>
          <p:nvPr/>
        </p:nvGrpSpPr>
        <p:grpSpPr>
          <a:xfrm>
            <a:off x="8874951" y="1576303"/>
            <a:ext cx="2737949" cy="2252798"/>
            <a:chOff x="8835527" y="1296231"/>
            <a:chExt cx="2737949" cy="2252798"/>
          </a:xfrm>
          <a:solidFill>
            <a:schemeClr val="accent2">
              <a:lumMod val="40000"/>
              <a:lumOff val="60000"/>
            </a:schemeClr>
          </a:solidFill>
        </p:grpSpPr>
        <p:sp>
          <p:nvSpPr>
            <p:cNvPr id="35" name="Rectangle 34">
              <a:extLst>
                <a:ext uri="{FF2B5EF4-FFF2-40B4-BE49-F238E27FC236}">
                  <a16:creationId xmlns:a16="http://schemas.microsoft.com/office/drawing/2014/main" id="{3A591972-B3B5-4281-87E0-293DC649595B}"/>
                </a:ext>
              </a:extLst>
            </p:cNvPr>
            <p:cNvSpPr/>
            <p:nvPr/>
          </p:nvSpPr>
          <p:spPr bwMode="gray">
            <a:xfrm>
              <a:off x="8835527" y="1296231"/>
              <a:ext cx="2737949" cy="2252798"/>
            </a:xfrm>
            <a:prstGeom prst="rect">
              <a:avLst/>
            </a:prstGeom>
            <a:grpFill/>
            <a:ln w="317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200" b="1"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1"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200" b="1"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5">
              <a:extLst>
                <a:ext uri="{FF2B5EF4-FFF2-40B4-BE49-F238E27FC236}">
                  <a16:creationId xmlns:a16="http://schemas.microsoft.com/office/drawing/2014/main" id="{090328F7-92BF-4C78-A23D-50605F1C9E53}"/>
                </a:ext>
              </a:extLst>
            </p:cNvPr>
            <p:cNvSpPr/>
            <p:nvPr/>
          </p:nvSpPr>
          <p:spPr bwMode="gray">
            <a:xfrm>
              <a:off x="8971660" y="1434730"/>
              <a:ext cx="2465682" cy="1259567"/>
            </a:xfrm>
            <a:prstGeom prst="rect">
              <a:avLst/>
            </a:prstGeom>
            <a:grp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1200"/>
                </a:spcAft>
                <a:buClrTx/>
                <a:buSzTx/>
                <a:buFontTx/>
                <a:buNone/>
                <a:tabLst/>
                <a:defRPr/>
              </a:pPr>
              <a:r>
                <a:rPr kumimoji="0" lang="es" sz="1200" b="1"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Generación de código</a:t>
              </a:r>
            </a:p>
            <a:p>
              <a:pPr marL="0" marR="0" lvl="0" indent="0" algn="l" defTabSz="914400" rtl="0" eaLnBrk="1" fontAlgn="auto" latinLnBrk="0" hangingPunct="1">
                <a:lnSpc>
                  <a:spcPct val="106000"/>
                </a:lnSpc>
                <a:spcBef>
                  <a:spcPts val="0"/>
                </a:spcBef>
                <a:spcAft>
                  <a:spcPts val="300"/>
                </a:spcAft>
                <a:buClrTx/>
                <a:buSzTx/>
                <a:buFontTx/>
                <a:buNone/>
                <a:tabLst/>
                <a:defRPr/>
              </a:pPr>
              <a:r>
                <a:rPr kumimoji="0" lang="e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Ejemplos: </a:t>
              </a:r>
            </a:p>
            <a:p>
              <a:pPr marL="171450" marR="0" lvl="0" indent="-171450" algn="l" defTabSz="914400" rtl="0" eaLnBrk="1" fontAlgn="auto" latinLnBrk="0" hangingPunct="1">
                <a:lnSpc>
                  <a:spcPct val="106000"/>
                </a:lnSpc>
                <a:spcBef>
                  <a:spcPts val="0"/>
                </a:spcBef>
                <a:spcAft>
                  <a:spcPts val="300"/>
                </a:spcAft>
                <a:buClrTx/>
                <a:buSzTx/>
                <a:buFont typeface="Arial" panose="020B0604020202020204" pitchFamily="34" charset="0"/>
                <a:buChar char="•"/>
                <a:tabLst/>
                <a:defRPr/>
              </a:pPr>
              <a:r>
                <a:rPr kumimoji="0" lang="e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Convierta el lenguaje natural en código para habilitar el análisis de servicio</a:t>
              </a:r>
              <a:endParaRPr kumimoji="0" lang="en-U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6000"/>
                </a:lnSpc>
                <a:spcBef>
                  <a:spcPts val="0"/>
                </a:spcBef>
                <a:spcAft>
                  <a:spcPts val="30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7" name="Picture 36" descr="Icono&#10;&#10;Descripción generada automáticamente">
              <a:extLst>
                <a:ext uri="{FF2B5EF4-FFF2-40B4-BE49-F238E27FC236}">
                  <a16:creationId xmlns:a16="http://schemas.microsoft.com/office/drawing/2014/main" id="{35D51B9E-F0E1-4CB5-A29D-89CDA1C1E150}"/>
                </a:ext>
              </a:extLst>
            </p:cNvPr>
            <p:cNvPicPr>
              <a:picLocks noChangeAspect="1"/>
            </p:cNvPicPr>
            <p:nvPr/>
          </p:nvPicPr>
          <p:blipFill>
            <a:blip r:embed="rId6">
              <a:grayscl/>
            </a:blip>
            <a:stretch>
              <a:fillRect/>
            </a:stretch>
          </p:blipFill>
          <p:spPr>
            <a:xfrm>
              <a:off x="10891658" y="1368339"/>
              <a:ext cx="585358" cy="585358"/>
            </a:xfrm>
            <a:prstGeom prst="rect">
              <a:avLst/>
            </a:prstGeom>
            <a:grpFill/>
          </p:spPr>
        </p:pic>
      </p:grpSp>
      <p:grpSp>
        <p:nvGrpSpPr>
          <p:cNvPr id="39" name="Group 38">
            <a:extLst>
              <a:ext uri="{FF2B5EF4-FFF2-40B4-BE49-F238E27FC236}">
                <a16:creationId xmlns:a16="http://schemas.microsoft.com/office/drawing/2014/main" id="{1311A12F-8AF9-4292-B6BF-D86BC4082B85}"/>
              </a:ext>
            </a:extLst>
          </p:cNvPr>
          <p:cNvGrpSpPr/>
          <p:nvPr/>
        </p:nvGrpSpPr>
        <p:grpSpPr>
          <a:xfrm>
            <a:off x="5496005" y="1576418"/>
            <a:ext cx="2737949" cy="2252798"/>
            <a:chOff x="3479472" y="1296231"/>
            <a:chExt cx="2737949" cy="2252798"/>
          </a:xfrm>
          <a:solidFill>
            <a:schemeClr val="accent2">
              <a:lumMod val="40000"/>
              <a:lumOff val="60000"/>
            </a:schemeClr>
          </a:solidFill>
        </p:grpSpPr>
        <p:sp>
          <p:nvSpPr>
            <p:cNvPr id="40" name="Rectangle 39">
              <a:extLst>
                <a:ext uri="{FF2B5EF4-FFF2-40B4-BE49-F238E27FC236}">
                  <a16:creationId xmlns:a16="http://schemas.microsoft.com/office/drawing/2014/main" id="{DE2EE0B7-E3F1-4CBA-B343-26E40422F258}"/>
                </a:ext>
              </a:extLst>
            </p:cNvPr>
            <p:cNvSpPr/>
            <p:nvPr/>
          </p:nvSpPr>
          <p:spPr bwMode="gray">
            <a:xfrm>
              <a:off x="3479472" y="1296231"/>
              <a:ext cx="2737949" cy="2252798"/>
            </a:xfrm>
            <a:prstGeom prst="rect">
              <a:avLst/>
            </a:prstGeom>
            <a:grpFill/>
            <a:ln w="317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0D5D102A-2C46-4576-9F88-684CADE09FFE}"/>
                </a:ext>
              </a:extLst>
            </p:cNvPr>
            <p:cNvSpPr/>
            <p:nvPr/>
          </p:nvSpPr>
          <p:spPr bwMode="gray">
            <a:xfrm>
              <a:off x="3672894" y="1439168"/>
              <a:ext cx="2317639" cy="1451879"/>
            </a:xfrm>
            <a:prstGeom prst="rect">
              <a:avLst/>
            </a:prstGeom>
            <a:grp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1200"/>
                </a:spcAft>
                <a:buClrTx/>
                <a:buSzTx/>
                <a:buFontTx/>
                <a:buNone/>
                <a:tabLst/>
                <a:defRPr/>
              </a:pPr>
              <a:r>
                <a:rPr kumimoji="0" lang="es" sz="1200" b="1"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Resumen y búsqueda</a:t>
              </a:r>
            </a:p>
            <a:p>
              <a:pPr marL="0" marR="0" lvl="0" indent="0" algn="l" defTabSz="914400" rtl="0" eaLnBrk="1" fontAlgn="auto" latinLnBrk="0" hangingPunct="1">
                <a:lnSpc>
                  <a:spcPct val="106000"/>
                </a:lnSpc>
                <a:spcBef>
                  <a:spcPts val="0"/>
                </a:spcBef>
                <a:spcAft>
                  <a:spcPts val="300"/>
                </a:spcAft>
                <a:buClrTx/>
                <a:buSzTx/>
                <a:buFontTx/>
                <a:buNone/>
                <a:tabLst/>
                <a:defRPr/>
              </a:pPr>
              <a:r>
                <a:rPr kumimoji="0" lang="e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Ejemplos: </a:t>
              </a:r>
            </a:p>
            <a:p>
              <a:pPr marL="171450" marR="0" lvl="0" indent="-171450" algn="l" defTabSz="914400" rtl="0" eaLnBrk="1" fontAlgn="auto" latinLnBrk="0" hangingPunct="1">
                <a:lnSpc>
                  <a:spcPct val="106000"/>
                </a:lnSpc>
                <a:spcBef>
                  <a:spcPts val="0"/>
                </a:spcBef>
                <a:spcAft>
                  <a:spcPts val="300"/>
                </a:spcAft>
                <a:buClrTx/>
                <a:buSzTx/>
                <a:buFont typeface="Arial" panose="020B0604020202020204" pitchFamily="34" charset="0"/>
                <a:buChar char="•"/>
                <a:tabLst/>
                <a:defRPr/>
              </a:pPr>
              <a:r>
                <a:rPr kumimoji="0" lang="e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Resumir el proceso y los documentos reglamentarios</a:t>
              </a:r>
            </a:p>
            <a:p>
              <a:pPr marL="171450" marR="0" lvl="0" indent="-171450" algn="l" defTabSz="914400" rtl="0" eaLnBrk="1" fontAlgn="auto" latinLnBrk="0" hangingPunct="1">
                <a:lnSpc>
                  <a:spcPct val="106000"/>
                </a:lnSpc>
                <a:spcBef>
                  <a:spcPts val="0"/>
                </a:spcBef>
                <a:spcAft>
                  <a:spcPts val="300"/>
                </a:spcAft>
                <a:buClrTx/>
                <a:buSzTx/>
                <a:buFont typeface="Arial" panose="020B0604020202020204" pitchFamily="34" charset="0"/>
                <a:buChar char="•"/>
                <a:tabLst/>
                <a:defRPr/>
              </a:pPr>
              <a:r>
                <a:rPr kumimoji="0" lang="e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Descubrimiento de información y conocimiento</a:t>
              </a:r>
              <a:endParaRPr kumimoji="0" lang="en-US" sz="12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1200"/>
                </a:spcAft>
                <a:buClrTx/>
                <a:buSzTx/>
                <a:buFontTx/>
                <a:buNone/>
                <a:tabLst/>
                <a:defRPr/>
              </a:pPr>
              <a:endParaRPr kumimoji="0" lang="en-US" sz="1200" b="1"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2" name="Picture 41" descr="Icono&#10;&#10;Descripción generada automáticamente">
              <a:extLst>
                <a:ext uri="{FF2B5EF4-FFF2-40B4-BE49-F238E27FC236}">
                  <a16:creationId xmlns:a16="http://schemas.microsoft.com/office/drawing/2014/main" id="{CA5B2A6D-3FD1-449D-BBFA-4BDB07CB6240}"/>
                </a:ext>
              </a:extLst>
            </p:cNvPr>
            <p:cNvPicPr>
              <a:picLocks noChangeAspect="1"/>
            </p:cNvPicPr>
            <p:nvPr/>
          </p:nvPicPr>
          <p:blipFill>
            <a:blip r:embed="rId7">
              <a:grayscl/>
            </a:blip>
            <a:stretch>
              <a:fillRect/>
            </a:stretch>
          </p:blipFill>
          <p:spPr>
            <a:xfrm>
              <a:off x="5610701" y="1417640"/>
              <a:ext cx="585358" cy="585358"/>
            </a:xfrm>
            <a:prstGeom prst="rect">
              <a:avLst/>
            </a:prstGeom>
            <a:grpFill/>
            <a:ln w="19050" algn="ctr">
              <a:noFill/>
              <a:miter lim="800000"/>
              <a:headEnd/>
              <a:tailEnd/>
            </a:ln>
          </p:spPr>
        </p:pic>
      </p:grpSp>
      <p:grpSp>
        <p:nvGrpSpPr>
          <p:cNvPr id="43" name="Group 42">
            <a:extLst>
              <a:ext uri="{FF2B5EF4-FFF2-40B4-BE49-F238E27FC236}">
                <a16:creationId xmlns:a16="http://schemas.microsoft.com/office/drawing/2014/main" id="{E97FE659-2ABE-4C9B-A032-AD85EA926C4D}"/>
              </a:ext>
            </a:extLst>
          </p:cNvPr>
          <p:cNvGrpSpPr/>
          <p:nvPr/>
        </p:nvGrpSpPr>
        <p:grpSpPr>
          <a:xfrm>
            <a:off x="2117058" y="1576418"/>
            <a:ext cx="2737949" cy="2252798"/>
            <a:chOff x="641534" y="1296229"/>
            <a:chExt cx="2737949" cy="2252798"/>
          </a:xfrm>
          <a:solidFill>
            <a:schemeClr val="accent2">
              <a:lumMod val="40000"/>
              <a:lumOff val="60000"/>
            </a:schemeClr>
          </a:solidFill>
        </p:grpSpPr>
        <p:sp>
          <p:nvSpPr>
            <p:cNvPr id="44" name="Rectangle 43">
              <a:extLst>
                <a:ext uri="{FF2B5EF4-FFF2-40B4-BE49-F238E27FC236}">
                  <a16:creationId xmlns:a16="http://schemas.microsoft.com/office/drawing/2014/main" id="{FA9ECB2A-0283-4E4D-A65B-46E760550032}"/>
                </a:ext>
              </a:extLst>
            </p:cNvPr>
            <p:cNvSpPr/>
            <p:nvPr/>
          </p:nvSpPr>
          <p:spPr bwMode="gray">
            <a:xfrm>
              <a:off x="641534" y="1296229"/>
              <a:ext cx="2737949" cy="2252798"/>
            </a:xfrm>
            <a:prstGeom prst="rect">
              <a:avLst/>
            </a:prstGeom>
            <a:grpFill/>
            <a:ln w="3175"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2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3175579E-37D8-4433-ADB8-04B6BC480EB6}"/>
                </a:ext>
              </a:extLst>
            </p:cNvPr>
            <p:cNvSpPr/>
            <p:nvPr/>
          </p:nvSpPr>
          <p:spPr bwMode="gray">
            <a:xfrm>
              <a:off x="815714" y="1439166"/>
              <a:ext cx="2546569" cy="1903104"/>
            </a:xfrm>
            <a:prstGeom prst="rect">
              <a:avLst/>
            </a:prstGeom>
            <a:grp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1200"/>
                </a:spcAft>
                <a:buClrTx/>
                <a:buSzTx/>
                <a:buFontTx/>
                <a:buNone/>
                <a:tabLst/>
                <a:defRPr/>
              </a:pPr>
              <a:r>
                <a:rPr kumimoji="0" lang="es" sz="1200" b="1"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Creación de contenido</a:t>
              </a:r>
            </a:p>
            <a:p>
              <a:pPr marL="0" marR="0" lvl="0" indent="0" algn="l" defTabSz="914400" rtl="0" eaLnBrk="1" fontAlgn="auto" latinLnBrk="0" hangingPunct="1">
                <a:lnSpc>
                  <a:spcPct val="106000"/>
                </a:lnSpc>
                <a:spcBef>
                  <a:spcPts val="0"/>
                </a:spcBef>
                <a:spcAft>
                  <a:spcPts val="300"/>
                </a:spcAft>
                <a:buClrTx/>
                <a:buSzTx/>
                <a:buFontTx/>
                <a:buNone/>
                <a:tabLst/>
                <a:defRPr/>
              </a:pPr>
              <a:r>
                <a:rPr kumimoji="0" lang="e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Ejemplos: </a:t>
              </a:r>
              <a:endParaRPr kumimoji="0" lang="en-U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6000"/>
                </a:lnSpc>
                <a:spcBef>
                  <a:spcPts val="0"/>
                </a:spcBef>
                <a:spcAft>
                  <a:spcPts val="300"/>
                </a:spcAft>
                <a:buClrTx/>
                <a:buSzTx/>
                <a:buFont typeface="Arial" panose="020B0604020202020204" pitchFamily="34" charset="0"/>
                <a:buChar char="•"/>
                <a:tabLst/>
                <a:defRPr/>
              </a:pPr>
              <a:r>
                <a:rPr kumimoji="0" lang="e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Generar respuestas a consultas sobre las características del producto</a:t>
              </a:r>
            </a:p>
            <a:p>
              <a:pPr marL="171450" marR="0" lvl="0" indent="-171450" algn="l" defTabSz="914400" rtl="0" eaLnBrk="1" fontAlgn="auto" latinLnBrk="0" hangingPunct="1">
                <a:lnSpc>
                  <a:spcPct val="106000"/>
                </a:lnSpc>
                <a:spcBef>
                  <a:spcPts val="0"/>
                </a:spcBef>
                <a:spcAft>
                  <a:spcPts val="300"/>
                </a:spcAft>
                <a:buClrTx/>
                <a:buSzTx/>
                <a:buFont typeface="Arial" panose="020B0604020202020204" pitchFamily="34" charset="0"/>
                <a:buChar char="•"/>
                <a:tabLst/>
                <a:defRPr/>
              </a:pPr>
              <a:r>
                <a:rPr kumimoji="0" lang="e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Generar interfaces de usuario personalizadas </a:t>
              </a:r>
            </a:p>
            <a:p>
              <a:pPr marL="171450" marR="0" lvl="0" indent="-171450" algn="l" defTabSz="914400" rtl="0" eaLnBrk="1" fontAlgn="auto" latinLnBrk="0" hangingPunct="1">
                <a:lnSpc>
                  <a:spcPct val="106000"/>
                </a:lnSpc>
                <a:spcBef>
                  <a:spcPts val="0"/>
                </a:spcBef>
                <a:spcAft>
                  <a:spcPts val="300"/>
                </a:spcAft>
                <a:buClrTx/>
                <a:buSzTx/>
                <a:buFont typeface="Arial" panose="020B0604020202020204" pitchFamily="34" charset="0"/>
                <a:buChar char="•"/>
                <a:tabLst/>
                <a:defRPr/>
              </a:pPr>
              <a:r>
                <a:rPr kumimoji="0" lang="es" sz="11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Crea anuncios personalizados</a:t>
              </a:r>
            </a:p>
          </p:txBody>
        </p:sp>
        <p:pic>
          <p:nvPicPr>
            <p:cNvPr id="46" name="Picture 45" descr="Una imagen que contiene un icono&#10;&#10;Descripción generada automáticamente">
              <a:extLst>
                <a:ext uri="{FF2B5EF4-FFF2-40B4-BE49-F238E27FC236}">
                  <a16:creationId xmlns:a16="http://schemas.microsoft.com/office/drawing/2014/main" id="{662F023B-D0CC-4282-961F-070983621567}"/>
                </a:ext>
              </a:extLst>
            </p:cNvPr>
            <p:cNvPicPr>
              <a:picLocks noChangeAspect="1"/>
            </p:cNvPicPr>
            <p:nvPr/>
          </p:nvPicPr>
          <p:blipFill>
            <a:blip r:embed="rId8">
              <a:grayscl/>
            </a:blip>
            <a:stretch>
              <a:fillRect/>
            </a:stretch>
          </p:blipFill>
          <p:spPr>
            <a:xfrm>
              <a:off x="2731234" y="1368337"/>
              <a:ext cx="585358" cy="585358"/>
            </a:xfrm>
            <a:prstGeom prst="rect">
              <a:avLst/>
            </a:prstGeom>
            <a:grpFill/>
          </p:spPr>
        </p:pic>
      </p:grpSp>
      <p:sp>
        <p:nvSpPr>
          <p:cNvPr id="47" name="Rectangle 46">
            <a:extLst>
              <a:ext uri="{FF2B5EF4-FFF2-40B4-BE49-F238E27FC236}">
                <a16:creationId xmlns:a16="http://schemas.microsoft.com/office/drawing/2014/main" id="{3D97F5B1-6B23-4D3A-813A-8F474F4AB5D6}"/>
              </a:ext>
            </a:extLst>
          </p:cNvPr>
          <p:cNvSpPr/>
          <p:nvPr/>
        </p:nvSpPr>
        <p:spPr>
          <a:xfrm rot="16200000">
            <a:off x="-186159" y="2263234"/>
            <a:ext cx="2252632" cy="879102"/>
          </a:xfrm>
          <a:prstGeom prst="rect">
            <a:avLst/>
          </a:prstGeom>
          <a:solidFill>
            <a:schemeClr val="accent2">
              <a:lumMod val="40000"/>
              <a:lumOff val="60000"/>
            </a:schemeClr>
          </a:solidFill>
        </p:spPr>
        <p:txBody>
          <a:bodyPr wrap="square" lIns="0" r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40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Las 3 capacidades principales</a:t>
            </a:r>
            <a:endParaRPr kumimoji="0" lang="en-US" sz="1000" b="0"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34C6C60E-94EA-4BC6-936C-976961001D56}"/>
              </a:ext>
            </a:extLst>
          </p:cNvPr>
          <p:cNvSpPr/>
          <p:nvPr/>
        </p:nvSpPr>
        <p:spPr>
          <a:xfrm rot="16200000">
            <a:off x="-173037" y="4747764"/>
            <a:ext cx="2252632" cy="879102"/>
          </a:xfrm>
          <a:prstGeom prst="rect">
            <a:avLst/>
          </a:prstGeom>
          <a:solidFill>
            <a:schemeClr val="accent2">
              <a:lumMod val="40000"/>
              <a:lumOff val="60000"/>
            </a:schemeClr>
          </a:solidFill>
        </p:spPr>
        <p:txBody>
          <a:bodyPr wrap="square" lIns="0" r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400" b="1" i="0" u="none" strike="noStrike" kern="0" cap="none" spc="0" normalizeH="0" baseline="0" noProof="0" dirty="0">
                <a:ln>
                  <a:noFill/>
                </a:ln>
                <a:solidFill>
                  <a:srgbClr val="414041"/>
                </a:solidFill>
                <a:effectLst/>
                <a:uLnTx/>
                <a:uFillTx/>
                <a:latin typeface="Open Sans" panose="020B0606030504020204" pitchFamily="34" charset="0"/>
                <a:ea typeface="Open Sans" panose="020B0606030504020204" pitchFamily="34" charset="0"/>
                <a:cs typeface="Open Sans" panose="020B0606030504020204" pitchFamily="34" charset="0"/>
              </a:rPr>
              <a:t>Los 3 principales </a:t>
            </a:r>
            <a:br>
              <a:rPr kumimoji="0" lang="en-US" sz="1400" b="1" i="0" u="none" strike="noStrike" kern="0" cap="none" spc="0" normalizeH="0" baseline="0" noProof="0" dirty="0">
                <a:ln>
                  <a:noFill/>
                </a:ln>
                <a:solidFill>
                  <a:srgbClr val="414041"/>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1400" b="1" i="0" u="none" strike="noStrike" kern="0" cap="none" spc="0" normalizeH="0" baseline="0" noProof="0" dirty="0">
                <a:ln>
                  <a:noFill/>
                </a:ln>
                <a:solidFill>
                  <a:srgbClr val="414041"/>
                </a:solidFill>
                <a:effectLst/>
                <a:uLnTx/>
                <a:uFillTx/>
                <a:latin typeface="Open Sans" panose="020B0606030504020204" pitchFamily="34" charset="0"/>
                <a:ea typeface="Open Sans" panose="020B0606030504020204" pitchFamily="34" charset="0"/>
                <a:cs typeface="Open Sans" panose="020B0606030504020204" pitchFamily="34" charset="0"/>
              </a:rPr>
              <a:t>casos de uso de modelos múltiples</a:t>
            </a:r>
            <a:endParaRPr kumimoji="0" lang="en-US" sz="1000" b="0" i="0" u="none" strike="noStrike" kern="0" cap="none" spc="0" normalizeH="0" baseline="0" noProof="0" dirty="0">
              <a:ln>
                <a:noFill/>
              </a:ln>
              <a:solidFill>
                <a:srgbClr val="41404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2C4F304C-381E-014B-0FB1-063F8694C982}"/>
              </a:ext>
            </a:extLst>
          </p:cNvPr>
          <p:cNvSpPr/>
          <p:nvPr/>
        </p:nvSpPr>
        <p:spPr bwMode="gray">
          <a:xfrm>
            <a:off x="500400" y="316800"/>
            <a:ext cx="11199600" cy="440821"/>
          </a:xfrm>
          <a:prstGeom prst="rect">
            <a:avLst/>
          </a:prstGeom>
        </p:spPr>
        <p:txBody>
          <a:bodyPr vert="horz" lIns="0" tIns="0" rIns="0" bIns="0" rtlCol="0" anchor="t" anchorCtr="0">
            <a:noAutofit/>
          </a:bodyPr>
          <a:lstStyle/>
          <a:p>
            <a:pPr>
              <a:spcBef>
                <a:spcPct val="0"/>
              </a:spcBef>
            </a:pPr>
            <a:r>
              <a:rPr lang="es-MX" sz="2200" b="1" dirty="0">
                <a:latin typeface="Open Sans ExtraBold" panose="020B0906030804020204" pitchFamily="34" charset="0"/>
                <a:ea typeface="Open Sans ExtraBold" panose="020B0906030804020204" pitchFamily="34" charset="0"/>
                <a:cs typeface="Open Sans ExtraBold" panose="020B0906030804020204" pitchFamily="34" charset="0"/>
              </a:rPr>
              <a:t>Adopción de la Inteligencia Artificial en la Industria Retail</a:t>
            </a:r>
          </a:p>
        </p:txBody>
      </p:sp>
      <p:sp>
        <p:nvSpPr>
          <p:cNvPr id="8" name="TextBox 7">
            <a:extLst>
              <a:ext uri="{FF2B5EF4-FFF2-40B4-BE49-F238E27FC236}">
                <a16:creationId xmlns:a16="http://schemas.microsoft.com/office/drawing/2014/main" id="{C7262802-8D57-427D-5D8F-60C83F20ABD1}"/>
              </a:ext>
            </a:extLst>
          </p:cNvPr>
          <p:cNvSpPr txBox="1"/>
          <p:nvPr/>
        </p:nvSpPr>
        <p:spPr>
          <a:xfrm>
            <a:off x="500400" y="795600"/>
            <a:ext cx="11199600" cy="246221"/>
          </a:xfrm>
          <a:prstGeom prst="rect">
            <a:avLst/>
          </a:prstGeom>
          <a:noFill/>
        </p:spPr>
        <p:txBody>
          <a:bodyPr vert="horz" wrap="square" lIns="0" tIns="0" rIns="0" bIns="0" rtlCol="0">
            <a:spAutoFit/>
          </a:bodyPr>
          <a:lstStyle>
            <a:defPPr>
              <a:defRPr lang="en-US"/>
            </a:defPPr>
            <a:lvl1pPr indent="0">
              <a:spcBef>
                <a:spcPts val="0"/>
              </a:spcBef>
              <a:spcAft>
                <a:spcPts val="1000"/>
              </a:spcAft>
              <a:buSzPct val="100000"/>
              <a:buFont typeface="Arial" panose="020B0604020202020204" pitchFamily="34" charset="0"/>
              <a:buNone/>
              <a:defRPr sz="1600" b="0">
                <a:latin typeface="Calibri" panose="020F0502020204030204" pitchFamily="34" charset="0"/>
                <a:cs typeface="Calibri" panose="020F0502020204030204" pitchFamily="34" charset="0"/>
              </a:defRPr>
            </a:lvl1pPr>
            <a:lvl2pPr marL="0" indent="0">
              <a:spcBef>
                <a:spcPts val="0"/>
              </a:spcBef>
              <a:spcAft>
                <a:spcPts val="1000"/>
              </a:spcAft>
              <a:buClrTx/>
              <a:buSzPct val="100000"/>
              <a:buFont typeface="Arial"/>
              <a:buNone/>
              <a:defRPr lang="en-US" sz="1200" b="1" dirty="0" smtClean="0"/>
            </a:lvl2pPr>
            <a:lvl3pPr marL="176400" indent="-176400">
              <a:spcBef>
                <a:spcPts val="0"/>
              </a:spcBef>
              <a:spcAft>
                <a:spcPts val="1000"/>
              </a:spcAft>
              <a:buClrTx/>
              <a:buSzPct val="100000"/>
              <a:buFont typeface="Arial" panose="020B0604020202020204" pitchFamily="34" charset="0"/>
              <a:buChar char="•"/>
              <a:defRPr lang="en-US" sz="1200" dirty="0" smtClean="0"/>
            </a:lvl3pPr>
            <a:lvl4pPr marL="356400" indent="-176400">
              <a:spcBef>
                <a:spcPts val="0"/>
              </a:spcBef>
              <a:spcAft>
                <a:spcPts val="1000"/>
              </a:spcAft>
              <a:buClrTx/>
              <a:buSzPct val="100000"/>
              <a:buFont typeface="Verdana" panose="020B0604030504040204" pitchFamily="34" charset="0"/>
              <a:buChar char="−"/>
              <a:defRPr lang="en-US" sz="1200" baseline="0" dirty="0" smtClean="0"/>
            </a:lvl4pPr>
            <a:lvl5pPr marL="532800" indent="-176400" defTabSz="798513">
              <a:spcBef>
                <a:spcPts val="0"/>
              </a:spcBef>
              <a:spcAft>
                <a:spcPts val="1000"/>
              </a:spcAft>
              <a:buClrTx/>
              <a:buSzPct val="100000"/>
              <a:buFont typeface="Verdana" panose="020B0604030504040204" pitchFamily="34" charset="0"/>
              <a:buChar char="−"/>
              <a:tabLst/>
              <a:defRPr lang="en-US" sz="1200" baseline="0" dirty="0" smtClean="0"/>
            </a:lvl5pPr>
            <a:lvl6pPr marL="532800" indent="-176400">
              <a:spcBef>
                <a:spcPts val="0"/>
              </a:spcBef>
              <a:spcAft>
                <a:spcPts val="1000"/>
              </a:spcAft>
              <a:buFont typeface="Verdana" panose="020B0604030504040204" pitchFamily="34" charset="0"/>
              <a:buChar char="−"/>
              <a:defRPr sz="1200" baseline="0"/>
            </a:lvl6pPr>
            <a:lvl7pPr marL="532800" indent="-176400">
              <a:spcBef>
                <a:spcPts val="0"/>
              </a:spcBef>
              <a:spcAft>
                <a:spcPts val="1000"/>
              </a:spcAft>
              <a:buFont typeface="Verdana" panose="020B0604030504040204" pitchFamily="34" charset="0"/>
              <a:buChar char="−"/>
              <a:defRPr sz="1200"/>
            </a:lvl7pPr>
            <a:lvl8pPr marL="532800" indent="-176400">
              <a:spcBef>
                <a:spcPts val="0"/>
              </a:spcBef>
              <a:spcAft>
                <a:spcPts val="1000"/>
              </a:spcAft>
              <a:buFont typeface="Verdana" panose="020B0604030504040204" pitchFamily="34" charset="0"/>
              <a:buChar char="−"/>
              <a:defRPr sz="1200" baseline="0"/>
            </a:lvl8pPr>
            <a:lvl9pPr marL="532800" indent="-176400">
              <a:spcBef>
                <a:spcPts val="0"/>
              </a:spcBef>
              <a:spcAft>
                <a:spcPts val="1000"/>
              </a:spcAft>
              <a:buFont typeface="Verdana" panose="020B0604030504040204" pitchFamily="34" charset="0"/>
              <a:buChar char="−"/>
              <a:defRPr sz="1200" baseline="0"/>
            </a:lvl9pPr>
          </a:lstStyle>
          <a:p>
            <a:r>
              <a:rPr lang="es-MX" dirty="0"/>
              <a:t>La Inteligencia Artificial se está adoptando en 3 capacidades clave y 3 categorías de casos de uso.</a:t>
            </a:r>
          </a:p>
        </p:txBody>
      </p:sp>
    </p:spTree>
    <p:extLst>
      <p:ext uri="{BB962C8B-B14F-4D97-AF65-F5344CB8AC3E}">
        <p14:creationId xmlns:p14="http://schemas.microsoft.com/office/powerpoint/2010/main" val="150875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843C7B7B-62A5-8C9C-EBF9-0BAF3ED3FB7D}"/>
              </a:ext>
            </a:extLst>
          </p:cNvPr>
          <p:cNvGraphicFramePr>
            <a:graphicFrameLocks noGrp="1"/>
          </p:cNvGraphicFramePr>
          <p:nvPr>
            <p:extLst>
              <p:ext uri="{D42A27DB-BD31-4B8C-83A1-F6EECF244321}">
                <p14:modId xmlns:p14="http://schemas.microsoft.com/office/powerpoint/2010/main" val="124362631"/>
              </p:ext>
            </p:extLst>
          </p:nvPr>
        </p:nvGraphicFramePr>
        <p:xfrm>
          <a:off x="4053253" y="1554014"/>
          <a:ext cx="7151904" cy="4405233"/>
        </p:xfrm>
        <a:graphic>
          <a:graphicData uri="http://schemas.openxmlformats.org/drawingml/2006/table">
            <a:tbl>
              <a:tblPr firstRow="1" bandRow="1">
                <a:tableStyleId>{5C22544A-7EE6-4342-B048-85BDC9FD1C3A}</a:tableStyleId>
              </a:tblPr>
              <a:tblGrid>
                <a:gridCol w="900756">
                  <a:extLst>
                    <a:ext uri="{9D8B030D-6E8A-4147-A177-3AD203B41FA5}">
                      <a16:colId xmlns:a16="http://schemas.microsoft.com/office/drawing/2014/main" val="3975474829"/>
                    </a:ext>
                  </a:extLst>
                </a:gridCol>
                <a:gridCol w="1911956">
                  <a:extLst>
                    <a:ext uri="{9D8B030D-6E8A-4147-A177-3AD203B41FA5}">
                      <a16:colId xmlns:a16="http://schemas.microsoft.com/office/drawing/2014/main" val="844568499"/>
                    </a:ext>
                  </a:extLst>
                </a:gridCol>
                <a:gridCol w="4339192">
                  <a:extLst>
                    <a:ext uri="{9D8B030D-6E8A-4147-A177-3AD203B41FA5}">
                      <a16:colId xmlns:a16="http://schemas.microsoft.com/office/drawing/2014/main" val="1868331620"/>
                    </a:ext>
                  </a:extLst>
                </a:gridCol>
              </a:tblGrid>
              <a:tr h="753535">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1</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rPr>
                        <a:t>Venta minorista conversacional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0" dirty="0">
                          <a:solidFill>
                            <a:schemeClr val="tx1"/>
                          </a:solidFill>
                          <a:latin typeface="Calibri" panose="020F0502020204030204" pitchFamily="34" charset="0"/>
                          <a:ea typeface="Verdana" panose="020B0604030504040204" pitchFamily="34" charset="0"/>
                          <a:cs typeface="Calibri" panose="020F0502020204030204" pitchFamily="34" charset="0"/>
                        </a:rPr>
                        <a:t>Brindar soporte y orientación detallados sobre productos utilizando chatbots similares a humanos en tiendas minoristas enfocados en marcas y/o categorías específicas.</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636766"/>
                  </a:ext>
                </a:extLst>
              </a:tr>
              <a:tr h="702733">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2</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rPr>
                        <a:t>Velocidad de comercialización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0" dirty="0">
                          <a:solidFill>
                            <a:schemeClr val="tx1"/>
                          </a:solidFill>
                          <a:latin typeface="Calibri" panose="020F0502020204030204" pitchFamily="34" charset="0"/>
                          <a:ea typeface="Verdana" panose="020B0604030504040204" pitchFamily="34" charset="0"/>
                          <a:cs typeface="Calibri" panose="020F0502020204030204" pitchFamily="34" charset="0"/>
                        </a:rPr>
                        <a:t>Ayude a los especialistas en marketing a crear sitios web y materiales externos a la velocidad del lenguaje natural y a comercializar más rápido nuevos productos y servicios.</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062843"/>
                  </a:ext>
                </a:extLst>
              </a:tr>
              <a:tr h="651933">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3</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rPr>
                        <a:t>Fotografía y detalles del producto</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0" dirty="0">
                          <a:solidFill>
                            <a:schemeClr val="tx1"/>
                          </a:solidFill>
                          <a:latin typeface="Calibri" panose="020F0502020204030204" pitchFamily="34" charset="0"/>
                          <a:ea typeface="Verdana" panose="020B0604030504040204" pitchFamily="34" charset="0"/>
                          <a:cs typeface="Calibri" panose="020F0502020204030204" pitchFamily="34" charset="0"/>
                        </a:rPr>
                        <a:t>Generar detalles y fotografías ultr-arrealistas de productos nuevos y existentes en diferentes entornos.</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670558"/>
                  </a:ext>
                </a:extLst>
              </a:tr>
              <a:tr h="688817">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4</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rPr>
                        <a:t>Supermercado personalizado</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0" dirty="0">
                          <a:solidFill>
                            <a:schemeClr val="tx1"/>
                          </a:solidFill>
                          <a:latin typeface="Calibri" panose="020F0502020204030204" pitchFamily="34" charset="0"/>
                          <a:ea typeface="Verdana" panose="020B0604030504040204" pitchFamily="34" charset="0"/>
                          <a:cs typeface="Calibri" panose="020F0502020204030204" pitchFamily="34" charset="0"/>
                        </a:rPr>
                        <a:t>Cree planes de comidas personalizados y listas de compras adaptadas a cada comprador/familia y específicas para la tienda y lo que está disponible.</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345550"/>
                  </a:ext>
                </a:extLst>
              </a:tr>
              <a:tr h="725117">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5</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rPr>
                        <a:t>Lluvia de ideas comercial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0" dirty="0">
                          <a:solidFill>
                            <a:schemeClr val="tx1"/>
                          </a:solidFill>
                          <a:latin typeface="Calibri" panose="020F0502020204030204" pitchFamily="34" charset="0"/>
                          <a:ea typeface="Verdana" panose="020B0604030504040204" pitchFamily="34" charset="0"/>
                          <a:cs typeface="Calibri" panose="020F0502020204030204" pitchFamily="34" charset="0"/>
                        </a:rPr>
                        <a:t>Realice una rápida lluvia de ideas con videos generados y guiones gráficos de video para piezas tales como comerciales de televisión o en línea.</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2064739"/>
                  </a:ext>
                </a:extLst>
              </a:tr>
              <a:tr h="883098">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6</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rPr>
                        <a:t>Diseño rápido de productos</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s-MX" sz="1100" b="0" dirty="0">
                          <a:solidFill>
                            <a:schemeClr val="tx1"/>
                          </a:solidFill>
                          <a:latin typeface="Calibri" panose="020F0502020204030204" pitchFamily="34" charset="0"/>
                          <a:ea typeface="Verdana" panose="020B0604030504040204" pitchFamily="34" charset="0"/>
                          <a:cs typeface="Calibri" panose="020F0502020204030204" pitchFamily="34" charset="0"/>
                        </a:rPr>
                        <a:t>Acelere el ciclo de vida de creación de prototipos de productos mediante la creación de maquetas de productos de alta fidelidad y genere datos sintéticos sobre el comportamiento de los compradores.</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6766495"/>
                  </a:ext>
                </a:extLst>
              </a:tr>
            </a:tbl>
          </a:graphicData>
        </a:graphic>
      </p:graphicFrame>
      <p:sp>
        <p:nvSpPr>
          <p:cNvPr id="6" name="Rectangle 5"/>
          <p:cNvSpPr/>
          <p:nvPr/>
        </p:nvSpPr>
        <p:spPr bwMode="gray">
          <a:xfrm>
            <a:off x="500400" y="316800"/>
            <a:ext cx="11199600" cy="335275"/>
          </a:xfrm>
          <a:prstGeom prst="rect">
            <a:avLst/>
          </a:prstGeom>
        </p:spPr>
        <p:txBody>
          <a:bodyPr vert="horz" lIns="0" tIns="0" rIns="0" bIns="0" rtlCol="0" anchor="t" anchorCtr="0">
            <a:noAutofit/>
          </a:bodyPr>
          <a:lstStyle/>
          <a:p>
            <a:pPr>
              <a:spcBef>
                <a:spcPct val="0"/>
              </a:spcBef>
            </a:pPr>
            <a:r>
              <a:rPr lang="es-MX" sz="2200" b="1" dirty="0">
                <a:latin typeface="Open Sans ExtraBold" panose="020B0906030804020204" pitchFamily="34" charset="0"/>
                <a:ea typeface="Open Sans ExtraBold" panose="020B0906030804020204" pitchFamily="34" charset="0"/>
                <a:cs typeface="Open Sans ExtraBold" panose="020B0906030804020204" pitchFamily="34" charset="0"/>
              </a:rPr>
              <a:t>Casos de uso en la industria de retail por tecnología</a:t>
            </a:r>
          </a:p>
        </p:txBody>
      </p:sp>
      <p:grpSp>
        <p:nvGrpSpPr>
          <p:cNvPr id="2" name="Group 1">
            <a:extLst>
              <a:ext uri="{FF2B5EF4-FFF2-40B4-BE49-F238E27FC236}">
                <a16:creationId xmlns:a16="http://schemas.microsoft.com/office/drawing/2014/main" id="{F3237493-78E7-F5A8-C719-01ED4D435715}"/>
              </a:ext>
            </a:extLst>
          </p:cNvPr>
          <p:cNvGrpSpPr/>
          <p:nvPr/>
        </p:nvGrpSpPr>
        <p:grpSpPr>
          <a:xfrm>
            <a:off x="660000" y="1680461"/>
            <a:ext cx="3573178" cy="4266144"/>
            <a:chOff x="420422" y="1879634"/>
            <a:chExt cx="3573178" cy="4266144"/>
          </a:xfrm>
        </p:grpSpPr>
        <p:sp>
          <p:nvSpPr>
            <p:cNvPr id="4" name="Parallelogram 3">
              <a:extLst>
                <a:ext uri="{FF2B5EF4-FFF2-40B4-BE49-F238E27FC236}">
                  <a16:creationId xmlns:a16="http://schemas.microsoft.com/office/drawing/2014/main" id="{6FEA9835-2BFB-5A70-EA3B-B262D1686507}"/>
                </a:ext>
              </a:extLst>
            </p:cNvPr>
            <p:cNvSpPr/>
            <p:nvPr/>
          </p:nvSpPr>
          <p:spPr>
            <a:xfrm rot="300000">
              <a:off x="420422" y="5316507"/>
              <a:ext cx="3573178" cy="829271"/>
            </a:xfrm>
            <a:prstGeom prst="parallelogram">
              <a:avLst>
                <a:gd name="adj" fmla="val 129308"/>
              </a:avLst>
            </a:prstGeom>
            <a:solidFill>
              <a:srgbClr val="0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Modelo 3D y Datos</a:t>
              </a:r>
            </a:p>
          </p:txBody>
        </p:sp>
        <p:sp>
          <p:nvSpPr>
            <p:cNvPr id="5" name="Parallelogram 4">
              <a:extLst>
                <a:ext uri="{FF2B5EF4-FFF2-40B4-BE49-F238E27FC236}">
                  <a16:creationId xmlns:a16="http://schemas.microsoft.com/office/drawing/2014/main" id="{CB2D3768-1C1D-73C6-F937-F8073607F6E8}"/>
                </a:ext>
              </a:extLst>
            </p:cNvPr>
            <p:cNvSpPr/>
            <p:nvPr/>
          </p:nvSpPr>
          <p:spPr>
            <a:xfrm rot="300000">
              <a:off x="420422" y="4643110"/>
              <a:ext cx="3573178" cy="829271"/>
            </a:xfrm>
            <a:prstGeom prst="parallelogram">
              <a:avLst>
                <a:gd name="adj" fmla="val 129308"/>
              </a:avLst>
            </a:prstGeom>
            <a:solidFill>
              <a:srgbClr val="404040">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Video</a:t>
              </a:r>
            </a:p>
          </p:txBody>
        </p:sp>
        <p:sp>
          <p:nvSpPr>
            <p:cNvPr id="7" name="Parallelogram 6">
              <a:extLst>
                <a:ext uri="{FF2B5EF4-FFF2-40B4-BE49-F238E27FC236}">
                  <a16:creationId xmlns:a16="http://schemas.microsoft.com/office/drawing/2014/main" id="{09CA1F21-8C75-53AB-861F-1B871AE01F85}"/>
                </a:ext>
              </a:extLst>
            </p:cNvPr>
            <p:cNvSpPr/>
            <p:nvPr/>
          </p:nvSpPr>
          <p:spPr>
            <a:xfrm rot="300000">
              <a:off x="420422" y="3969714"/>
              <a:ext cx="3573178" cy="829271"/>
            </a:xfrm>
            <a:prstGeom prst="parallelogram">
              <a:avLst>
                <a:gd name="adj" fmla="val 129308"/>
              </a:avLst>
            </a:prstGeom>
            <a:solidFill>
              <a:srgbClr val="7F7F7F">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Texto</a:t>
              </a:r>
            </a:p>
          </p:txBody>
        </p:sp>
        <p:sp>
          <p:nvSpPr>
            <p:cNvPr id="8" name="Parallelogram 7">
              <a:extLst>
                <a:ext uri="{FF2B5EF4-FFF2-40B4-BE49-F238E27FC236}">
                  <a16:creationId xmlns:a16="http://schemas.microsoft.com/office/drawing/2014/main" id="{1B5C6E57-90D7-3026-2253-7A8115F8E803}"/>
                </a:ext>
              </a:extLst>
            </p:cNvPr>
            <p:cNvSpPr/>
            <p:nvPr/>
          </p:nvSpPr>
          <p:spPr>
            <a:xfrm rot="300000">
              <a:off x="420422" y="3296318"/>
              <a:ext cx="3573178" cy="829271"/>
            </a:xfrm>
            <a:prstGeom prst="parallelogram">
              <a:avLst>
                <a:gd name="adj" fmla="val 129308"/>
              </a:avLst>
            </a:prstGeom>
            <a:solidFill>
              <a:schemeClr val="accent1">
                <a:lumMod val="60000"/>
                <a:lumOff val="4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Imagen</a:t>
              </a:r>
            </a:p>
          </p:txBody>
        </p:sp>
        <p:sp>
          <p:nvSpPr>
            <p:cNvPr id="10" name="Parallelogram 9">
              <a:extLst>
                <a:ext uri="{FF2B5EF4-FFF2-40B4-BE49-F238E27FC236}">
                  <a16:creationId xmlns:a16="http://schemas.microsoft.com/office/drawing/2014/main" id="{C5C4BEEB-FD5A-AF81-D72B-DA11C0FFB0D3}"/>
                </a:ext>
              </a:extLst>
            </p:cNvPr>
            <p:cNvSpPr/>
            <p:nvPr/>
          </p:nvSpPr>
          <p:spPr>
            <a:xfrm rot="300000">
              <a:off x="420422" y="2622922"/>
              <a:ext cx="3573178" cy="829271"/>
            </a:xfrm>
            <a:prstGeom prst="parallelogram">
              <a:avLst>
                <a:gd name="adj" fmla="val 129308"/>
              </a:avLst>
            </a:prstGeom>
            <a:solidFill>
              <a:schemeClr val="accent2">
                <a:lumMod val="40000"/>
                <a:lumOff val="6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Código</a:t>
              </a:r>
            </a:p>
          </p:txBody>
        </p:sp>
        <p:sp>
          <p:nvSpPr>
            <p:cNvPr id="11" name="Parallelogram 10">
              <a:extLst>
                <a:ext uri="{FF2B5EF4-FFF2-40B4-BE49-F238E27FC236}">
                  <a16:creationId xmlns:a16="http://schemas.microsoft.com/office/drawing/2014/main" id="{CDB282F4-7E31-FFF6-F183-02BE60CBB9BA}"/>
                </a:ext>
              </a:extLst>
            </p:cNvPr>
            <p:cNvSpPr/>
            <p:nvPr/>
          </p:nvSpPr>
          <p:spPr>
            <a:xfrm rot="300000">
              <a:off x="420422" y="1879634"/>
              <a:ext cx="3573178" cy="829271"/>
            </a:xfrm>
            <a:prstGeom prst="parallelogram">
              <a:avLst>
                <a:gd name="adj" fmla="val 129308"/>
              </a:avLst>
            </a:prstGeom>
            <a:solidFill>
              <a:schemeClr val="tx2">
                <a:lumMod val="20000"/>
                <a:lumOff val="8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Audio</a:t>
              </a:r>
            </a:p>
          </p:txBody>
        </p:sp>
      </p:grpSp>
      <p:sp>
        <p:nvSpPr>
          <p:cNvPr id="3" name="Text Placeholder 2">
            <a:extLst>
              <a:ext uri="{FF2B5EF4-FFF2-40B4-BE49-F238E27FC236}">
                <a16:creationId xmlns:a16="http://schemas.microsoft.com/office/drawing/2014/main" id="{84AF659E-0E21-C364-8B80-84CA8562C612}"/>
              </a:ext>
            </a:extLst>
          </p:cNvPr>
          <p:cNvSpPr txBox="1">
            <a:spLocks/>
          </p:cNvSpPr>
          <p:nvPr/>
        </p:nvSpPr>
        <p:spPr>
          <a:xfrm>
            <a:off x="500400" y="795600"/>
            <a:ext cx="11199600" cy="246221"/>
          </a:xfrm>
          <a:prstGeom prst="rect">
            <a:avLst/>
          </a:prstGeom>
          <a:noFill/>
        </p:spPr>
        <p:txBody>
          <a:bodyPr vert="horz" wrap="square" lIns="0" tIns="0" rIns="0" bIns="0" rtlCol="0">
            <a:sp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s-MX" altLang="ko-KR" sz="1600" dirty="0">
                <a:latin typeface="Calibri" panose="020F0502020204030204" pitchFamily="34" charset="0"/>
                <a:cs typeface="Calibri" panose="020F0502020204030204" pitchFamily="34" charset="0"/>
              </a:rPr>
              <a:t>Áreas de aplicación de la tecnología en el sector de Retail.</a:t>
            </a:r>
          </a:p>
        </p:txBody>
      </p:sp>
    </p:spTree>
    <p:extLst>
      <p:ext uri="{BB962C8B-B14F-4D97-AF65-F5344CB8AC3E}">
        <p14:creationId xmlns:p14="http://schemas.microsoft.com/office/powerpoint/2010/main" val="38494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77072174-C736-9FFA-7CDF-3010E0320531}"/>
              </a:ext>
            </a:extLst>
          </p:cNvPr>
          <p:cNvGraphicFramePr>
            <a:graphicFrameLocks noGrp="1"/>
          </p:cNvGraphicFramePr>
          <p:nvPr/>
        </p:nvGraphicFramePr>
        <p:xfrm>
          <a:off x="4362992" y="1649809"/>
          <a:ext cx="7135407" cy="4668212"/>
        </p:xfrm>
        <a:graphic>
          <a:graphicData uri="http://schemas.openxmlformats.org/drawingml/2006/table">
            <a:tbl>
              <a:tblPr firstRow="1" bandRow="1">
                <a:tableStyleId>{5C22544A-7EE6-4342-B048-85BDC9FD1C3A}</a:tableStyleId>
              </a:tblPr>
              <a:tblGrid>
                <a:gridCol w="426722">
                  <a:extLst>
                    <a:ext uri="{9D8B030D-6E8A-4147-A177-3AD203B41FA5}">
                      <a16:colId xmlns:a16="http://schemas.microsoft.com/office/drawing/2014/main" val="3975474829"/>
                    </a:ext>
                  </a:extLst>
                </a:gridCol>
                <a:gridCol w="931817">
                  <a:extLst>
                    <a:ext uri="{9D8B030D-6E8A-4147-A177-3AD203B41FA5}">
                      <a16:colId xmlns:a16="http://schemas.microsoft.com/office/drawing/2014/main" val="844568499"/>
                    </a:ext>
                  </a:extLst>
                </a:gridCol>
                <a:gridCol w="5776868">
                  <a:extLst>
                    <a:ext uri="{9D8B030D-6E8A-4147-A177-3AD203B41FA5}">
                      <a16:colId xmlns:a16="http://schemas.microsoft.com/office/drawing/2014/main" val="1868331620"/>
                    </a:ext>
                  </a:extLst>
                </a:gridCol>
              </a:tblGrid>
              <a:tr h="993449">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1</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Automatizar la entrada de datos y las conciliaciones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Preparar informes financieros internos y externos, incluyendo comentarios y generación de información</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Mapeo de COA de origen a destino</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Revisión inteligente de contratos</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636766"/>
                  </a:ext>
                </a:extLst>
              </a:tr>
              <a:tr h="926473">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2</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Evaluar los acuerdos de desarrollo corporativo y ejecutar la debida diligencia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Investigar una gran cantidad de datos (financieros, industriales, socioeconómicos, políticos) y generar información para el desarrollo de estrategias.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Generar escenarios, resumir y extraer conclusiones iniciales para optimización del capital</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062843"/>
                  </a:ext>
                </a:extLst>
              </a:tr>
              <a:tr h="859499">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3</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Producir informes de gestión, análisis, comentarios y presentaciones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Producir la primera versión de los modelos de planificación y pronóstico de presupuestos y pronósticos costosos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Generar información sobre el rendimiento, la varianza y/o el análisis de decisiones</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670558"/>
                  </a:ext>
                </a:extLst>
              </a:tr>
              <a:tr h="908126">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4</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Producir análisis e información sobre la competencia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Producir pronóstico y dimensionamiento de la demanda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Producir presupuestos, planificación y análisis de  rendimiento o variación</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Producir análisis ad hoc/de escenarios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Costeo de productos de producción</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345550"/>
                  </a:ext>
                </a:extLst>
              </a:tr>
              <a:tr h="955984">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5</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Procesar facturas, gestión de pagos, facturación y cobros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Modelización predictiva de riesgos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Asistentes virtuales de cobro</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Análisis cognitivo del gasto</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2064739"/>
                  </a:ext>
                </a:extLst>
              </a:tr>
            </a:tbl>
          </a:graphicData>
        </a:graphic>
      </p:graphicFrame>
      <p:sp>
        <p:nvSpPr>
          <p:cNvPr id="6" name="Rectangle 5"/>
          <p:cNvSpPr/>
          <p:nvPr/>
        </p:nvSpPr>
        <p:spPr bwMode="gray">
          <a:xfrm>
            <a:off x="500400" y="316800"/>
            <a:ext cx="10998000" cy="335275"/>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MX" sz="2200" b="1" i="0" u="none" strike="noStrike" kern="1200" cap="none" spc="0" normalizeH="0" baseline="0" noProof="0" dirty="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Casos de uso en la industria de retail por procesos</a:t>
            </a:r>
          </a:p>
        </p:txBody>
      </p:sp>
      <p:grpSp>
        <p:nvGrpSpPr>
          <p:cNvPr id="2" name="Group 1">
            <a:extLst>
              <a:ext uri="{FF2B5EF4-FFF2-40B4-BE49-F238E27FC236}">
                <a16:creationId xmlns:a16="http://schemas.microsoft.com/office/drawing/2014/main" id="{F3237493-78E7-F5A8-C719-01ED4D435715}"/>
              </a:ext>
            </a:extLst>
          </p:cNvPr>
          <p:cNvGrpSpPr/>
          <p:nvPr/>
        </p:nvGrpSpPr>
        <p:grpSpPr>
          <a:xfrm>
            <a:off x="500400" y="1789930"/>
            <a:ext cx="3573178" cy="4363288"/>
            <a:chOff x="420422" y="1879634"/>
            <a:chExt cx="3573178" cy="3592747"/>
          </a:xfrm>
        </p:grpSpPr>
        <p:sp>
          <p:nvSpPr>
            <p:cNvPr id="5" name="Parallelogram 4">
              <a:extLst>
                <a:ext uri="{FF2B5EF4-FFF2-40B4-BE49-F238E27FC236}">
                  <a16:creationId xmlns:a16="http://schemas.microsoft.com/office/drawing/2014/main" id="{CB2D3768-1C1D-73C6-F937-F8073607F6E8}"/>
                </a:ext>
              </a:extLst>
            </p:cNvPr>
            <p:cNvSpPr/>
            <p:nvPr/>
          </p:nvSpPr>
          <p:spPr>
            <a:xfrm rot="300000">
              <a:off x="420422" y="4643110"/>
              <a:ext cx="3573178" cy="829271"/>
            </a:xfrm>
            <a:prstGeom prst="parallelogram">
              <a:avLst>
                <a:gd name="adj" fmla="val 129308"/>
              </a:avLst>
            </a:prstGeom>
            <a:solidFill>
              <a:srgbClr val="404040">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Finanzas Transaccionales</a:t>
              </a:r>
            </a:p>
          </p:txBody>
        </p:sp>
        <p:sp>
          <p:nvSpPr>
            <p:cNvPr id="7" name="Parallelogram 6">
              <a:extLst>
                <a:ext uri="{FF2B5EF4-FFF2-40B4-BE49-F238E27FC236}">
                  <a16:creationId xmlns:a16="http://schemas.microsoft.com/office/drawing/2014/main" id="{09CA1F21-8C75-53AB-861F-1B871AE01F85}"/>
                </a:ext>
              </a:extLst>
            </p:cNvPr>
            <p:cNvSpPr/>
            <p:nvPr/>
          </p:nvSpPr>
          <p:spPr>
            <a:xfrm rot="300000">
              <a:off x="420422" y="3969714"/>
              <a:ext cx="3573178" cy="829271"/>
            </a:xfrm>
            <a:prstGeom prst="parallelogram">
              <a:avLst>
                <a:gd name="adj" fmla="val 129308"/>
              </a:avLst>
            </a:prstGeom>
            <a:solidFill>
              <a:srgbClr val="7F7F7F">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Negocios y Operaciones</a:t>
              </a:r>
            </a:p>
          </p:txBody>
        </p:sp>
        <p:sp>
          <p:nvSpPr>
            <p:cNvPr id="8" name="Parallelogram 7">
              <a:extLst>
                <a:ext uri="{FF2B5EF4-FFF2-40B4-BE49-F238E27FC236}">
                  <a16:creationId xmlns:a16="http://schemas.microsoft.com/office/drawing/2014/main" id="{1B5C6E57-90D7-3026-2253-7A8115F8E803}"/>
                </a:ext>
              </a:extLst>
            </p:cNvPr>
            <p:cNvSpPr/>
            <p:nvPr/>
          </p:nvSpPr>
          <p:spPr>
            <a:xfrm rot="300000">
              <a:off x="420422" y="3296318"/>
              <a:ext cx="3573178" cy="829271"/>
            </a:xfrm>
            <a:prstGeom prst="parallelogram">
              <a:avLst>
                <a:gd name="adj" fmla="val 129308"/>
              </a:avLst>
            </a:prstGeom>
            <a:solidFill>
              <a:schemeClr val="accent1">
                <a:lumMod val="60000"/>
                <a:lumOff val="4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Análisis Financiero</a:t>
              </a:r>
            </a:p>
          </p:txBody>
        </p:sp>
        <p:sp>
          <p:nvSpPr>
            <p:cNvPr id="10" name="Parallelogram 9">
              <a:extLst>
                <a:ext uri="{FF2B5EF4-FFF2-40B4-BE49-F238E27FC236}">
                  <a16:creationId xmlns:a16="http://schemas.microsoft.com/office/drawing/2014/main" id="{C5C4BEEB-FD5A-AF81-D72B-DA11C0FFB0D3}"/>
                </a:ext>
              </a:extLst>
            </p:cNvPr>
            <p:cNvSpPr/>
            <p:nvPr/>
          </p:nvSpPr>
          <p:spPr>
            <a:xfrm rot="300000">
              <a:off x="420422" y="2622922"/>
              <a:ext cx="3573178" cy="829271"/>
            </a:xfrm>
            <a:prstGeom prst="parallelogram">
              <a:avLst>
                <a:gd name="adj" fmla="val 129308"/>
              </a:avLst>
            </a:prstGeom>
            <a:solidFill>
              <a:schemeClr val="accent2">
                <a:lumMod val="40000"/>
                <a:lumOff val="6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Finanzas Estratégicas</a:t>
              </a:r>
            </a:p>
          </p:txBody>
        </p:sp>
        <p:sp>
          <p:nvSpPr>
            <p:cNvPr id="11" name="Parallelogram 10">
              <a:extLst>
                <a:ext uri="{FF2B5EF4-FFF2-40B4-BE49-F238E27FC236}">
                  <a16:creationId xmlns:a16="http://schemas.microsoft.com/office/drawing/2014/main" id="{CDB282F4-7E31-FFF6-F183-02BE60CBB9BA}"/>
                </a:ext>
              </a:extLst>
            </p:cNvPr>
            <p:cNvSpPr/>
            <p:nvPr/>
          </p:nvSpPr>
          <p:spPr>
            <a:xfrm rot="300000">
              <a:off x="420422" y="1879634"/>
              <a:ext cx="3573178" cy="829271"/>
            </a:xfrm>
            <a:prstGeom prst="parallelogram">
              <a:avLst>
                <a:gd name="adj" fmla="val 129308"/>
              </a:avLst>
            </a:prstGeom>
            <a:solidFill>
              <a:schemeClr val="tx2">
                <a:lumMod val="20000"/>
                <a:lumOff val="8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Controller</a:t>
              </a:r>
            </a:p>
          </p:txBody>
        </p:sp>
      </p:grpSp>
      <p:sp>
        <p:nvSpPr>
          <p:cNvPr id="17" name="Text Placeholder 2">
            <a:extLst>
              <a:ext uri="{FF2B5EF4-FFF2-40B4-BE49-F238E27FC236}">
                <a16:creationId xmlns:a16="http://schemas.microsoft.com/office/drawing/2014/main" id="{E6461C84-8DF5-54D3-CA4B-205CFC6ED7B5}"/>
              </a:ext>
            </a:extLst>
          </p:cNvPr>
          <p:cNvSpPr txBox="1">
            <a:spLocks/>
          </p:cNvSpPr>
          <p:nvPr/>
        </p:nvSpPr>
        <p:spPr>
          <a:xfrm>
            <a:off x="500400" y="795600"/>
            <a:ext cx="11199600" cy="246221"/>
          </a:xfrm>
          <a:prstGeom prst="rect">
            <a:avLst/>
          </a:prstGeom>
          <a:noFill/>
        </p:spPr>
        <p:txBody>
          <a:bodyPr vert="horz" wrap="square" lIns="0" tIns="0" rIns="0" bIns="0" rtlCol="0">
            <a:sp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s-MX" altLang="ko-KR" sz="1600" dirty="0">
                <a:latin typeface="Calibri" panose="020F0502020204030204" pitchFamily="34" charset="0"/>
                <a:cs typeface="Calibri" panose="020F0502020204030204" pitchFamily="34" charset="0"/>
              </a:rPr>
              <a:t>Áreas de aplicación de la tecnología en el sector de Retail.</a:t>
            </a:r>
          </a:p>
        </p:txBody>
      </p:sp>
      <p:grpSp>
        <p:nvGrpSpPr>
          <p:cNvPr id="19" name="Group 892">
            <a:extLst>
              <a:ext uri="{FF2B5EF4-FFF2-40B4-BE49-F238E27FC236}">
                <a16:creationId xmlns:a16="http://schemas.microsoft.com/office/drawing/2014/main" id="{8616D0AA-C2A1-6170-C054-FB0CBA6F823F}"/>
              </a:ext>
            </a:extLst>
          </p:cNvPr>
          <p:cNvGrpSpPr>
            <a:grpSpLocks noChangeAspect="1"/>
          </p:cNvGrpSpPr>
          <p:nvPr/>
        </p:nvGrpSpPr>
        <p:grpSpPr bwMode="auto">
          <a:xfrm>
            <a:off x="4868116" y="2804462"/>
            <a:ext cx="583222" cy="584932"/>
            <a:chOff x="4270" y="3457"/>
            <a:chExt cx="340" cy="341"/>
          </a:xfrm>
          <a:solidFill>
            <a:schemeClr val="tx1"/>
          </a:solidFill>
        </p:grpSpPr>
        <p:sp>
          <p:nvSpPr>
            <p:cNvPr id="20" name="Freeform 893">
              <a:extLst>
                <a:ext uri="{FF2B5EF4-FFF2-40B4-BE49-F238E27FC236}">
                  <a16:creationId xmlns:a16="http://schemas.microsoft.com/office/drawing/2014/main" id="{4F8F2D65-4CDE-88CC-99C1-F0563D791220}"/>
                </a:ext>
              </a:extLst>
            </p:cNvPr>
            <p:cNvSpPr>
              <a:spLocks noEditPoints="1"/>
            </p:cNvSpPr>
            <p:nvPr/>
          </p:nvSpPr>
          <p:spPr bwMode="auto">
            <a:xfrm>
              <a:off x="4334" y="3521"/>
              <a:ext cx="192" cy="192"/>
            </a:xfrm>
            <a:custGeom>
              <a:avLst/>
              <a:gdLst>
                <a:gd name="T0" fmla="*/ 285 w 289"/>
                <a:gd name="T1" fmla="*/ 269 h 288"/>
                <a:gd name="T2" fmla="*/ 189 w 289"/>
                <a:gd name="T3" fmla="*/ 174 h 288"/>
                <a:gd name="T4" fmla="*/ 213 w 289"/>
                <a:gd name="T5" fmla="*/ 106 h 288"/>
                <a:gd name="T6" fmla="*/ 106 w 289"/>
                <a:gd name="T7" fmla="*/ 0 h 288"/>
                <a:gd name="T8" fmla="*/ 0 w 289"/>
                <a:gd name="T9" fmla="*/ 106 h 288"/>
                <a:gd name="T10" fmla="*/ 106 w 289"/>
                <a:gd name="T11" fmla="*/ 213 h 288"/>
                <a:gd name="T12" fmla="*/ 174 w 289"/>
                <a:gd name="T13" fmla="*/ 189 h 288"/>
                <a:gd name="T14" fmla="*/ 269 w 289"/>
                <a:gd name="T15" fmla="*/ 285 h 288"/>
                <a:gd name="T16" fmla="*/ 277 w 289"/>
                <a:gd name="T17" fmla="*/ 288 h 288"/>
                <a:gd name="T18" fmla="*/ 285 w 289"/>
                <a:gd name="T19" fmla="*/ 285 h 288"/>
                <a:gd name="T20" fmla="*/ 285 w 289"/>
                <a:gd name="T21" fmla="*/ 269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285" y="269"/>
                  </a:moveTo>
                  <a:cubicBezTo>
                    <a:pt x="189" y="174"/>
                    <a:pt x="189" y="174"/>
                    <a:pt x="189" y="174"/>
                  </a:cubicBez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Freeform 894">
              <a:extLst>
                <a:ext uri="{FF2B5EF4-FFF2-40B4-BE49-F238E27FC236}">
                  <a16:creationId xmlns:a16="http://schemas.microsoft.com/office/drawing/2014/main" id="{35A021CE-0BBC-2B45-D054-32F91EF0DA8A}"/>
                </a:ext>
              </a:extLst>
            </p:cNvPr>
            <p:cNvSpPr>
              <a:spLocks noEditPoints="1"/>
            </p:cNvSpPr>
            <p:nvPr/>
          </p:nvSpPr>
          <p:spPr bwMode="auto">
            <a:xfrm>
              <a:off x="4270" y="345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 name="Group 844">
            <a:extLst>
              <a:ext uri="{FF2B5EF4-FFF2-40B4-BE49-F238E27FC236}">
                <a16:creationId xmlns:a16="http://schemas.microsoft.com/office/drawing/2014/main" id="{116299FC-0FDF-52B3-C534-D806FB685778}"/>
              </a:ext>
            </a:extLst>
          </p:cNvPr>
          <p:cNvGrpSpPr>
            <a:grpSpLocks noChangeAspect="1"/>
          </p:cNvGrpSpPr>
          <p:nvPr/>
        </p:nvGrpSpPr>
        <p:grpSpPr bwMode="auto">
          <a:xfrm>
            <a:off x="4868116" y="4618444"/>
            <a:ext cx="584257" cy="584256"/>
            <a:chOff x="4301" y="3046"/>
            <a:chExt cx="340" cy="340"/>
          </a:xfrm>
          <a:solidFill>
            <a:schemeClr val="tx1"/>
          </a:solidFill>
        </p:grpSpPr>
        <p:sp>
          <p:nvSpPr>
            <p:cNvPr id="23" name="Freeform 845">
              <a:extLst>
                <a:ext uri="{FF2B5EF4-FFF2-40B4-BE49-F238E27FC236}">
                  <a16:creationId xmlns:a16="http://schemas.microsoft.com/office/drawing/2014/main" id="{AB2FE3CA-CA65-6946-D07C-9AD28A7EE36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846">
              <a:extLst>
                <a:ext uri="{FF2B5EF4-FFF2-40B4-BE49-F238E27FC236}">
                  <a16:creationId xmlns:a16="http://schemas.microsoft.com/office/drawing/2014/main" id="{D0F5FE5D-D9F4-1A99-DCDF-9904F308D347}"/>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847">
              <a:extLst>
                <a:ext uri="{FF2B5EF4-FFF2-40B4-BE49-F238E27FC236}">
                  <a16:creationId xmlns:a16="http://schemas.microsoft.com/office/drawing/2014/main" id="{63B9B770-584B-138F-2A1B-D414AAC1A97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848">
              <a:extLst>
                <a:ext uri="{FF2B5EF4-FFF2-40B4-BE49-F238E27FC236}">
                  <a16:creationId xmlns:a16="http://schemas.microsoft.com/office/drawing/2014/main" id="{2CEFD48E-8A01-5055-C59D-A8C1AE784B3E}"/>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Freeform 849">
              <a:extLst>
                <a:ext uri="{FF2B5EF4-FFF2-40B4-BE49-F238E27FC236}">
                  <a16:creationId xmlns:a16="http://schemas.microsoft.com/office/drawing/2014/main" id="{349955F0-1203-55D1-D04E-C7A082D50464}"/>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850">
              <a:extLst>
                <a:ext uri="{FF2B5EF4-FFF2-40B4-BE49-F238E27FC236}">
                  <a16:creationId xmlns:a16="http://schemas.microsoft.com/office/drawing/2014/main" id="{9BB874FE-3DB3-3569-1EE9-ACC3059E09B6}"/>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851">
              <a:extLst>
                <a:ext uri="{FF2B5EF4-FFF2-40B4-BE49-F238E27FC236}">
                  <a16:creationId xmlns:a16="http://schemas.microsoft.com/office/drawing/2014/main" id="{52AE4147-3A0A-638F-D8D2-623CBF090657}"/>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 name="Group 29">
            <a:extLst>
              <a:ext uri="{FF2B5EF4-FFF2-40B4-BE49-F238E27FC236}">
                <a16:creationId xmlns:a16="http://schemas.microsoft.com/office/drawing/2014/main" id="{C24E982F-C52C-8706-5899-7F2857F5F23D}"/>
              </a:ext>
            </a:extLst>
          </p:cNvPr>
          <p:cNvGrpSpPr>
            <a:grpSpLocks noChangeAspect="1"/>
          </p:cNvGrpSpPr>
          <p:nvPr/>
        </p:nvGrpSpPr>
        <p:grpSpPr bwMode="auto">
          <a:xfrm>
            <a:off x="4869321" y="5543967"/>
            <a:ext cx="581847" cy="581847"/>
            <a:chOff x="1153" y="614"/>
            <a:chExt cx="3635" cy="3635"/>
          </a:xfrm>
          <a:solidFill>
            <a:schemeClr val="tx1"/>
          </a:solidFill>
        </p:grpSpPr>
        <p:sp>
          <p:nvSpPr>
            <p:cNvPr id="31" name="Freeform 109">
              <a:extLst>
                <a:ext uri="{FF2B5EF4-FFF2-40B4-BE49-F238E27FC236}">
                  <a16:creationId xmlns:a16="http://schemas.microsoft.com/office/drawing/2014/main" id="{9FF8854E-3114-0B2D-3DAA-797DACC8C896}"/>
                </a:ext>
              </a:extLst>
            </p:cNvPr>
            <p:cNvSpPr>
              <a:spLocks noEditPoints="1"/>
            </p:cNvSpPr>
            <p:nvPr/>
          </p:nvSpPr>
          <p:spPr bwMode="auto">
            <a:xfrm>
              <a:off x="1153" y="614"/>
              <a:ext cx="3635" cy="36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 name="T20" fmla="*/ 306 w 512"/>
                <a:gd name="T21" fmla="*/ 263 h 512"/>
                <a:gd name="T22" fmla="*/ 157 w 512"/>
                <a:gd name="T23" fmla="*/ 413 h 512"/>
                <a:gd name="T24" fmla="*/ 149 w 512"/>
                <a:gd name="T25" fmla="*/ 416 h 512"/>
                <a:gd name="T26" fmla="*/ 141 w 512"/>
                <a:gd name="T27" fmla="*/ 413 h 512"/>
                <a:gd name="T28" fmla="*/ 141 w 512"/>
                <a:gd name="T29" fmla="*/ 397 h 512"/>
                <a:gd name="T30" fmla="*/ 283 w 512"/>
                <a:gd name="T31" fmla="*/ 256 h 512"/>
                <a:gd name="T32" fmla="*/ 141 w 512"/>
                <a:gd name="T33" fmla="*/ 114 h 512"/>
                <a:gd name="T34" fmla="*/ 141 w 512"/>
                <a:gd name="T35" fmla="*/ 99 h 512"/>
                <a:gd name="T36" fmla="*/ 157 w 512"/>
                <a:gd name="T37" fmla="*/ 99 h 512"/>
                <a:gd name="T38" fmla="*/ 306 w 512"/>
                <a:gd name="T39" fmla="*/ 248 h 512"/>
                <a:gd name="T40" fmla="*/ 306 w 512"/>
                <a:gd name="T41" fmla="*/ 263 h 512"/>
                <a:gd name="T42" fmla="*/ 413 w 512"/>
                <a:gd name="T43" fmla="*/ 263 h 512"/>
                <a:gd name="T44" fmla="*/ 263 w 512"/>
                <a:gd name="T45" fmla="*/ 413 h 512"/>
                <a:gd name="T46" fmla="*/ 256 w 512"/>
                <a:gd name="T47" fmla="*/ 416 h 512"/>
                <a:gd name="T48" fmla="*/ 248 w 512"/>
                <a:gd name="T49" fmla="*/ 413 h 512"/>
                <a:gd name="T50" fmla="*/ 248 w 512"/>
                <a:gd name="T51" fmla="*/ 397 h 512"/>
                <a:gd name="T52" fmla="*/ 390 w 512"/>
                <a:gd name="T53" fmla="*/ 256 h 512"/>
                <a:gd name="T54" fmla="*/ 248 w 512"/>
                <a:gd name="T55" fmla="*/ 114 h 512"/>
                <a:gd name="T56" fmla="*/ 248 w 512"/>
                <a:gd name="T57" fmla="*/ 99 h 512"/>
                <a:gd name="T58" fmla="*/ 263 w 512"/>
                <a:gd name="T59" fmla="*/ 99 h 512"/>
                <a:gd name="T60" fmla="*/ 413 w 512"/>
                <a:gd name="T61" fmla="*/ 248 h 512"/>
                <a:gd name="T62" fmla="*/ 413 w 512"/>
                <a:gd name="T63" fmla="*/ 2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moveTo>
                    <a:pt x="306" y="263"/>
                  </a:moveTo>
                  <a:cubicBezTo>
                    <a:pt x="157" y="413"/>
                    <a:pt x="157" y="413"/>
                    <a:pt x="157" y="413"/>
                  </a:cubicBezTo>
                  <a:cubicBezTo>
                    <a:pt x="154" y="415"/>
                    <a:pt x="152" y="416"/>
                    <a:pt x="149" y="416"/>
                  </a:cubicBezTo>
                  <a:cubicBezTo>
                    <a:pt x="146" y="416"/>
                    <a:pt x="144" y="415"/>
                    <a:pt x="141" y="413"/>
                  </a:cubicBezTo>
                  <a:cubicBezTo>
                    <a:pt x="137" y="408"/>
                    <a:pt x="137" y="402"/>
                    <a:pt x="141" y="397"/>
                  </a:cubicBezTo>
                  <a:cubicBezTo>
                    <a:pt x="283" y="256"/>
                    <a:pt x="283" y="256"/>
                    <a:pt x="283" y="256"/>
                  </a:cubicBezTo>
                  <a:cubicBezTo>
                    <a:pt x="141" y="114"/>
                    <a:pt x="141" y="114"/>
                    <a:pt x="141" y="114"/>
                  </a:cubicBezTo>
                  <a:cubicBezTo>
                    <a:pt x="137" y="110"/>
                    <a:pt x="137" y="103"/>
                    <a:pt x="141" y="99"/>
                  </a:cubicBezTo>
                  <a:cubicBezTo>
                    <a:pt x="146" y="95"/>
                    <a:pt x="152" y="95"/>
                    <a:pt x="157" y="99"/>
                  </a:cubicBezTo>
                  <a:cubicBezTo>
                    <a:pt x="306" y="248"/>
                    <a:pt x="306" y="248"/>
                    <a:pt x="306" y="248"/>
                  </a:cubicBezTo>
                  <a:cubicBezTo>
                    <a:pt x="310" y="252"/>
                    <a:pt x="310" y="259"/>
                    <a:pt x="306" y="263"/>
                  </a:cubicBezTo>
                  <a:close/>
                  <a:moveTo>
                    <a:pt x="413" y="263"/>
                  </a:moveTo>
                  <a:cubicBezTo>
                    <a:pt x="263" y="413"/>
                    <a:pt x="263" y="413"/>
                    <a:pt x="263" y="413"/>
                  </a:cubicBezTo>
                  <a:cubicBezTo>
                    <a:pt x="261" y="415"/>
                    <a:pt x="258" y="416"/>
                    <a:pt x="256" y="416"/>
                  </a:cubicBezTo>
                  <a:cubicBezTo>
                    <a:pt x="253" y="416"/>
                    <a:pt x="250" y="415"/>
                    <a:pt x="248" y="413"/>
                  </a:cubicBezTo>
                  <a:cubicBezTo>
                    <a:pt x="244" y="408"/>
                    <a:pt x="244" y="402"/>
                    <a:pt x="248" y="397"/>
                  </a:cubicBezTo>
                  <a:cubicBezTo>
                    <a:pt x="390" y="256"/>
                    <a:pt x="390" y="256"/>
                    <a:pt x="390" y="256"/>
                  </a:cubicBezTo>
                  <a:cubicBezTo>
                    <a:pt x="248" y="114"/>
                    <a:pt x="248" y="114"/>
                    <a:pt x="248" y="114"/>
                  </a:cubicBezTo>
                  <a:cubicBezTo>
                    <a:pt x="244" y="110"/>
                    <a:pt x="244" y="103"/>
                    <a:pt x="248" y="99"/>
                  </a:cubicBezTo>
                  <a:cubicBezTo>
                    <a:pt x="252" y="95"/>
                    <a:pt x="259" y="95"/>
                    <a:pt x="263" y="99"/>
                  </a:cubicBezTo>
                  <a:cubicBezTo>
                    <a:pt x="413" y="248"/>
                    <a:pt x="413" y="248"/>
                    <a:pt x="413" y="248"/>
                  </a:cubicBezTo>
                  <a:cubicBezTo>
                    <a:pt x="417" y="252"/>
                    <a:pt x="417" y="259"/>
                    <a:pt x="413" y="2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110">
              <a:extLst>
                <a:ext uri="{FF2B5EF4-FFF2-40B4-BE49-F238E27FC236}">
                  <a16:creationId xmlns:a16="http://schemas.microsoft.com/office/drawing/2014/main" id="{5FF799EF-D9C5-810F-3ED5-6518074D371E}"/>
                </a:ext>
              </a:extLst>
            </p:cNvPr>
            <p:cNvSpPr>
              <a:spLocks noEditPoints="1"/>
            </p:cNvSpPr>
            <p:nvPr/>
          </p:nvSpPr>
          <p:spPr bwMode="auto">
            <a:xfrm>
              <a:off x="1153" y="614"/>
              <a:ext cx="3635" cy="36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 name="T20" fmla="*/ 306 w 512"/>
                <a:gd name="T21" fmla="*/ 263 h 512"/>
                <a:gd name="T22" fmla="*/ 157 w 512"/>
                <a:gd name="T23" fmla="*/ 413 h 512"/>
                <a:gd name="T24" fmla="*/ 149 w 512"/>
                <a:gd name="T25" fmla="*/ 416 h 512"/>
                <a:gd name="T26" fmla="*/ 141 w 512"/>
                <a:gd name="T27" fmla="*/ 413 h 512"/>
                <a:gd name="T28" fmla="*/ 141 w 512"/>
                <a:gd name="T29" fmla="*/ 397 h 512"/>
                <a:gd name="T30" fmla="*/ 283 w 512"/>
                <a:gd name="T31" fmla="*/ 256 h 512"/>
                <a:gd name="T32" fmla="*/ 141 w 512"/>
                <a:gd name="T33" fmla="*/ 114 h 512"/>
                <a:gd name="T34" fmla="*/ 141 w 512"/>
                <a:gd name="T35" fmla="*/ 99 h 512"/>
                <a:gd name="T36" fmla="*/ 157 w 512"/>
                <a:gd name="T37" fmla="*/ 99 h 512"/>
                <a:gd name="T38" fmla="*/ 306 w 512"/>
                <a:gd name="T39" fmla="*/ 248 h 512"/>
                <a:gd name="T40" fmla="*/ 306 w 512"/>
                <a:gd name="T41" fmla="*/ 263 h 512"/>
                <a:gd name="T42" fmla="*/ 413 w 512"/>
                <a:gd name="T43" fmla="*/ 263 h 512"/>
                <a:gd name="T44" fmla="*/ 263 w 512"/>
                <a:gd name="T45" fmla="*/ 413 h 512"/>
                <a:gd name="T46" fmla="*/ 256 w 512"/>
                <a:gd name="T47" fmla="*/ 416 h 512"/>
                <a:gd name="T48" fmla="*/ 248 w 512"/>
                <a:gd name="T49" fmla="*/ 413 h 512"/>
                <a:gd name="T50" fmla="*/ 248 w 512"/>
                <a:gd name="T51" fmla="*/ 397 h 512"/>
                <a:gd name="T52" fmla="*/ 390 w 512"/>
                <a:gd name="T53" fmla="*/ 256 h 512"/>
                <a:gd name="T54" fmla="*/ 248 w 512"/>
                <a:gd name="T55" fmla="*/ 114 h 512"/>
                <a:gd name="T56" fmla="*/ 248 w 512"/>
                <a:gd name="T57" fmla="*/ 99 h 512"/>
                <a:gd name="T58" fmla="*/ 263 w 512"/>
                <a:gd name="T59" fmla="*/ 99 h 512"/>
                <a:gd name="T60" fmla="*/ 413 w 512"/>
                <a:gd name="T61" fmla="*/ 248 h 512"/>
                <a:gd name="T62" fmla="*/ 413 w 512"/>
                <a:gd name="T63" fmla="*/ 2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moveTo>
                    <a:pt x="306" y="263"/>
                  </a:moveTo>
                  <a:cubicBezTo>
                    <a:pt x="157" y="413"/>
                    <a:pt x="157" y="413"/>
                    <a:pt x="157" y="413"/>
                  </a:cubicBezTo>
                  <a:cubicBezTo>
                    <a:pt x="154" y="415"/>
                    <a:pt x="152" y="416"/>
                    <a:pt x="149" y="416"/>
                  </a:cubicBezTo>
                  <a:cubicBezTo>
                    <a:pt x="146" y="416"/>
                    <a:pt x="144" y="415"/>
                    <a:pt x="141" y="413"/>
                  </a:cubicBezTo>
                  <a:cubicBezTo>
                    <a:pt x="137" y="408"/>
                    <a:pt x="137" y="402"/>
                    <a:pt x="141" y="397"/>
                  </a:cubicBezTo>
                  <a:cubicBezTo>
                    <a:pt x="283" y="256"/>
                    <a:pt x="283" y="256"/>
                    <a:pt x="283" y="256"/>
                  </a:cubicBezTo>
                  <a:cubicBezTo>
                    <a:pt x="141" y="114"/>
                    <a:pt x="141" y="114"/>
                    <a:pt x="141" y="114"/>
                  </a:cubicBezTo>
                  <a:cubicBezTo>
                    <a:pt x="137" y="110"/>
                    <a:pt x="137" y="103"/>
                    <a:pt x="141" y="99"/>
                  </a:cubicBezTo>
                  <a:cubicBezTo>
                    <a:pt x="146" y="95"/>
                    <a:pt x="152" y="95"/>
                    <a:pt x="157" y="99"/>
                  </a:cubicBezTo>
                  <a:cubicBezTo>
                    <a:pt x="306" y="248"/>
                    <a:pt x="306" y="248"/>
                    <a:pt x="306" y="248"/>
                  </a:cubicBezTo>
                  <a:cubicBezTo>
                    <a:pt x="310" y="252"/>
                    <a:pt x="310" y="259"/>
                    <a:pt x="306" y="263"/>
                  </a:cubicBezTo>
                  <a:close/>
                  <a:moveTo>
                    <a:pt x="413" y="263"/>
                  </a:moveTo>
                  <a:cubicBezTo>
                    <a:pt x="263" y="413"/>
                    <a:pt x="263" y="413"/>
                    <a:pt x="263" y="413"/>
                  </a:cubicBezTo>
                  <a:cubicBezTo>
                    <a:pt x="261" y="415"/>
                    <a:pt x="258" y="416"/>
                    <a:pt x="256" y="416"/>
                  </a:cubicBezTo>
                  <a:cubicBezTo>
                    <a:pt x="253" y="416"/>
                    <a:pt x="250" y="415"/>
                    <a:pt x="248" y="413"/>
                  </a:cubicBezTo>
                  <a:cubicBezTo>
                    <a:pt x="244" y="408"/>
                    <a:pt x="244" y="402"/>
                    <a:pt x="248" y="397"/>
                  </a:cubicBezTo>
                  <a:cubicBezTo>
                    <a:pt x="390" y="256"/>
                    <a:pt x="390" y="256"/>
                    <a:pt x="390" y="256"/>
                  </a:cubicBezTo>
                  <a:cubicBezTo>
                    <a:pt x="248" y="114"/>
                    <a:pt x="248" y="114"/>
                    <a:pt x="248" y="114"/>
                  </a:cubicBezTo>
                  <a:cubicBezTo>
                    <a:pt x="244" y="110"/>
                    <a:pt x="244" y="103"/>
                    <a:pt x="248" y="99"/>
                  </a:cubicBezTo>
                  <a:cubicBezTo>
                    <a:pt x="252" y="95"/>
                    <a:pt x="259" y="95"/>
                    <a:pt x="263" y="99"/>
                  </a:cubicBezTo>
                  <a:cubicBezTo>
                    <a:pt x="413" y="248"/>
                    <a:pt x="413" y="248"/>
                    <a:pt x="413" y="248"/>
                  </a:cubicBezTo>
                  <a:cubicBezTo>
                    <a:pt x="417" y="252"/>
                    <a:pt x="417" y="259"/>
                    <a:pt x="413" y="2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3" name="Group 367">
            <a:extLst>
              <a:ext uri="{FF2B5EF4-FFF2-40B4-BE49-F238E27FC236}">
                <a16:creationId xmlns:a16="http://schemas.microsoft.com/office/drawing/2014/main" id="{0CBE97FC-9DAB-1AA9-B951-CE095D8EC11A}"/>
              </a:ext>
            </a:extLst>
          </p:cNvPr>
          <p:cNvGrpSpPr>
            <a:grpSpLocks noChangeAspect="1"/>
          </p:cNvGrpSpPr>
          <p:nvPr/>
        </p:nvGrpSpPr>
        <p:grpSpPr bwMode="auto">
          <a:xfrm>
            <a:off x="4868704" y="3719519"/>
            <a:ext cx="581584" cy="583289"/>
            <a:chOff x="4383" y="2091"/>
            <a:chExt cx="340" cy="341"/>
          </a:xfrm>
          <a:solidFill>
            <a:schemeClr val="tx1"/>
          </a:solidFill>
        </p:grpSpPr>
        <p:sp>
          <p:nvSpPr>
            <p:cNvPr id="34" name="Freeform 198">
              <a:extLst>
                <a:ext uri="{FF2B5EF4-FFF2-40B4-BE49-F238E27FC236}">
                  <a16:creationId xmlns:a16="http://schemas.microsoft.com/office/drawing/2014/main" id="{C8DDD7EE-F0FA-86C1-35BB-04EE8D76172F}"/>
                </a:ext>
              </a:extLst>
            </p:cNvPr>
            <p:cNvSpPr>
              <a:spLocks noEditPoints="1"/>
            </p:cNvSpPr>
            <p:nvPr/>
          </p:nvSpPr>
          <p:spPr bwMode="auto">
            <a:xfrm>
              <a:off x="4445" y="2169"/>
              <a:ext cx="200" cy="170"/>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Freeform 199">
              <a:extLst>
                <a:ext uri="{FF2B5EF4-FFF2-40B4-BE49-F238E27FC236}">
                  <a16:creationId xmlns:a16="http://schemas.microsoft.com/office/drawing/2014/main" id="{62898514-EDCE-04C0-61C4-67B93AD7EC9E}"/>
                </a:ext>
              </a:extLst>
            </p:cNvPr>
            <p:cNvSpPr>
              <a:spLocks noEditPoints="1"/>
            </p:cNvSpPr>
            <p:nvPr/>
          </p:nvSpPr>
          <p:spPr bwMode="auto">
            <a:xfrm>
              <a:off x="4383" y="209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Group 614">
            <a:extLst>
              <a:ext uri="{FF2B5EF4-FFF2-40B4-BE49-F238E27FC236}">
                <a16:creationId xmlns:a16="http://schemas.microsoft.com/office/drawing/2014/main" id="{4EB9E4C1-EE0C-6343-625C-6231D051AE44}"/>
              </a:ext>
            </a:extLst>
          </p:cNvPr>
          <p:cNvGrpSpPr>
            <a:grpSpLocks noChangeAspect="1"/>
          </p:cNvGrpSpPr>
          <p:nvPr/>
        </p:nvGrpSpPr>
        <p:grpSpPr bwMode="auto">
          <a:xfrm>
            <a:off x="4870200" y="1846334"/>
            <a:ext cx="580088" cy="580088"/>
            <a:chOff x="3780" y="2658"/>
            <a:chExt cx="340" cy="340"/>
          </a:xfrm>
          <a:solidFill>
            <a:schemeClr val="tx1"/>
          </a:solidFill>
        </p:grpSpPr>
        <p:sp>
          <p:nvSpPr>
            <p:cNvPr id="37" name="Freeform 615">
              <a:extLst>
                <a:ext uri="{FF2B5EF4-FFF2-40B4-BE49-F238E27FC236}">
                  <a16:creationId xmlns:a16="http://schemas.microsoft.com/office/drawing/2014/main" id="{1D587965-2AC2-8753-CA7B-8D0B756C8412}"/>
                </a:ext>
              </a:extLst>
            </p:cNvPr>
            <p:cNvSpPr>
              <a:spLocks/>
            </p:cNvSpPr>
            <p:nvPr/>
          </p:nvSpPr>
          <p:spPr bwMode="auto">
            <a:xfrm>
              <a:off x="3858" y="2799"/>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616">
              <a:extLst>
                <a:ext uri="{FF2B5EF4-FFF2-40B4-BE49-F238E27FC236}">
                  <a16:creationId xmlns:a16="http://schemas.microsoft.com/office/drawing/2014/main" id="{BC66026C-F113-8E02-AF43-D7A1A6C7AB6F}"/>
                </a:ext>
              </a:extLst>
            </p:cNvPr>
            <p:cNvSpPr>
              <a:spLocks/>
            </p:cNvSpPr>
            <p:nvPr/>
          </p:nvSpPr>
          <p:spPr bwMode="auto">
            <a:xfrm>
              <a:off x="3858" y="2757"/>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617">
              <a:extLst>
                <a:ext uri="{FF2B5EF4-FFF2-40B4-BE49-F238E27FC236}">
                  <a16:creationId xmlns:a16="http://schemas.microsoft.com/office/drawing/2014/main" id="{759CB574-B31B-1A11-A160-3730AC4212CF}"/>
                </a:ext>
              </a:extLst>
            </p:cNvPr>
            <p:cNvSpPr>
              <a:spLocks/>
            </p:cNvSpPr>
            <p:nvPr/>
          </p:nvSpPr>
          <p:spPr bwMode="auto">
            <a:xfrm>
              <a:off x="3858" y="2842"/>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618">
              <a:extLst>
                <a:ext uri="{FF2B5EF4-FFF2-40B4-BE49-F238E27FC236}">
                  <a16:creationId xmlns:a16="http://schemas.microsoft.com/office/drawing/2014/main" id="{E2391425-B07B-15EC-0A79-3E8555A84643}"/>
                </a:ext>
              </a:extLst>
            </p:cNvPr>
            <p:cNvSpPr>
              <a:spLocks/>
            </p:cNvSpPr>
            <p:nvPr/>
          </p:nvSpPr>
          <p:spPr bwMode="auto">
            <a:xfrm>
              <a:off x="3907" y="2799"/>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619">
              <a:extLst>
                <a:ext uri="{FF2B5EF4-FFF2-40B4-BE49-F238E27FC236}">
                  <a16:creationId xmlns:a16="http://schemas.microsoft.com/office/drawing/2014/main" id="{79A9FE6D-8755-08C1-7FDE-AEA14A448A70}"/>
                </a:ext>
              </a:extLst>
            </p:cNvPr>
            <p:cNvSpPr>
              <a:spLocks/>
            </p:cNvSpPr>
            <p:nvPr/>
          </p:nvSpPr>
          <p:spPr bwMode="auto">
            <a:xfrm>
              <a:off x="3907" y="2757"/>
              <a:ext cx="135" cy="14"/>
            </a:xfrm>
            <a:custGeom>
              <a:avLst/>
              <a:gdLst>
                <a:gd name="T0" fmla="*/ 10 w 202"/>
                <a:gd name="T1" fmla="*/ 21 h 21"/>
                <a:gd name="T2" fmla="*/ 192 w 202"/>
                <a:gd name="T3" fmla="*/ 21 h 21"/>
                <a:gd name="T4" fmla="*/ 202 w 202"/>
                <a:gd name="T5" fmla="*/ 11 h 21"/>
                <a:gd name="T6" fmla="*/ 192 w 202"/>
                <a:gd name="T7" fmla="*/ 0 h 21"/>
                <a:gd name="T8" fmla="*/ 10 w 202"/>
                <a:gd name="T9" fmla="*/ 0 h 21"/>
                <a:gd name="T10" fmla="*/ 0 w 202"/>
                <a:gd name="T11" fmla="*/ 11 h 21"/>
                <a:gd name="T12" fmla="*/ 10 w 20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0" y="21"/>
                  </a:moveTo>
                  <a:cubicBezTo>
                    <a:pt x="192" y="21"/>
                    <a:pt x="192" y="21"/>
                    <a:pt x="192" y="21"/>
                  </a:cubicBezTo>
                  <a:cubicBezTo>
                    <a:pt x="198" y="21"/>
                    <a:pt x="202" y="17"/>
                    <a:pt x="202" y="11"/>
                  </a:cubicBezTo>
                  <a:cubicBezTo>
                    <a:pt x="202" y="5"/>
                    <a:pt x="198" y="0"/>
                    <a:pt x="192"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620">
              <a:extLst>
                <a:ext uri="{FF2B5EF4-FFF2-40B4-BE49-F238E27FC236}">
                  <a16:creationId xmlns:a16="http://schemas.microsoft.com/office/drawing/2014/main" id="{ED6C0FC0-CAE1-2A75-B11B-13753313FDF8}"/>
                </a:ext>
              </a:extLst>
            </p:cNvPr>
            <p:cNvSpPr>
              <a:spLocks/>
            </p:cNvSpPr>
            <p:nvPr/>
          </p:nvSpPr>
          <p:spPr bwMode="auto">
            <a:xfrm>
              <a:off x="3907" y="2842"/>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621">
              <a:extLst>
                <a:ext uri="{FF2B5EF4-FFF2-40B4-BE49-F238E27FC236}">
                  <a16:creationId xmlns:a16="http://schemas.microsoft.com/office/drawing/2014/main" id="{C94F576E-A990-0505-E6E3-C75E0697C280}"/>
                </a:ext>
              </a:extLst>
            </p:cNvPr>
            <p:cNvSpPr>
              <a:spLocks/>
            </p:cNvSpPr>
            <p:nvPr/>
          </p:nvSpPr>
          <p:spPr bwMode="auto">
            <a:xfrm>
              <a:off x="3858" y="2884"/>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Freeform 622">
              <a:extLst>
                <a:ext uri="{FF2B5EF4-FFF2-40B4-BE49-F238E27FC236}">
                  <a16:creationId xmlns:a16="http://schemas.microsoft.com/office/drawing/2014/main" id="{D8550D0E-B982-3937-154E-F07801E129C1}"/>
                </a:ext>
              </a:extLst>
            </p:cNvPr>
            <p:cNvSpPr>
              <a:spLocks/>
            </p:cNvSpPr>
            <p:nvPr/>
          </p:nvSpPr>
          <p:spPr bwMode="auto">
            <a:xfrm>
              <a:off x="3907" y="2884"/>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Freeform 623">
              <a:extLst>
                <a:ext uri="{FF2B5EF4-FFF2-40B4-BE49-F238E27FC236}">
                  <a16:creationId xmlns:a16="http://schemas.microsoft.com/office/drawing/2014/main" id="{BCB82CFC-21AA-27AE-77CA-D41EEAFB22D0}"/>
                </a:ext>
              </a:extLst>
            </p:cNvPr>
            <p:cNvSpPr>
              <a:spLocks noEditPoints="1"/>
            </p:cNvSpPr>
            <p:nvPr/>
          </p:nvSpPr>
          <p:spPr bwMode="auto">
            <a:xfrm>
              <a:off x="3780" y="26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17459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gray">
          <a:xfrm>
            <a:off x="500400" y="316800"/>
            <a:ext cx="10998000" cy="335275"/>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MX" sz="2200" b="1" i="0" u="none" strike="noStrike" kern="1200" cap="none" spc="0" normalizeH="0" baseline="0" noProof="0" dirty="0">
                <a:ln>
                  <a:noFill/>
                </a:ln>
                <a:solidFill>
                  <a:prstClr val="black"/>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Casos de uso en la industria de retail por procesos</a:t>
            </a:r>
          </a:p>
        </p:txBody>
      </p:sp>
      <p:graphicFrame>
        <p:nvGraphicFramePr>
          <p:cNvPr id="17" name="Table 16">
            <a:extLst>
              <a:ext uri="{FF2B5EF4-FFF2-40B4-BE49-F238E27FC236}">
                <a16:creationId xmlns:a16="http://schemas.microsoft.com/office/drawing/2014/main" id="{A2A96252-ADC0-4D53-90F9-23D08E5ECC03}"/>
              </a:ext>
            </a:extLst>
          </p:cNvPr>
          <p:cNvGraphicFramePr>
            <a:graphicFrameLocks noGrp="1"/>
          </p:cNvGraphicFramePr>
          <p:nvPr/>
        </p:nvGraphicFramePr>
        <p:xfrm>
          <a:off x="4362992" y="1649805"/>
          <a:ext cx="7138800" cy="3687547"/>
        </p:xfrm>
        <a:graphic>
          <a:graphicData uri="http://schemas.openxmlformats.org/drawingml/2006/table">
            <a:tbl>
              <a:tblPr firstRow="1" bandRow="1">
                <a:tableStyleId>{5C22544A-7EE6-4342-B048-85BDC9FD1C3A}</a:tableStyleId>
              </a:tblPr>
              <a:tblGrid>
                <a:gridCol w="428400">
                  <a:extLst>
                    <a:ext uri="{9D8B030D-6E8A-4147-A177-3AD203B41FA5}">
                      <a16:colId xmlns:a16="http://schemas.microsoft.com/office/drawing/2014/main" val="3975474829"/>
                    </a:ext>
                  </a:extLst>
                </a:gridCol>
                <a:gridCol w="932400">
                  <a:extLst>
                    <a:ext uri="{9D8B030D-6E8A-4147-A177-3AD203B41FA5}">
                      <a16:colId xmlns:a16="http://schemas.microsoft.com/office/drawing/2014/main" val="844568499"/>
                    </a:ext>
                  </a:extLst>
                </a:gridCol>
                <a:gridCol w="5778000">
                  <a:extLst>
                    <a:ext uri="{9D8B030D-6E8A-4147-A177-3AD203B41FA5}">
                      <a16:colId xmlns:a16="http://schemas.microsoft.com/office/drawing/2014/main" val="1868331620"/>
                    </a:ext>
                  </a:extLst>
                </a:gridCol>
              </a:tblGrid>
              <a:tr h="993449">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1</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Identificar riesgos potenciales y detectar fraudes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Generar informes de auditoría interna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Supervisar el cumplimiento de la normativa y los informes de auditoría interna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Supervisar el cumplimiento de la normativa y las normas internas</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0636766"/>
                  </a:ext>
                </a:extLst>
              </a:tr>
              <a:tr h="926473">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2</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Automatizar la previsión de tesorería, la gestión de tesorería y una mejor visibilidad de los flujos de tesorería.</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Reportar posiciones de divisas, realizar análisis de riesgo de contraparte</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Asesorar sobre la combinación óptima de inversiones para la necesidad de liquidez</a:t>
                      </a:r>
                      <a:endParaRPr kumimoji="0" lang="en-US"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062843"/>
                  </a:ext>
                </a:extLst>
              </a:tr>
              <a:tr h="859499">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3</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Automatizar la preparación y la presentación de informes de impuestos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Proporcionar información sobre las nuevas leyes y disposiciones fiscales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Supervisar el cumplimiento de la normativa tributaria</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670558"/>
                  </a:ext>
                </a:extLst>
              </a:tr>
              <a:tr h="908126">
                <a:tc>
                  <a:txBody>
                    <a:bodyPr/>
                    <a:lstStyle/>
                    <a:p>
                      <a:pPr algn="ctr"/>
                      <a:r>
                        <a:rPr lang="es-MX" sz="1800" b="0" i="1" dirty="0">
                          <a:solidFill>
                            <a:schemeClr val="tx1"/>
                          </a:solidFill>
                          <a:latin typeface="Calibri" panose="020F0502020204030204" pitchFamily="34" charset="0"/>
                          <a:ea typeface="Verdana" panose="020B0604030504040204" pitchFamily="34" charset="0"/>
                          <a:cs typeface="Calibri" panose="020F0502020204030204" pitchFamily="34" charset="0"/>
                        </a:rPr>
                        <a:t>4</a:t>
                      </a:r>
                      <a:endParaRPr lang="en-US" sz="1800" b="0" i="1"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s-MX" sz="1100" b="1" noProof="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Desarrollar el informe y la comunicación con los inversores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Predecir las preguntas de los analistas y preparar las respuestas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Empresa de valor para financiamiento en mercados de capitales</a:t>
                      </a:r>
                    </a:p>
                    <a:p>
                      <a:pPr marL="171450" marR="0" lvl="0" indent="-171450" algn="l" defTabSz="57086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100" b="0" i="0" u="none" strike="noStrike" kern="1200" cap="none" spc="0" normalizeH="0" baseline="0" noProof="0" dirty="0">
                          <a:ln>
                            <a:noFill/>
                          </a:ln>
                          <a:solidFill>
                            <a:srgbClr val="1E1E1E"/>
                          </a:solidFill>
                          <a:effectLst/>
                          <a:uLnTx/>
                          <a:uFillTx/>
                          <a:latin typeface="Open Sans" panose="020B0606030504020204" pitchFamily="34" charset="0"/>
                          <a:ea typeface="Open Sans" panose="020B0606030504020204" pitchFamily="34" charset="0"/>
                          <a:cs typeface="Open Sans" panose="020B0606030504020204" pitchFamily="34" charset="0"/>
                        </a:rPr>
                        <a:t>Interpretar y asesorar sobre las normas y reglamentos de divulgación</a:t>
                      </a:r>
                      <a:endParaRPr lang="en-US" sz="1100" b="0" dirty="0">
                        <a:solidFill>
                          <a:schemeClr val="tx1"/>
                        </a:solidFill>
                        <a:latin typeface="Calibri" panose="020F0502020204030204" pitchFamily="34" charset="0"/>
                        <a:ea typeface="Verdana" panose="020B0604030504040204" pitchFamily="34" charset="0"/>
                        <a:cs typeface="Calibri" panose="020F050202020403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345550"/>
                  </a:ext>
                </a:extLst>
              </a:tr>
            </a:tbl>
          </a:graphicData>
        </a:graphic>
      </p:graphicFrame>
      <p:grpSp>
        <p:nvGrpSpPr>
          <p:cNvPr id="18" name="Group 17">
            <a:extLst>
              <a:ext uri="{FF2B5EF4-FFF2-40B4-BE49-F238E27FC236}">
                <a16:creationId xmlns:a16="http://schemas.microsoft.com/office/drawing/2014/main" id="{F07716E1-0274-6AF6-DEAE-5C2946BCBBD0}"/>
              </a:ext>
            </a:extLst>
          </p:cNvPr>
          <p:cNvGrpSpPr/>
          <p:nvPr/>
        </p:nvGrpSpPr>
        <p:grpSpPr>
          <a:xfrm>
            <a:off x="500400" y="1789926"/>
            <a:ext cx="3573178" cy="3545468"/>
            <a:chOff x="420422" y="1879634"/>
            <a:chExt cx="3573178" cy="2919351"/>
          </a:xfrm>
        </p:grpSpPr>
        <p:sp>
          <p:nvSpPr>
            <p:cNvPr id="20" name="Parallelogram 19">
              <a:extLst>
                <a:ext uri="{FF2B5EF4-FFF2-40B4-BE49-F238E27FC236}">
                  <a16:creationId xmlns:a16="http://schemas.microsoft.com/office/drawing/2014/main" id="{83D10504-9004-DA3C-7E0C-6FAE114A1278}"/>
                </a:ext>
              </a:extLst>
            </p:cNvPr>
            <p:cNvSpPr/>
            <p:nvPr/>
          </p:nvSpPr>
          <p:spPr>
            <a:xfrm rot="300000">
              <a:off x="420422" y="3969714"/>
              <a:ext cx="3573178" cy="829271"/>
            </a:xfrm>
            <a:prstGeom prst="parallelogram">
              <a:avLst>
                <a:gd name="adj" fmla="val 129308"/>
              </a:avLst>
            </a:prstGeom>
            <a:solidFill>
              <a:srgbClr val="7F7F7F">
                <a:alpha val="82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Relación con inversores</a:t>
              </a:r>
            </a:p>
          </p:txBody>
        </p:sp>
        <p:sp>
          <p:nvSpPr>
            <p:cNvPr id="21" name="Parallelogram 20">
              <a:extLst>
                <a:ext uri="{FF2B5EF4-FFF2-40B4-BE49-F238E27FC236}">
                  <a16:creationId xmlns:a16="http://schemas.microsoft.com/office/drawing/2014/main" id="{AB53D350-1CE0-F991-32E1-48011CFDFCBA}"/>
                </a:ext>
              </a:extLst>
            </p:cNvPr>
            <p:cNvSpPr/>
            <p:nvPr/>
          </p:nvSpPr>
          <p:spPr>
            <a:xfrm rot="300000">
              <a:off x="420422" y="3296318"/>
              <a:ext cx="3573178" cy="829271"/>
            </a:xfrm>
            <a:prstGeom prst="parallelogram">
              <a:avLst>
                <a:gd name="adj" fmla="val 129308"/>
              </a:avLst>
            </a:prstGeom>
            <a:solidFill>
              <a:schemeClr val="accent1">
                <a:lumMod val="60000"/>
                <a:lumOff val="4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Impuestos</a:t>
              </a:r>
            </a:p>
          </p:txBody>
        </p:sp>
        <p:sp>
          <p:nvSpPr>
            <p:cNvPr id="22" name="Parallelogram 21">
              <a:extLst>
                <a:ext uri="{FF2B5EF4-FFF2-40B4-BE49-F238E27FC236}">
                  <a16:creationId xmlns:a16="http://schemas.microsoft.com/office/drawing/2014/main" id="{5318EC11-9BD4-3271-7C24-D5C7817C0336}"/>
                </a:ext>
              </a:extLst>
            </p:cNvPr>
            <p:cNvSpPr/>
            <p:nvPr/>
          </p:nvSpPr>
          <p:spPr>
            <a:xfrm rot="300000">
              <a:off x="420422" y="2622922"/>
              <a:ext cx="3573178" cy="829271"/>
            </a:xfrm>
            <a:prstGeom prst="parallelogram">
              <a:avLst>
                <a:gd name="adj" fmla="val 129308"/>
              </a:avLst>
            </a:prstGeom>
            <a:solidFill>
              <a:schemeClr val="accent2">
                <a:lumMod val="40000"/>
                <a:lumOff val="60000"/>
                <a:alpha val="82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Tesorería</a:t>
              </a:r>
            </a:p>
          </p:txBody>
        </p:sp>
        <p:sp>
          <p:nvSpPr>
            <p:cNvPr id="23" name="Parallelogram 22">
              <a:extLst>
                <a:ext uri="{FF2B5EF4-FFF2-40B4-BE49-F238E27FC236}">
                  <a16:creationId xmlns:a16="http://schemas.microsoft.com/office/drawing/2014/main" id="{4744A3FE-1229-DA10-60A5-B74AA7D1700C}"/>
                </a:ext>
              </a:extLst>
            </p:cNvPr>
            <p:cNvSpPr/>
            <p:nvPr/>
          </p:nvSpPr>
          <p:spPr>
            <a:xfrm rot="300000">
              <a:off x="420422" y="1879634"/>
              <a:ext cx="3573178" cy="829271"/>
            </a:xfrm>
            <a:prstGeom prst="parallelogram">
              <a:avLst>
                <a:gd name="adj" fmla="val 129308"/>
              </a:avLst>
            </a:prstGeom>
            <a:solidFill>
              <a:schemeClr val="tx2">
                <a:lumMod val="20000"/>
                <a:lumOff val="8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dirty="0">
                  <a:solidFill>
                    <a:prstClr val="black"/>
                  </a:solidFill>
                  <a:latin typeface="Open Sans" panose="020B0606030504020204" pitchFamily="34" charset="0"/>
                  <a:ea typeface="Open Sans" panose="020B0606030504020204" pitchFamily="34" charset="0"/>
                  <a:cs typeface="Open Sans" panose="020B0606030504020204" pitchFamily="34" charset="0"/>
                </a:rPr>
                <a:t>Auditoría Interna</a:t>
              </a:r>
              <a:endParaRPr kumimoji="0" lang="es-MX"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4" name="Text Placeholder 2">
            <a:extLst>
              <a:ext uri="{FF2B5EF4-FFF2-40B4-BE49-F238E27FC236}">
                <a16:creationId xmlns:a16="http://schemas.microsoft.com/office/drawing/2014/main" id="{A397D34D-E51A-F1C8-01DF-70E77F2F187F}"/>
              </a:ext>
            </a:extLst>
          </p:cNvPr>
          <p:cNvSpPr txBox="1">
            <a:spLocks/>
          </p:cNvSpPr>
          <p:nvPr/>
        </p:nvSpPr>
        <p:spPr>
          <a:xfrm>
            <a:off x="500400" y="795600"/>
            <a:ext cx="11199600" cy="246221"/>
          </a:xfrm>
          <a:prstGeom prst="rect">
            <a:avLst/>
          </a:prstGeom>
          <a:noFill/>
        </p:spPr>
        <p:txBody>
          <a:bodyPr vert="horz" wrap="square" lIns="0" tIns="0" rIns="0" bIns="0" rtlCol="0">
            <a:sp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s-MX" altLang="ko-KR" sz="1600" dirty="0">
                <a:latin typeface="Calibri" panose="020F0502020204030204" pitchFamily="34" charset="0"/>
                <a:cs typeface="Calibri" panose="020F0502020204030204" pitchFamily="34" charset="0"/>
              </a:rPr>
              <a:t>Áreas de aplicación de la tecnología en el sector de Retail.</a:t>
            </a:r>
          </a:p>
        </p:txBody>
      </p:sp>
      <p:pic>
        <p:nvPicPr>
          <p:cNvPr id="31" name="Graphic 30" descr="Calculator outline">
            <a:extLst>
              <a:ext uri="{FF2B5EF4-FFF2-40B4-BE49-F238E27FC236}">
                <a16:creationId xmlns:a16="http://schemas.microsoft.com/office/drawing/2014/main" id="{68846AD3-AE17-A5F4-B4B8-E517A63EF2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3969" y="1692832"/>
            <a:ext cx="846000" cy="846000"/>
          </a:xfrm>
          <a:prstGeom prst="rect">
            <a:avLst/>
          </a:prstGeom>
        </p:spPr>
      </p:pic>
      <p:pic>
        <p:nvPicPr>
          <p:cNvPr id="32" name="Graphic 31" descr="Register outline">
            <a:extLst>
              <a:ext uri="{FF2B5EF4-FFF2-40B4-BE49-F238E27FC236}">
                <a16:creationId xmlns:a16="http://schemas.microsoft.com/office/drawing/2014/main" id="{00435830-015F-A520-BC88-1294308BE6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3969" y="2666408"/>
            <a:ext cx="846000" cy="846000"/>
          </a:xfrm>
          <a:prstGeom prst="rect">
            <a:avLst/>
          </a:prstGeom>
        </p:spPr>
      </p:pic>
      <p:pic>
        <p:nvPicPr>
          <p:cNvPr id="33" name="Graphic 32" descr="Bank outline">
            <a:extLst>
              <a:ext uri="{FF2B5EF4-FFF2-40B4-BE49-F238E27FC236}">
                <a16:creationId xmlns:a16="http://schemas.microsoft.com/office/drawing/2014/main" id="{46F067D1-11C4-2199-FBEA-B922A5C0E4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3969" y="3578880"/>
            <a:ext cx="846000" cy="846000"/>
          </a:xfrm>
          <a:prstGeom prst="rect">
            <a:avLst/>
          </a:prstGeom>
        </p:spPr>
      </p:pic>
      <p:pic>
        <p:nvPicPr>
          <p:cNvPr id="34" name="Graphic 33" descr="Coins outline">
            <a:extLst>
              <a:ext uri="{FF2B5EF4-FFF2-40B4-BE49-F238E27FC236}">
                <a16:creationId xmlns:a16="http://schemas.microsoft.com/office/drawing/2014/main" id="{40028C09-6EB0-9D3A-26E7-26B6437A83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83969" y="4446724"/>
            <a:ext cx="846000" cy="846000"/>
          </a:xfrm>
          <a:prstGeom prst="rect">
            <a:avLst/>
          </a:prstGeom>
        </p:spPr>
      </p:pic>
    </p:spTree>
    <p:extLst>
      <p:ext uri="{BB962C8B-B14F-4D97-AF65-F5344CB8AC3E}">
        <p14:creationId xmlns:p14="http://schemas.microsoft.com/office/powerpoint/2010/main" val="52704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ounded Rectangle 98">
            <a:extLst>
              <a:ext uri="{FF2B5EF4-FFF2-40B4-BE49-F238E27FC236}">
                <a16:creationId xmlns:a16="http://schemas.microsoft.com/office/drawing/2014/main" id="{76F240C5-0B01-BC92-8388-E8EAE226C781}"/>
              </a:ext>
            </a:extLst>
          </p:cNvPr>
          <p:cNvSpPr/>
          <p:nvPr/>
        </p:nvSpPr>
        <p:spPr bwMode="gray">
          <a:xfrm>
            <a:off x="1764848" y="1414009"/>
            <a:ext cx="10032073" cy="672369"/>
          </a:xfrm>
          <a:prstGeom prst="roundRect">
            <a:avLst>
              <a:gd name="adj" fmla="val 0"/>
            </a:avLst>
          </a:prstGeom>
          <a:solidFill>
            <a:schemeClr val="bg1">
              <a:lumMod val="95000"/>
            </a:schemeClr>
          </a:solidFill>
          <a:ln w="19050" algn="ctr">
            <a:noFill/>
            <a:prstDash val="lgDash"/>
            <a:miter lim="800000"/>
            <a:headEnd/>
            <a:tailEnd/>
          </a:ln>
        </p:spPr>
        <p:txBody>
          <a:bodyPr wrap="square" lIns="45720" tIns="137160" rIns="27432" bIns="45720" rtlCol="0" anchor="t" anchorCtr="0"/>
          <a:lstStyle/>
          <a:p>
            <a:pPr marL="285750" marR="0" lvl="0" indent="-285750" algn="l" defTabSz="914400" rtl="0" eaLnBrk="1" fontAlgn="auto" latinLnBrk="0" hangingPunct="1">
              <a:lnSpc>
                <a:spcPct val="100000"/>
              </a:lnSpc>
              <a:spcBef>
                <a:spcPts val="600"/>
              </a:spcBef>
              <a:spcAft>
                <a:spcPts val="600"/>
              </a:spcAft>
              <a:buClrTx/>
              <a:buSzPct val="80000"/>
              <a:buFont typeface="Wingdings" panose="05000000000000000000" pitchFamily="2" charset="2"/>
              <a:buChar char="§"/>
              <a:tabLst/>
              <a:defRPr/>
            </a:pPr>
            <a:endParaRPr kumimoji="0" lang="en-US" sz="900" b="0" i="0" u="none" strike="noStrike" kern="0" cap="none" spc="0" normalizeH="0" baseline="0" noProof="0" dirty="0">
              <a:ln>
                <a:noFill/>
              </a:ln>
              <a:solidFill>
                <a:srgbClr val="00277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Object 4" hidden="1">
            <a:extLst>
              <a:ext uri="{FF2B5EF4-FFF2-40B4-BE49-F238E27FC236}">
                <a16:creationId xmlns:a16="http://schemas.microsoft.com/office/drawing/2014/main" id="{6AB6F170-2AC2-E64A-9624-48CC6C714EE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6AB6F170-2AC2-E64A-9624-48CC6C714EE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E0D9B51-042C-D847-B6E0-285154EF7FEE}"/>
              </a:ext>
            </a:extLst>
          </p:cNvPr>
          <p:cNvSpPr/>
          <p:nvPr>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Verdana" panose="020B0604030504040204" pitchFamily="34" charset="0"/>
              <a:ea typeface="+mn-ea"/>
              <a:cs typeface="+mn-cs"/>
              <a:sym typeface="Verdana" panose="020B0604030504040204" pitchFamily="34" charset="0"/>
            </a:endParaRPr>
          </a:p>
        </p:txBody>
      </p:sp>
      <p:sp>
        <p:nvSpPr>
          <p:cNvPr id="17" name="Title 2">
            <a:extLst>
              <a:ext uri="{FF2B5EF4-FFF2-40B4-BE49-F238E27FC236}">
                <a16:creationId xmlns:a16="http://schemas.microsoft.com/office/drawing/2014/main" id="{63605722-D9E8-FF9D-E5EA-605017DCEA24}"/>
              </a:ext>
            </a:extLst>
          </p:cNvPr>
          <p:cNvSpPr txBox="1">
            <a:spLocks/>
          </p:cNvSpPr>
          <p:nvPr/>
        </p:nvSpPr>
        <p:spPr>
          <a:xfrm>
            <a:off x="500400" y="316800"/>
            <a:ext cx="10277663" cy="344949"/>
          </a:xfrm>
          <a:prstGeom prst="rect">
            <a:avLst/>
          </a:prstGeom>
        </p:spPr>
        <p:txBody>
          <a:bodyPr vert="horz" lIns="0" tIns="0" rIns="0" bIns="0" rtlCol="0" anchor="t" anchorCtr="0">
            <a:noAutofit/>
          </a:bodyPr>
          <a:lstStyle>
            <a:lvl1pPr lvl="0">
              <a:spcBef>
                <a:spcPct val="0"/>
              </a:spcBef>
              <a:buNone/>
              <a:defRPr sz="2200" b="1" i="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s-MX" dirty="0"/>
              <a:t>Casos de Uso: Evaluación de la transformación financiera</a:t>
            </a:r>
          </a:p>
        </p:txBody>
      </p:sp>
      <p:sp>
        <p:nvSpPr>
          <p:cNvPr id="7" name="Rectangle 6">
            <a:extLst>
              <a:ext uri="{FF2B5EF4-FFF2-40B4-BE49-F238E27FC236}">
                <a16:creationId xmlns:a16="http://schemas.microsoft.com/office/drawing/2014/main" id="{15B81050-3F80-C8BD-ADB8-CFEDA29DA4F3}"/>
              </a:ext>
            </a:extLst>
          </p:cNvPr>
          <p:cNvSpPr/>
          <p:nvPr/>
        </p:nvSpPr>
        <p:spPr>
          <a:xfrm>
            <a:off x="345101" y="1400070"/>
            <a:ext cx="1222295" cy="689424"/>
          </a:xfrm>
          <a:prstGeom prst="rect">
            <a:avLst/>
          </a:prstGeom>
          <a:solidFill>
            <a:schemeClr val="accent1">
              <a:lumMod val="75000"/>
            </a:schemeClr>
          </a:solidFill>
        </p:spPr>
        <p:txBody>
          <a:bodyPr wrap="square" lIns="0" tIns="0" rIns="0" bIns="0" anchor="ctr">
            <a:noAutofit/>
          </a:bodyPr>
          <a:lstStyle/>
          <a:p>
            <a:pPr marL="0" marR="0" lvl="1" indent="0" algn="ctr" defTabSz="914400" rtl="0" eaLnBrk="1" fontAlgn="base" latinLnBrk="0" hangingPunct="1">
              <a:lnSpc>
                <a:spcPct val="106000"/>
              </a:lnSpc>
              <a:spcBef>
                <a:spcPct val="80000"/>
              </a:spcBef>
              <a:spcAft>
                <a:spcPct val="0"/>
              </a:spcAft>
              <a:buClr>
                <a:srgbClr val="000000"/>
              </a:buClr>
              <a:buSzPct val="100000"/>
              <a:buFontTx/>
              <a:buNone/>
              <a:tabLst/>
              <a:defRPr/>
            </a:pPr>
            <a:r>
              <a:rPr kumimoji="0" lang="e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Situación</a:t>
            </a: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378799E6-9453-917D-A578-CA6BA9AA0648}"/>
              </a:ext>
            </a:extLst>
          </p:cNvPr>
          <p:cNvSpPr/>
          <p:nvPr/>
        </p:nvSpPr>
        <p:spPr>
          <a:xfrm>
            <a:off x="345101" y="2154897"/>
            <a:ext cx="1222295" cy="26059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Approach</a:t>
            </a:r>
          </a:p>
        </p:txBody>
      </p:sp>
      <p:sp>
        <p:nvSpPr>
          <p:cNvPr id="9" name="Rectangle 8">
            <a:extLst>
              <a:ext uri="{FF2B5EF4-FFF2-40B4-BE49-F238E27FC236}">
                <a16:creationId xmlns:a16="http://schemas.microsoft.com/office/drawing/2014/main" id="{4A93961F-B653-100D-03D9-9D49EFD3945B}"/>
              </a:ext>
            </a:extLst>
          </p:cNvPr>
          <p:cNvSpPr/>
          <p:nvPr/>
        </p:nvSpPr>
        <p:spPr>
          <a:xfrm>
            <a:off x="345101" y="4862217"/>
            <a:ext cx="1222295" cy="17549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Resultados</a:t>
            </a:r>
            <a:endPar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ounded Rectangle 98">
            <a:extLst>
              <a:ext uri="{FF2B5EF4-FFF2-40B4-BE49-F238E27FC236}">
                <a16:creationId xmlns:a16="http://schemas.microsoft.com/office/drawing/2014/main" id="{37C97FD7-90D8-2315-5DC0-8C44B1AA8382}"/>
              </a:ext>
            </a:extLst>
          </p:cNvPr>
          <p:cNvSpPr/>
          <p:nvPr/>
        </p:nvSpPr>
        <p:spPr bwMode="gray">
          <a:xfrm>
            <a:off x="1764849" y="2151133"/>
            <a:ext cx="10005248" cy="2609680"/>
          </a:xfrm>
          <a:prstGeom prst="roundRect">
            <a:avLst>
              <a:gd name="adj" fmla="val 0"/>
            </a:avLst>
          </a:prstGeom>
          <a:solidFill>
            <a:schemeClr val="bg1">
              <a:lumMod val="95000"/>
            </a:schemeClr>
          </a:solidFill>
          <a:ln w="19050" algn="ctr">
            <a:noFill/>
            <a:prstDash val="lgDash"/>
            <a:miter lim="800000"/>
            <a:headEnd/>
            <a:tailEnd/>
          </a:ln>
        </p:spPr>
        <p:txBody>
          <a:bodyPr wrap="square" lIns="45720" tIns="137160" rIns="27432" bIns="45720" rtlCol="0" anchor="t" anchorCtr="0"/>
          <a:lstStyle/>
          <a:p>
            <a:pPr marL="285750" marR="0" lvl="0" indent="-285750" algn="l" defTabSz="914400" rtl="0" eaLnBrk="1" fontAlgn="auto" latinLnBrk="0" hangingPunct="1">
              <a:lnSpc>
                <a:spcPct val="100000"/>
              </a:lnSpc>
              <a:spcBef>
                <a:spcPts val="600"/>
              </a:spcBef>
              <a:spcAft>
                <a:spcPts val="600"/>
              </a:spcAft>
              <a:buClrTx/>
              <a:buSzPct val="80000"/>
              <a:buFont typeface="Wingdings" panose="05000000000000000000" pitchFamily="2" charset="2"/>
              <a:buChar char="§"/>
              <a:tabLst/>
              <a:defRPr/>
            </a:pPr>
            <a:endParaRPr kumimoji="0" lang="en-US" sz="900" b="0" i="0" u="none" strike="noStrike" kern="0" cap="none" spc="0" normalizeH="0" baseline="0" noProof="0">
              <a:ln>
                <a:noFill/>
              </a:ln>
              <a:solidFill>
                <a:srgbClr val="00277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7D5DD647-E466-397C-DD2E-36BCF4F26F51}"/>
              </a:ext>
            </a:extLst>
          </p:cNvPr>
          <p:cNvSpPr txBox="1"/>
          <p:nvPr/>
        </p:nvSpPr>
        <p:spPr>
          <a:xfrm>
            <a:off x="2582894" y="1575505"/>
            <a:ext cx="2511361"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Estado futuro indefinido Visión financiera y temas estratégicos</a:t>
            </a:r>
            <a:endParaRPr kumimoji="0" lang="en-U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9DBAF743-BBB5-F9EC-57F9-E7AA1A35C426}"/>
              </a:ext>
            </a:extLst>
          </p:cNvPr>
          <p:cNvSpPr txBox="1"/>
          <p:nvPr/>
        </p:nvSpPr>
        <p:spPr>
          <a:xfrm>
            <a:off x="9378320" y="1490867"/>
            <a:ext cx="2318981"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Conexiones limitadas e inconsistentes entre personas, procesos, datos y tecnología.</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50B652C-C867-D4F0-E727-30A17A51BC86}"/>
              </a:ext>
            </a:extLst>
          </p:cNvPr>
          <p:cNvSpPr txBox="1"/>
          <p:nvPr/>
        </p:nvSpPr>
        <p:spPr>
          <a:xfrm>
            <a:off x="5911463" y="1575505"/>
            <a:ext cx="2561309"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Hoja de ruta indefinida para lograr un estado futuro mejorado para las finanzas</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94AB845D-4C5A-34C9-F574-AB5ADDDC125A}"/>
              </a:ext>
            </a:extLst>
          </p:cNvPr>
          <p:cNvSpPr/>
          <p:nvPr/>
        </p:nvSpPr>
        <p:spPr bwMode="gray">
          <a:xfrm>
            <a:off x="5166537" y="2197430"/>
            <a:ext cx="3118104" cy="640080"/>
          </a:xfrm>
          <a:prstGeom prst="rect">
            <a:avLst/>
          </a:prstGeom>
          <a:solidFill>
            <a:schemeClr val="accent2">
              <a:lumMod val="20000"/>
              <a:lumOff val="80000"/>
            </a:schemeClr>
          </a:solidFill>
          <a:ln w="19050" cap="rnd" algn="ctr">
            <a:noFill/>
            <a:prstDash val="solid"/>
            <a:miter lim="800000"/>
            <a:headEnd/>
            <a:tailEnd/>
          </a:ln>
        </p:spPr>
        <p:txBody>
          <a:bodyPr lIns="45720" r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tab pos="341313" algn="l"/>
              </a:tabLst>
              <a:defRPr/>
            </a:pPr>
            <a:r>
              <a:rPr kumimoji="0" lang="e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Evaluación de transformación</a:t>
            </a:r>
          </a:p>
        </p:txBody>
      </p:sp>
      <p:sp>
        <p:nvSpPr>
          <p:cNvPr id="15" name="Rectangle 14">
            <a:extLst>
              <a:ext uri="{FF2B5EF4-FFF2-40B4-BE49-F238E27FC236}">
                <a16:creationId xmlns:a16="http://schemas.microsoft.com/office/drawing/2014/main" id="{C715CE4C-49AA-2EB3-D7CD-6DE9EDCF54A2}"/>
              </a:ext>
            </a:extLst>
          </p:cNvPr>
          <p:cNvSpPr>
            <a:spLocks/>
          </p:cNvSpPr>
          <p:nvPr/>
        </p:nvSpPr>
        <p:spPr>
          <a:xfrm>
            <a:off x="5169288" y="2901762"/>
            <a:ext cx="3118104" cy="1737360"/>
          </a:xfrm>
          <a:prstGeom prst="rect">
            <a:avLst/>
          </a:prstGeom>
          <a:solidFill>
            <a:schemeClr val="bg1"/>
          </a:solidFill>
          <a:ln w="19050">
            <a:noFill/>
          </a:ln>
        </p:spPr>
        <p:txBody>
          <a:bodyPr wrap="square" anchor="ctr">
            <a:noAutofit/>
          </a:bodyPr>
          <a:lstStyle/>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r>
              <a:rPr kumimoji="0" lang="e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Evaluar cada área del proceso financiero (RTR, O2C, P2P, FP&amp;A, Impuestos, Tesorería), incluida la cartera de iniciativas para desarrollar una estrategia integrada entre personas, procesos, datos y tecnología.</a:t>
            </a:r>
            <a:endPar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Group 387">
            <a:extLst>
              <a:ext uri="{FF2B5EF4-FFF2-40B4-BE49-F238E27FC236}">
                <a16:creationId xmlns:a16="http://schemas.microsoft.com/office/drawing/2014/main" id="{AD807C66-EEAF-4242-597B-639AB677172A}"/>
              </a:ext>
            </a:extLst>
          </p:cNvPr>
          <p:cNvGrpSpPr>
            <a:grpSpLocks noChangeAspect="1"/>
          </p:cNvGrpSpPr>
          <p:nvPr/>
        </p:nvGrpSpPr>
        <p:grpSpPr bwMode="auto">
          <a:xfrm>
            <a:off x="5270544" y="3115423"/>
            <a:ext cx="274320" cy="274321"/>
            <a:chOff x="7354" y="1520"/>
            <a:chExt cx="397" cy="397"/>
          </a:xfrm>
          <a:solidFill>
            <a:schemeClr val="tx2"/>
          </a:solidFill>
        </p:grpSpPr>
        <p:sp>
          <p:nvSpPr>
            <p:cNvPr id="18" name="Freeform 388">
              <a:extLst>
                <a:ext uri="{FF2B5EF4-FFF2-40B4-BE49-F238E27FC236}">
                  <a16:creationId xmlns:a16="http://schemas.microsoft.com/office/drawing/2014/main" id="{C0BED686-9B4F-F2D8-07CC-79B78763A220}"/>
                </a:ext>
              </a:extLst>
            </p:cNvPr>
            <p:cNvSpPr>
              <a:spLocks noEditPoints="1"/>
            </p:cNvSpPr>
            <p:nvPr/>
          </p:nvSpPr>
          <p:spPr bwMode="auto">
            <a:xfrm>
              <a:off x="7438" y="1648"/>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Freeform 389">
              <a:extLst>
                <a:ext uri="{FF2B5EF4-FFF2-40B4-BE49-F238E27FC236}">
                  <a16:creationId xmlns:a16="http://schemas.microsoft.com/office/drawing/2014/main" id="{D746952C-D30C-06A6-5A23-C0A5A095CD54}"/>
                </a:ext>
              </a:extLst>
            </p:cNvPr>
            <p:cNvSpPr>
              <a:spLocks noEditPoints="1"/>
            </p:cNvSpPr>
            <p:nvPr/>
          </p:nvSpPr>
          <p:spPr bwMode="auto">
            <a:xfrm>
              <a:off x="7354" y="1520"/>
              <a:ext cx="397" cy="397"/>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0" name="Rectangle 19">
            <a:extLst>
              <a:ext uri="{FF2B5EF4-FFF2-40B4-BE49-F238E27FC236}">
                <a16:creationId xmlns:a16="http://schemas.microsoft.com/office/drawing/2014/main" id="{E50A46BE-D07D-6A7D-9CA2-8C17AFE95783}"/>
              </a:ext>
            </a:extLst>
          </p:cNvPr>
          <p:cNvSpPr/>
          <p:nvPr/>
        </p:nvSpPr>
        <p:spPr bwMode="gray">
          <a:xfrm>
            <a:off x="1844215" y="2197430"/>
            <a:ext cx="3118104" cy="640080"/>
          </a:xfrm>
          <a:prstGeom prst="rect">
            <a:avLst/>
          </a:prstGeom>
          <a:solidFill>
            <a:schemeClr val="accent2">
              <a:lumMod val="20000"/>
              <a:lumOff val="80000"/>
            </a:schemeClr>
          </a:solidFill>
          <a:ln w="19050" cap="rnd" algn="ctr">
            <a:noFill/>
            <a:prstDash val="solid"/>
            <a:miter lim="800000"/>
            <a:headEnd/>
            <a:tailEnd/>
          </a:ln>
        </p:spPr>
        <p:txBody>
          <a:bodyPr lIns="45720" r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tab pos="341313" algn="l"/>
              </a:tabLst>
              <a:defRPr/>
            </a:pPr>
            <a:r>
              <a:rPr kumimoji="0" lang="es-MX" sz="1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Iniciar</a:t>
            </a:r>
            <a:endParaRPr kumimoji="0" lang="en-US" sz="1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60D25AF2-9806-F4F0-F461-92EB8341A0A0}"/>
              </a:ext>
            </a:extLst>
          </p:cNvPr>
          <p:cNvSpPr>
            <a:spLocks/>
          </p:cNvSpPr>
          <p:nvPr/>
        </p:nvSpPr>
        <p:spPr>
          <a:xfrm>
            <a:off x="1844215" y="2901762"/>
            <a:ext cx="3118104" cy="1737360"/>
          </a:xfrm>
          <a:prstGeom prst="rect">
            <a:avLst/>
          </a:prstGeom>
          <a:solidFill>
            <a:schemeClr val="bg1"/>
          </a:solidFill>
          <a:ln w="19050">
            <a:noFill/>
          </a:ln>
        </p:spPr>
        <p:txBody>
          <a:bodyPr wrap="square" anchor="ctr">
            <a:noAutofit/>
          </a:bodyPr>
          <a:lstStyle/>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r>
              <a:rPr kumimoji="0" lang="e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Un inicio acelerado de la evaluación de Finanzas centrado en la recopilación de conocimientos y puntos de datos críticos combinados con el Lab del Futuro de las Finanzas para iniciar el viaje del FT.</a:t>
            </a:r>
            <a:endPar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892">
            <a:extLst>
              <a:ext uri="{FF2B5EF4-FFF2-40B4-BE49-F238E27FC236}">
                <a16:creationId xmlns:a16="http://schemas.microsoft.com/office/drawing/2014/main" id="{F3256FAB-22F3-2838-F434-9362B10F5253}"/>
              </a:ext>
            </a:extLst>
          </p:cNvPr>
          <p:cNvGrpSpPr>
            <a:grpSpLocks noChangeAspect="1"/>
          </p:cNvGrpSpPr>
          <p:nvPr/>
        </p:nvGrpSpPr>
        <p:grpSpPr bwMode="auto">
          <a:xfrm>
            <a:off x="1931986" y="3285550"/>
            <a:ext cx="273516" cy="274320"/>
            <a:chOff x="4270" y="3457"/>
            <a:chExt cx="340" cy="341"/>
          </a:xfrm>
          <a:solidFill>
            <a:srgbClr val="00A3E0"/>
          </a:solidFill>
        </p:grpSpPr>
        <p:sp>
          <p:nvSpPr>
            <p:cNvPr id="23" name="Freeform 893">
              <a:extLst>
                <a:ext uri="{FF2B5EF4-FFF2-40B4-BE49-F238E27FC236}">
                  <a16:creationId xmlns:a16="http://schemas.microsoft.com/office/drawing/2014/main" id="{EB8270D4-ED6A-B924-FE6E-C3395A3E77A4}"/>
                </a:ext>
              </a:extLst>
            </p:cNvPr>
            <p:cNvSpPr>
              <a:spLocks noEditPoints="1"/>
            </p:cNvSpPr>
            <p:nvPr/>
          </p:nvSpPr>
          <p:spPr bwMode="auto">
            <a:xfrm>
              <a:off x="4334" y="3521"/>
              <a:ext cx="192" cy="192"/>
            </a:xfrm>
            <a:custGeom>
              <a:avLst/>
              <a:gdLst>
                <a:gd name="T0" fmla="*/ 285 w 289"/>
                <a:gd name="T1" fmla="*/ 269 h 288"/>
                <a:gd name="T2" fmla="*/ 189 w 289"/>
                <a:gd name="T3" fmla="*/ 174 h 288"/>
                <a:gd name="T4" fmla="*/ 213 w 289"/>
                <a:gd name="T5" fmla="*/ 106 h 288"/>
                <a:gd name="T6" fmla="*/ 106 w 289"/>
                <a:gd name="T7" fmla="*/ 0 h 288"/>
                <a:gd name="T8" fmla="*/ 0 w 289"/>
                <a:gd name="T9" fmla="*/ 106 h 288"/>
                <a:gd name="T10" fmla="*/ 106 w 289"/>
                <a:gd name="T11" fmla="*/ 213 h 288"/>
                <a:gd name="T12" fmla="*/ 174 w 289"/>
                <a:gd name="T13" fmla="*/ 189 h 288"/>
                <a:gd name="T14" fmla="*/ 269 w 289"/>
                <a:gd name="T15" fmla="*/ 285 h 288"/>
                <a:gd name="T16" fmla="*/ 277 w 289"/>
                <a:gd name="T17" fmla="*/ 288 h 288"/>
                <a:gd name="T18" fmla="*/ 285 w 289"/>
                <a:gd name="T19" fmla="*/ 285 h 288"/>
                <a:gd name="T20" fmla="*/ 285 w 289"/>
                <a:gd name="T21" fmla="*/ 269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285" y="269"/>
                  </a:moveTo>
                  <a:cubicBezTo>
                    <a:pt x="189" y="174"/>
                    <a:pt x="189" y="174"/>
                    <a:pt x="189" y="174"/>
                  </a:cubicBez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894">
              <a:extLst>
                <a:ext uri="{FF2B5EF4-FFF2-40B4-BE49-F238E27FC236}">
                  <a16:creationId xmlns:a16="http://schemas.microsoft.com/office/drawing/2014/main" id="{CC689C52-F569-BA64-B240-197365C320C7}"/>
                </a:ext>
              </a:extLst>
            </p:cNvPr>
            <p:cNvSpPr>
              <a:spLocks noEditPoints="1"/>
            </p:cNvSpPr>
            <p:nvPr/>
          </p:nvSpPr>
          <p:spPr bwMode="auto">
            <a:xfrm>
              <a:off x="4270" y="345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chemeClr val="tx2"/>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Rectangle 24">
            <a:extLst>
              <a:ext uri="{FF2B5EF4-FFF2-40B4-BE49-F238E27FC236}">
                <a16:creationId xmlns:a16="http://schemas.microsoft.com/office/drawing/2014/main" id="{D7F79FFE-48A8-6703-4995-40106B97C9EC}"/>
              </a:ext>
            </a:extLst>
          </p:cNvPr>
          <p:cNvSpPr/>
          <p:nvPr/>
        </p:nvSpPr>
        <p:spPr bwMode="gray">
          <a:xfrm>
            <a:off x="8488859" y="2197430"/>
            <a:ext cx="3118104" cy="640080"/>
          </a:xfrm>
          <a:prstGeom prst="rect">
            <a:avLst/>
          </a:prstGeom>
          <a:solidFill>
            <a:schemeClr val="accent2">
              <a:lumMod val="20000"/>
              <a:lumOff val="80000"/>
            </a:schemeClr>
          </a:solidFill>
          <a:ln w="19050" cap="rnd" algn="ctr">
            <a:noFill/>
            <a:prstDash val="solid"/>
            <a:miter lim="800000"/>
            <a:headEnd/>
            <a:tailEnd/>
          </a:ln>
        </p:spPr>
        <p:txBody>
          <a:bodyPr lIns="45720" r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tab pos="341313" algn="l"/>
              </a:tabLst>
              <a:defRPr/>
            </a:pPr>
            <a:r>
              <a:rPr kumimoji="0" lang="e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Mapa vial</a:t>
            </a:r>
          </a:p>
        </p:txBody>
      </p:sp>
      <p:sp>
        <p:nvSpPr>
          <p:cNvPr id="26" name="Rectangle 25">
            <a:extLst>
              <a:ext uri="{FF2B5EF4-FFF2-40B4-BE49-F238E27FC236}">
                <a16:creationId xmlns:a16="http://schemas.microsoft.com/office/drawing/2014/main" id="{85CDD0B7-E282-E459-E309-7319A19F4C07}"/>
              </a:ext>
            </a:extLst>
          </p:cNvPr>
          <p:cNvSpPr>
            <a:spLocks/>
          </p:cNvSpPr>
          <p:nvPr/>
        </p:nvSpPr>
        <p:spPr>
          <a:xfrm>
            <a:off x="8488859" y="2901762"/>
            <a:ext cx="3118104" cy="1737360"/>
          </a:xfrm>
          <a:prstGeom prst="rect">
            <a:avLst/>
          </a:prstGeom>
          <a:solidFill>
            <a:schemeClr val="bg1"/>
          </a:solidFill>
          <a:ln w="19050">
            <a:noFill/>
          </a:ln>
        </p:spPr>
        <p:txBody>
          <a:bodyPr wrap="square" rIns="27432" anchor="ctr">
            <a:noAutofit/>
          </a:bodyPr>
          <a:lstStyle/>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r>
              <a:rPr kumimoji="0" lang="e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Desarrollar una hoja de ruta de ejecución plurianual integrada de las iniciativas necesarias para hacer realidad la visión financiera.</a:t>
            </a:r>
          </a:p>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endPar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20040" marR="0" lvl="1" indent="0" algn="l" defTabSz="914400" rtl="0" eaLnBrk="1" fontAlgn="base" latinLnBrk="0" hangingPunct="1">
              <a:lnSpc>
                <a:spcPct val="106000"/>
              </a:lnSpc>
              <a:spcBef>
                <a:spcPts val="300"/>
              </a:spcBef>
              <a:spcAft>
                <a:spcPct val="0"/>
              </a:spcAft>
              <a:buClr>
                <a:srgbClr val="000000"/>
              </a:buClr>
              <a:buSzPct val="100000"/>
              <a:buFontTx/>
              <a:buNone/>
              <a:tabLst/>
              <a:defRPr/>
            </a:pPr>
            <a:r>
              <a:rPr kumimoji="0" lang="e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7" name="Group 235">
            <a:extLst>
              <a:ext uri="{FF2B5EF4-FFF2-40B4-BE49-F238E27FC236}">
                <a16:creationId xmlns:a16="http://schemas.microsoft.com/office/drawing/2014/main" id="{83591B12-E27C-BC8A-EAAA-6A03C80D3A40}"/>
              </a:ext>
            </a:extLst>
          </p:cNvPr>
          <p:cNvGrpSpPr>
            <a:grpSpLocks noChangeAspect="1"/>
          </p:cNvGrpSpPr>
          <p:nvPr/>
        </p:nvGrpSpPr>
        <p:grpSpPr bwMode="auto">
          <a:xfrm>
            <a:off x="8570976" y="3181653"/>
            <a:ext cx="274320" cy="274320"/>
            <a:chOff x="4264" y="792"/>
            <a:chExt cx="340" cy="340"/>
          </a:xfrm>
          <a:solidFill>
            <a:srgbClr val="00A3E0"/>
          </a:solidFill>
        </p:grpSpPr>
        <p:sp>
          <p:nvSpPr>
            <p:cNvPr id="28" name="Freeform 236">
              <a:extLst>
                <a:ext uri="{FF2B5EF4-FFF2-40B4-BE49-F238E27FC236}">
                  <a16:creationId xmlns:a16="http://schemas.microsoft.com/office/drawing/2014/main" id="{364B8DE2-7D62-2576-F341-C930D4DE5A0D}"/>
                </a:ext>
              </a:extLst>
            </p:cNvPr>
            <p:cNvSpPr>
              <a:spLocks noEditPoints="1"/>
            </p:cNvSpPr>
            <p:nvPr/>
          </p:nvSpPr>
          <p:spPr bwMode="auto">
            <a:xfrm>
              <a:off x="4264" y="7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37">
              <a:extLst>
                <a:ext uri="{FF2B5EF4-FFF2-40B4-BE49-F238E27FC236}">
                  <a16:creationId xmlns:a16="http://schemas.microsoft.com/office/drawing/2014/main" id="{AE533733-B36F-59D7-E302-D7F9A827874C}"/>
                </a:ext>
              </a:extLst>
            </p:cNvPr>
            <p:cNvSpPr>
              <a:spLocks noEditPoints="1"/>
            </p:cNvSpPr>
            <p:nvPr/>
          </p:nvSpPr>
          <p:spPr bwMode="auto">
            <a:xfrm>
              <a:off x="4328" y="884"/>
              <a:ext cx="127" cy="113"/>
            </a:xfrm>
            <a:custGeom>
              <a:avLst/>
              <a:gdLst>
                <a:gd name="T0" fmla="*/ 192 w 192"/>
                <a:gd name="T1" fmla="*/ 118 h 171"/>
                <a:gd name="T2" fmla="*/ 192 w 192"/>
                <a:gd name="T3" fmla="*/ 11 h 171"/>
                <a:gd name="T4" fmla="*/ 181 w 192"/>
                <a:gd name="T5" fmla="*/ 0 h 171"/>
                <a:gd name="T6" fmla="*/ 10 w 192"/>
                <a:gd name="T7" fmla="*/ 0 h 171"/>
                <a:gd name="T8" fmla="*/ 0 w 192"/>
                <a:gd name="T9" fmla="*/ 11 h 171"/>
                <a:gd name="T10" fmla="*/ 0 w 192"/>
                <a:gd name="T11" fmla="*/ 118 h 171"/>
                <a:gd name="T12" fmla="*/ 10 w 192"/>
                <a:gd name="T13" fmla="*/ 128 h 171"/>
                <a:gd name="T14" fmla="*/ 32 w 192"/>
                <a:gd name="T15" fmla="*/ 128 h 171"/>
                <a:gd name="T16" fmla="*/ 32 w 192"/>
                <a:gd name="T17" fmla="*/ 160 h 171"/>
                <a:gd name="T18" fmla="*/ 38 w 192"/>
                <a:gd name="T19" fmla="*/ 170 h 171"/>
                <a:gd name="T20" fmla="*/ 42 w 192"/>
                <a:gd name="T21" fmla="*/ 171 h 171"/>
                <a:gd name="T22" fmla="*/ 50 w 192"/>
                <a:gd name="T23" fmla="*/ 168 h 171"/>
                <a:gd name="T24" fmla="*/ 89 w 192"/>
                <a:gd name="T25" fmla="*/ 128 h 171"/>
                <a:gd name="T26" fmla="*/ 181 w 192"/>
                <a:gd name="T27" fmla="*/ 128 h 171"/>
                <a:gd name="T28" fmla="*/ 192 w 192"/>
                <a:gd name="T29" fmla="*/ 118 h 171"/>
                <a:gd name="T30" fmla="*/ 170 w 192"/>
                <a:gd name="T31" fmla="*/ 107 h 171"/>
                <a:gd name="T32" fmla="*/ 85 w 192"/>
                <a:gd name="T33" fmla="*/ 107 h 171"/>
                <a:gd name="T34" fmla="*/ 77 w 192"/>
                <a:gd name="T35" fmla="*/ 110 h 171"/>
                <a:gd name="T36" fmla="*/ 53 w 192"/>
                <a:gd name="T37" fmla="*/ 135 h 171"/>
                <a:gd name="T38" fmla="*/ 53 w 192"/>
                <a:gd name="T39" fmla="*/ 118 h 171"/>
                <a:gd name="T40" fmla="*/ 42 w 192"/>
                <a:gd name="T41" fmla="*/ 107 h 171"/>
                <a:gd name="T42" fmla="*/ 21 w 192"/>
                <a:gd name="T43" fmla="*/ 107 h 171"/>
                <a:gd name="T44" fmla="*/ 21 w 192"/>
                <a:gd name="T45" fmla="*/ 22 h 171"/>
                <a:gd name="T46" fmla="*/ 170 w 192"/>
                <a:gd name="T47" fmla="*/ 22 h 171"/>
                <a:gd name="T48" fmla="*/ 170 w 192"/>
                <a:gd name="T49" fmla="*/ 10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71">
                  <a:moveTo>
                    <a:pt x="192" y="118"/>
                  </a:moveTo>
                  <a:cubicBezTo>
                    <a:pt x="192" y="11"/>
                    <a:pt x="192" y="11"/>
                    <a:pt x="192" y="11"/>
                  </a:cubicBezTo>
                  <a:cubicBezTo>
                    <a:pt x="192" y="5"/>
                    <a:pt x="187" y="0"/>
                    <a:pt x="181" y="0"/>
                  </a:cubicBezTo>
                  <a:cubicBezTo>
                    <a:pt x="10" y="0"/>
                    <a:pt x="10" y="0"/>
                    <a:pt x="10" y="0"/>
                  </a:cubicBezTo>
                  <a:cubicBezTo>
                    <a:pt x="4" y="0"/>
                    <a:pt x="0" y="5"/>
                    <a:pt x="0" y="11"/>
                  </a:cubicBezTo>
                  <a:cubicBezTo>
                    <a:pt x="0" y="118"/>
                    <a:pt x="0" y="118"/>
                    <a:pt x="0" y="118"/>
                  </a:cubicBezTo>
                  <a:cubicBezTo>
                    <a:pt x="0" y="124"/>
                    <a:pt x="4" y="128"/>
                    <a:pt x="10" y="128"/>
                  </a:cubicBezTo>
                  <a:cubicBezTo>
                    <a:pt x="32" y="128"/>
                    <a:pt x="32" y="128"/>
                    <a:pt x="32" y="128"/>
                  </a:cubicBezTo>
                  <a:cubicBezTo>
                    <a:pt x="32" y="160"/>
                    <a:pt x="32" y="160"/>
                    <a:pt x="32" y="160"/>
                  </a:cubicBezTo>
                  <a:cubicBezTo>
                    <a:pt x="32" y="165"/>
                    <a:pt x="34" y="169"/>
                    <a:pt x="38" y="170"/>
                  </a:cubicBezTo>
                  <a:cubicBezTo>
                    <a:pt x="40" y="171"/>
                    <a:pt x="41" y="171"/>
                    <a:pt x="42" y="171"/>
                  </a:cubicBezTo>
                  <a:cubicBezTo>
                    <a:pt x="45" y="171"/>
                    <a:pt x="48" y="170"/>
                    <a:pt x="50" y="168"/>
                  </a:cubicBezTo>
                  <a:cubicBezTo>
                    <a:pt x="89" y="128"/>
                    <a:pt x="89" y="128"/>
                    <a:pt x="89" y="128"/>
                  </a:cubicBezTo>
                  <a:cubicBezTo>
                    <a:pt x="181" y="128"/>
                    <a:pt x="181" y="128"/>
                    <a:pt x="181" y="128"/>
                  </a:cubicBezTo>
                  <a:cubicBezTo>
                    <a:pt x="187" y="128"/>
                    <a:pt x="192" y="124"/>
                    <a:pt x="192" y="118"/>
                  </a:cubicBezTo>
                  <a:close/>
                  <a:moveTo>
                    <a:pt x="170" y="107"/>
                  </a:moveTo>
                  <a:cubicBezTo>
                    <a:pt x="85" y="107"/>
                    <a:pt x="85" y="107"/>
                    <a:pt x="85" y="107"/>
                  </a:cubicBezTo>
                  <a:cubicBezTo>
                    <a:pt x="82" y="107"/>
                    <a:pt x="79" y="108"/>
                    <a:pt x="77" y="110"/>
                  </a:cubicBezTo>
                  <a:cubicBezTo>
                    <a:pt x="53" y="135"/>
                    <a:pt x="53" y="135"/>
                    <a:pt x="53" y="135"/>
                  </a:cubicBezTo>
                  <a:cubicBezTo>
                    <a:pt x="53" y="118"/>
                    <a:pt x="53" y="118"/>
                    <a:pt x="53" y="118"/>
                  </a:cubicBezTo>
                  <a:cubicBezTo>
                    <a:pt x="53" y="112"/>
                    <a:pt x="48" y="107"/>
                    <a:pt x="42" y="107"/>
                  </a:cubicBezTo>
                  <a:cubicBezTo>
                    <a:pt x="21" y="107"/>
                    <a:pt x="21" y="107"/>
                    <a:pt x="21" y="107"/>
                  </a:cubicBezTo>
                  <a:cubicBezTo>
                    <a:pt x="21" y="22"/>
                    <a:pt x="21" y="22"/>
                    <a:pt x="21" y="22"/>
                  </a:cubicBezTo>
                  <a:cubicBezTo>
                    <a:pt x="170" y="22"/>
                    <a:pt x="170" y="22"/>
                    <a:pt x="170" y="22"/>
                  </a:cubicBezTo>
                  <a:lnTo>
                    <a:pt x="170" y="107"/>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5C5C5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238">
              <a:extLst>
                <a:ext uri="{FF2B5EF4-FFF2-40B4-BE49-F238E27FC236}">
                  <a16:creationId xmlns:a16="http://schemas.microsoft.com/office/drawing/2014/main" id="{91DF5231-823D-633E-070F-FBF7FA4E8248}"/>
                </a:ext>
              </a:extLst>
            </p:cNvPr>
            <p:cNvSpPr>
              <a:spLocks/>
            </p:cNvSpPr>
            <p:nvPr/>
          </p:nvSpPr>
          <p:spPr bwMode="auto">
            <a:xfrm>
              <a:off x="4413" y="941"/>
              <a:ext cx="127" cy="127"/>
            </a:xfrm>
            <a:custGeom>
              <a:avLst/>
              <a:gdLst>
                <a:gd name="T0" fmla="*/ 181 w 192"/>
                <a:gd name="T1" fmla="*/ 0 h 192"/>
                <a:gd name="T2" fmla="*/ 96 w 192"/>
                <a:gd name="T3" fmla="*/ 0 h 192"/>
                <a:gd name="T4" fmla="*/ 85 w 192"/>
                <a:gd name="T5" fmla="*/ 10 h 192"/>
                <a:gd name="T6" fmla="*/ 96 w 192"/>
                <a:gd name="T7" fmla="*/ 21 h 192"/>
                <a:gd name="T8" fmla="*/ 170 w 192"/>
                <a:gd name="T9" fmla="*/ 21 h 192"/>
                <a:gd name="T10" fmla="*/ 170 w 192"/>
                <a:gd name="T11" fmla="*/ 128 h 192"/>
                <a:gd name="T12" fmla="*/ 138 w 192"/>
                <a:gd name="T13" fmla="*/ 128 h 192"/>
                <a:gd name="T14" fmla="*/ 128 w 192"/>
                <a:gd name="T15" fmla="*/ 138 h 192"/>
                <a:gd name="T16" fmla="*/ 128 w 192"/>
                <a:gd name="T17" fmla="*/ 155 h 192"/>
                <a:gd name="T18" fmla="*/ 103 w 192"/>
                <a:gd name="T19" fmla="*/ 131 h 192"/>
                <a:gd name="T20" fmla="*/ 96 w 192"/>
                <a:gd name="T21" fmla="*/ 128 h 192"/>
                <a:gd name="T22" fmla="*/ 21 w 192"/>
                <a:gd name="T23" fmla="*/ 128 h 192"/>
                <a:gd name="T24" fmla="*/ 21 w 192"/>
                <a:gd name="T25" fmla="*/ 74 h 192"/>
                <a:gd name="T26" fmla="*/ 10 w 192"/>
                <a:gd name="T27" fmla="*/ 64 h 192"/>
                <a:gd name="T28" fmla="*/ 0 w 192"/>
                <a:gd name="T29" fmla="*/ 74 h 192"/>
                <a:gd name="T30" fmla="*/ 0 w 192"/>
                <a:gd name="T31" fmla="*/ 138 h 192"/>
                <a:gd name="T32" fmla="*/ 10 w 192"/>
                <a:gd name="T33" fmla="*/ 149 h 192"/>
                <a:gd name="T34" fmla="*/ 91 w 192"/>
                <a:gd name="T35" fmla="*/ 149 h 192"/>
                <a:gd name="T36" fmla="*/ 131 w 192"/>
                <a:gd name="T37" fmla="*/ 189 h 192"/>
                <a:gd name="T38" fmla="*/ 138 w 192"/>
                <a:gd name="T39" fmla="*/ 192 h 192"/>
                <a:gd name="T40" fmla="*/ 142 w 192"/>
                <a:gd name="T41" fmla="*/ 191 h 192"/>
                <a:gd name="T42" fmla="*/ 149 w 192"/>
                <a:gd name="T43" fmla="*/ 181 h 192"/>
                <a:gd name="T44" fmla="*/ 149 w 192"/>
                <a:gd name="T45" fmla="*/ 149 h 192"/>
                <a:gd name="T46" fmla="*/ 181 w 192"/>
                <a:gd name="T47" fmla="*/ 149 h 192"/>
                <a:gd name="T48" fmla="*/ 192 w 192"/>
                <a:gd name="T49" fmla="*/ 138 h 192"/>
                <a:gd name="T50" fmla="*/ 192 w 192"/>
                <a:gd name="T51" fmla="*/ 10 h 192"/>
                <a:gd name="T52" fmla="*/ 181 w 192"/>
                <a:gd name="T5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2">
                  <a:moveTo>
                    <a:pt x="181" y="0"/>
                  </a:moveTo>
                  <a:cubicBezTo>
                    <a:pt x="96" y="0"/>
                    <a:pt x="96" y="0"/>
                    <a:pt x="96" y="0"/>
                  </a:cubicBezTo>
                  <a:cubicBezTo>
                    <a:pt x="90" y="0"/>
                    <a:pt x="85" y="4"/>
                    <a:pt x="85" y="10"/>
                  </a:cubicBezTo>
                  <a:cubicBezTo>
                    <a:pt x="85" y="16"/>
                    <a:pt x="90" y="21"/>
                    <a:pt x="96" y="21"/>
                  </a:cubicBezTo>
                  <a:cubicBezTo>
                    <a:pt x="170" y="21"/>
                    <a:pt x="170" y="21"/>
                    <a:pt x="170" y="21"/>
                  </a:cubicBezTo>
                  <a:cubicBezTo>
                    <a:pt x="170" y="128"/>
                    <a:pt x="170" y="128"/>
                    <a:pt x="170" y="128"/>
                  </a:cubicBezTo>
                  <a:cubicBezTo>
                    <a:pt x="138" y="128"/>
                    <a:pt x="138" y="128"/>
                    <a:pt x="138" y="128"/>
                  </a:cubicBezTo>
                  <a:cubicBezTo>
                    <a:pt x="132" y="128"/>
                    <a:pt x="128" y="132"/>
                    <a:pt x="128" y="138"/>
                  </a:cubicBezTo>
                  <a:cubicBezTo>
                    <a:pt x="128" y="155"/>
                    <a:pt x="128" y="155"/>
                    <a:pt x="128" y="155"/>
                  </a:cubicBezTo>
                  <a:cubicBezTo>
                    <a:pt x="103" y="131"/>
                    <a:pt x="103" y="131"/>
                    <a:pt x="103" y="131"/>
                  </a:cubicBezTo>
                  <a:cubicBezTo>
                    <a:pt x="101" y="129"/>
                    <a:pt x="98" y="128"/>
                    <a:pt x="96" y="128"/>
                  </a:cubicBezTo>
                  <a:cubicBezTo>
                    <a:pt x="21" y="128"/>
                    <a:pt x="21" y="128"/>
                    <a:pt x="21" y="128"/>
                  </a:cubicBezTo>
                  <a:cubicBezTo>
                    <a:pt x="21" y="74"/>
                    <a:pt x="21" y="74"/>
                    <a:pt x="21" y="74"/>
                  </a:cubicBezTo>
                  <a:cubicBezTo>
                    <a:pt x="21" y="68"/>
                    <a:pt x="16" y="64"/>
                    <a:pt x="10" y="64"/>
                  </a:cubicBezTo>
                  <a:cubicBezTo>
                    <a:pt x="4" y="64"/>
                    <a:pt x="0" y="68"/>
                    <a:pt x="0" y="74"/>
                  </a:cubicBezTo>
                  <a:cubicBezTo>
                    <a:pt x="0" y="138"/>
                    <a:pt x="0" y="138"/>
                    <a:pt x="0" y="138"/>
                  </a:cubicBezTo>
                  <a:cubicBezTo>
                    <a:pt x="0" y="144"/>
                    <a:pt x="4" y="149"/>
                    <a:pt x="10" y="149"/>
                  </a:cubicBezTo>
                  <a:cubicBezTo>
                    <a:pt x="91" y="149"/>
                    <a:pt x="91" y="149"/>
                    <a:pt x="91" y="149"/>
                  </a:cubicBezTo>
                  <a:cubicBezTo>
                    <a:pt x="131" y="189"/>
                    <a:pt x="131" y="189"/>
                    <a:pt x="131" y="189"/>
                  </a:cubicBezTo>
                  <a:cubicBezTo>
                    <a:pt x="133" y="191"/>
                    <a:pt x="136" y="192"/>
                    <a:pt x="138" y="192"/>
                  </a:cubicBezTo>
                  <a:cubicBezTo>
                    <a:pt x="140" y="192"/>
                    <a:pt x="141" y="191"/>
                    <a:pt x="142" y="191"/>
                  </a:cubicBezTo>
                  <a:cubicBezTo>
                    <a:pt x="146" y="189"/>
                    <a:pt x="149" y="185"/>
                    <a:pt x="149" y="181"/>
                  </a:cubicBezTo>
                  <a:cubicBezTo>
                    <a:pt x="149" y="149"/>
                    <a:pt x="149" y="149"/>
                    <a:pt x="149" y="149"/>
                  </a:cubicBezTo>
                  <a:cubicBezTo>
                    <a:pt x="181" y="149"/>
                    <a:pt x="181" y="149"/>
                    <a:pt x="181" y="149"/>
                  </a:cubicBezTo>
                  <a:cubicBezTo>
                    <a:pt x="187" y="149"/>
                    <a:pt x="192" y="144"/>
                    <a:pt x="192" y="138"/>
                  </a:cubicBezTo>
                  <a:cubicBezTo>
                    <a:pt x="192" y="10"/>
                    <a:pt x="192" y="10"/>
                    <a:pt x="192" y="10"/>
                  </a:cubicBezTo>
                  <a:cubicBezTo>
                    <a:pt x="192" y="4"/>
                    <a:pt x="187" y="0"/>
                    <a:pt x="181" y="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5C5C5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 name="Group 587">
            <a:extLst>
              <a:ext uri="{FF2B5EF4-FFF2-40B4-BE49-F238E27FC236}">
                <a16:creationId xmlns:a16="http://schemas.microsoft.com/office/drawing/2014/main" id="{E917ABFC-E9CF-0094-131D-A4EB74091E38}"/>
              </a:ext>
            </a:extLst>
          </p:cNvPr>
          <p:cNvGrpSpPr>
            <a:grpSpLocks noChangeAspect="1"/>
          </p:cNvGrpSpPr>
          <p:nvPr/>
        </p:nvGrpSpPr>
        <p:grpSpPr bwMode="auto">
          <a:xfrm>
            <a:off x="8792109" y="1500496"/>
            <a:ext cx="488572" cy="488571"/>
            <a:chOff x="2878" y="2417"/>
            <a:chExt cx="340" cy="340"/>
          </a:xfrm>
          <a:solidFill>
            <a:schemeClr val="accent1">
              <a:lumMod val="75000"/>
            </a:schemeClr>
          </a:solidFill>
        </p:grpSpPr>
        <p:sp>
          <p:nvSpPr>
            <p:cNvPr id="33" name="Freeform 588">
              <a:extLst>
                <a:ext uri="{FF2B5EF4-FFF2-40B4-BE49-F238E27FC236}">
                  <a16:creationId xmlns:a16="http://schemas.microsoft.com/office/drawing/2014/main" id="{7CB93A3A-CD0A-9366-B00E-72C77BEA3BB8}"/>
                </a:ext>
              </a:extLst>
            </p:cNvPr>
            <p:cNvSpPr>
              <a:spLocks/>
            </p:cNvSpPr>
            <p:nvPr/>
          </p:nvSpPr>
          <p:spPr bwMode="auto">
            <a:xfrm>
              <a:off x="2942" y="2509"/>
              <a:ext cx="212" cy="156"/>
            </a:xfrm>
            <a:custGeom>
              <a:avLst/>
              <a:gdLst>
                <a:gd name="T0" fmla="*/ 309 w 320"/>
                <a:gd name="T1" fmla="*/ 214 h 235"/>
                <a:gd name="T2" fmla="*/ 21 w 320"/>
                <a:gd name="T3" fmla="*/ 214 h 235"/>
                <a:gd name="T4" fmla="*/ 21 w 320"/>
                <a:gd name="T5" fmla="*/ 11 h 235"/>
                <a:gd name="T6" fmla="*/ 10 w 320"/>
                <a:gd name="T7" fmla="*/ 0 h 235"/>
                <a:gd name="T8" fmla="*/ 0 w 320"/>
                <a:gd name="T9" fmla="*/ 11 h 235"/>
                <a:gd name="T10" fmla="*/ 0 w 320"/>
                <a:gd name="T11" fmla="*/ 224 h 235"/>
                <a:gd name="T12" fmla="*/ 10 w 320"/>
                <a:gd name="T13" fmla="*/ 235 h 235"/>
                <a:gd name="T14" fmla="*/ 309 w 320"/>
                <a:gd name="T15" fmla="*/ 235 h 235"/>
                <a:gd name="T16" fmla="*/ 320 w 320"/>
                <a:gd name="T17" fmla="*/ 224 h 235"/>
                <a:gd name="T18" fmla="*/ 309 w 320"/>
                <a:gd name="T19"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235">
                  <a:moveTo>
                    <a:pt x="309" y="214"/>
                  </a:moveTo>
                  <a:cubicBezTo>
                    <a:pt x="21" y="214"/>
                    <a:pt x="21" y="214"/>
                    <a:pt x="21" y="214"/>
                  </a:cubicBezTo>
                  <a:cubicBezTo>
                    <a:pt x="21" y="11"/>
                    <a:pt x="21" y="11"/>
                    <a:pt x="21" y="11"/>
                  </a:cubicBezTo>
                  <a:cubicBezTo>
                    <a:pt x="21" y="5"/>
                    <a:pt x="16" y="0"/>
                    <a:pt x="10" y="0"/>
                  </a:cubicBezTo>
                  <a:cubicBezTo>
                    <a:pt x="4" y="0"/>
                    <a:pt x="0" y="5"/>
                    <a:pt x="0" y="11"/>
                  </a:cubicBezTo>
                  <a:cubicBezTo>
                    <a:pt x="0" y="224"/>
                    <a:pt x="0" y="224"/>
                    <a:pt x="0" y="224"/>
                  </a:cubicBezTo>
                  <a:cubicBezTo>
                    <a:pt x="0" y="230"/>
                    <a:pt x="4" y="235"/>
                    <a:pt x="10" y="235"/>
                  </a:cubicBezTo>
                  <a:cubicBezTo>
                    <a:pt x="309" y="235"/>
                    <a:pt x="309" y="235"/>
                    <a:pt x="309" y="235"/>
                  </a:cubicBezTo>
                  <a:cubicBezTo>
                    <a:pt x="315" y="235"/>
                    <a:pt x="320" y="230"/>
                    <a:pt x="320" y="224"/>
                  </a:cubicBezTo>
                  <a:cubicBezTo>
                    <a:pt x="320" y="218"/>
                    <a:pt x="315" y="214"/>
                    <a:pt x="309" y="2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4" name="Freeform 589">
              <a:extLst>
                <a:ext uri="{FF2B5EF4-FFF2-40B4-BE49-F238E27FC236}">
                  <a16:creationId xmlns:a16="http://schemas.microsoft.com/office/drawing/2014/main" id="{41F12818-DF35-EBB4-4381-A0EC0C2F3E21}"/>
                </a:ext>
              </a:extLst>
            </p:cNvPr>
            <p:cNvSpPr>
              <a:spLocks/>
            </p:cNvSpPr>
            <p:nvPr/>
          </p:nvSpPr>
          <p:spPr bwMode="auto">
            <a:xfrm>
              <a:off x="2969" y="2523"/>
              <a:ext cx="186" cy="99"/>
            </a:xfrm>
            <a:custGeom>
              <a:avLst/>
              <a:gdLst>
                <a:gd name="T0" fmla="*/ 12 w 280"/>
                <a:gd name="T1" fmla="*/ 150 h 150"/>
                <a:gd name="T2" fmla="*/ 20 w 280"/>
                <a:gd name="T3" fmla="*/ 147 h 150"/>
                <a:gd name="T4" fmla="*/ 87 w 280"/>
                <a:gd name="T5" fmla="*/ 80 h 150"/>
                <a:gd name="T6" fmla="*/ 143 w 280"/>
                <a:gd name="T7" fmla="*/ 136 h 150"/>
                <a:gd name="T8" fmla="*/ 158 w 280"/>
                <a:gd name="T9" fmla="*/ 136 h 150"/>
                <a:gd name="T10" fmla="*/ 276 w 280"/>
                <a:gd name="T11" fmla="*/ 19 h 150"/>
                <a:gd name="T12" fmla="*/ 276 w 280"/>
                <a:gd name="T13" fmla="*/ 4 h 150"/>
                <a:gd name="T14" fmla="*/ 260 w 280"/>
                <a:gd name="T15" fmla="*/ 4 h 150"/>
                <a:gd name="T16" fmla="*/ 151 w 280"/>
                <a:gd name="T17" fmla="*/ 114 h 150"/>
                <a:gd name="T18" fmla="*/ 94 w 280"/>
                <a:gd name="T19" fmla="*/ 57 h 150"/>
                <a:gd name="T20" fmla="*/ 79 w 280"/>
                <a:gd name="T21" fmla="*/ 57 h 150"/>
                <a:gd name="T22" fmla="*/ 4 w 280"/>
                <a:gd name="T23" fmla="*/ 132 h 150"/>
                <a:gd name="T24" fmla="*/ 4 w 280"/>
                <a:gd name="T25" fmla="*/ 147 h 150"/>
                <a:gd name="T26" fmla="*/ 12 w 28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0">
                  <a:moveTo>
                    <a:pt x="12" y="150"/>
                  </a:moveTo>
                  <a:cubicBezTo>
                    <a:pt x="15" y="150"/>
                    <a:pt x="17" y="149"/>
                    <a:pt x="20" y="147"/>
                  </a:cubicBezTo>
                  <a:cubicBezTo>
                    <a:pt x="87" y="80"/>
                    <a:pt x="87" y="80"/>
                    <a:pt x="87" y="80"/>
                  </a:cubicBezTo>
                  <a:cubicBezTo>
                    <a:pt x="143" y="136"/>
                    <a:pt x="143" y="136"/>
                    <a:pt x="143" y="136"/>
                  </a:cubicBezTo>
                  <a:cubicBezTo>
                    <a:pt x="147" y="140"/>
                    <a:pt x="154" y="140"/>
                    <a:pt x="158" y="136"/>
                  </a:cubicBezTo>
                  <a:cubicBezTo>
                    <a:pt x="276" y="19"/>
                    <a:pt x="276" y="19"/>
                    <a:pt x="276" y="19"/>
                  </a:cubicBezTo>
                  <a:cubicBezTo>
                    <a:pt x="280" y="15"/>
                    <a:pt x="280" y="8"/>
                    <a:pt x="276" y="4"/>
                  </a:cubicBezTo>
                  <a:cubicBezTo>
                    <a:pt x="271" y="0"/>
                    <a:pt x="265" y="0"/>
                    <a:pt x="260" y="4"/>
                  </a:cubicBezTo>
                  <a:cubicBezTo>
                    <a:pt x="151" y="114"/>
                    <a:pt x="151" y="114"/>
                    <a:pt x="151" y="114"/>
                  </a:cubicBezTo>
                  <a:cubicBezTo>
                    <a:pt x="94" y="57"/>
                    <a:pt x="94" y="57"/>
                    <a:pt x="94" y="57"/>
                  </a:cubicBezTo>
                  <a:cubicBezTo>
                    <a:pt x="90" y="53"/>
                    <a:pt x="83" y="53"/>
                    <a:pt x="79" y="57"/>
                  </a:cubicBezTo>
                  <a:cubicBezTo>
                    <a:pt x="4" y="132"/>
                    <a:pt x="4" y="132"/>
                    <a:pt x="4" y="132"/>
                  </a:cubicBezTo>
                  <a:cubicBezTo>
                    <a:pt x="0" y="136"/>
                    <a:pt x="0" y="143"/>
                    <a:pt x="4" y="147"/>
                  </a:cubicBezTo>
                  <a:cubicBezTo>
                    <a:pt x="7" y="149"/>
                    <a:pt x="9" y="150"/>
                    <a:pt x="12" y="1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Freeform 590">
              <a:extLst>
                <a:ext uri="{FF2B5EF4-FFF2-40B4-BE49-F238E27FC236}">
                  <a16:creationId xmlns:a16="http://schemas.microsoft.com/office/drawing/2014/main" id="{7AF58250-5303-F69F-C384-AE3EC76A6D2F}"/>
                </a:ext>
              </a:extLst>
            </p:cNvPr>
            <p:cNvSpPr>
              <a:spLocks noEditPoints="1"/>
            </p:cNvSpPr>
            <p:nvPr/>
          </p:nvSpPr>
          <p:spPr bwMode="auto">
            <a:xfrm>
              <a:off x="2878" y="241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36" name="Rectangle 35">
            <a:extLst>
              <a:ext uri="{FF2B5EF4-FFF2-40B4-BE49-F238E27FC236}">
                <a16:creationId xmlns:a16="http://schemas.microsoft.com/office/drawing/2014/main" id="{0D70728F-87D1-4E0C-134B-9EC8417865B6}"/>
              </a:ext>
            </a:extLst>
          </p:cNvPr>
          <p:cNvSpPr/>
          <p:nvPr/>
        </p:nvSpPr>
        <p:spPr>
          <a:xfrm>
            <a:off x="1771893" y="4870185"/>
            <a:ext cx="10005248" cy="1754978"/>
          </a:xfrm>
          <a:prstGeom prst="rect">
            <a:avLst/>
          </a:prstGeom>
          <a:noFill/>
          <a:ln w="9525" cap="flat" cmpd="sng" algn="ctr">
            <a:solidFill>
              <a:srgbClr val="92D05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7" name="Group 36">
            <a:extLst>
              <a:ext uri="{FF2B5EF4-FFF2-40B4-BE49-F238E27FC236}">
                <a16:creationId xmlns:a16="http://schemas.microsoft.com/office/drawing/2014/main" id="{FC65EBC6-13E9-23F7-B0BE-84F04D7A17F3}"/>
              </a:ext>
            </a:extLst>
          </p:cNvPr>
          <p:cNvGrpSpPr/>
          <p:nvPr/>
        </p:nvGrpSpPr>
        <p:grpSpPr>
          <a:xfrm>
            <a:off x="8515615" y="5557148"/>
            <a:ext cx="2996899" cy="492443"/>
            <a:chOff x="8317953" y="4876928"/>
            <a:chExt cx="2996899" cy="492443"/>
          </a:xfrm>
        </p:grpSpPr>
        <p:pic>
          <p:nvPicPr>
            <p:cNvPr id="38" name="Picture 2">
              <a:extLst>
                <a:ext uri="{FF2B5EF4-FFF2-40B4-BE49-F238E27FC236}">
                  <a16:creationId xmlns:a16="http://schemas.microsoft.com/office/drawing/2014/main" id="{D8958C15-F7E4-C6FB-98E0-6D78E566419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317953" y="4876928"/>
              <a:ext cx="209771" cy="21080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0B76C0B-B47C-3832-5E8A-81A2709EE361}"/>
                </a:ext>
              </a:extLst>
            </p:cNvPr>
            <p:cNvSpPr txBox="1"/>
            <p:nvPr/>
          </p:nvSpPr>
          <p:spPr>
            <a:xfrm>
              <a:off x="8571652" y="4876928"/>
              <a:ext cx="2743200" cy="492443"/>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Hoja de ruta integrada</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Hoja de ruta integrada de iniciativas conectadas con casos de valor que destacan las interdependencias y la secuenciación.</a:t>
              </a:r>
            </a:p>
          </p:txBody>
        </p:sp>
      </p:grpSp>
      <p:grpSp>
        <p:nvGrpSpPr>
          <p:cNvPr id="40" name="Group 39">
            <a:extLst>
              <a:ext uri="{FF2B5EF4-FFF2-40B4-BE49-F238E27FC236}">
                <a16:creationId xmlns:a16="http://schemas.microsoft.com/office/drawing/2014/main" id="{4066F870-A692-0F0B-7EF3-7588446601E4}"/>
              </a:ext>
            </a:extLst>
          </p:cNvPr>
          <p:cNvGrpSpPr/>
          <p:nvPr/>
        </p:nvGrpSpPr>
        <p:grpSpPr>
          <a:xfrm>
            <a:off x="8515615" y="6136190"/>
            <a:ext cx="3004240" cy="369332"/>
            <a:chOff x="8317954" y="5588374"/>
            <a:chExt cx="3004240" cy="369332"/>
          </a:xfrm>
        </p:grpSpPr>
        <p:pic>
          <p:nvPicPr>
            <p:cNvPr id="41" name="Picture 2">
              <a:extLst>
                <a:ext uri="{FF2B5EF4-FFF2-40B4-BE49-F238E27FC236}">
                  <a16:creationId xmlns:a16="http://schemas.microsoft.com/office/drawing/2014/main" id="{C353F7F3-1C7E-F158-7D50-F003E3B7B2D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317954" y="5588374"/>
              <a:ext cx="209771" cy="21080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A695DF7-010B-7B83-01AD-9F263B463D93}"/>
                </a:ext>
              </a:extLst>
            </p:cNvPr>
            <p:cNvSpPr txBox="1"/>
            <p:nvPr/>
          </p:nvSpPr>
          <p:spPr>
            <a:xfrm>
              <a:off x="8578994" y="5588374"/>
              <a:ext cx="2743200"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Caso de negocio</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Cartas de iniciativas y resúmenes de casos de negocios para cada iniciativa priorizada</a:t>
              </a:r>
            </a:p>
          </p:txBody>
        </p:sp>
      </p:grpSp>
      <p:grpSp>
        <p:nvGrpSpPr>
          <p:cNvPr id="43" name="Group 42">
            <a:extLst>
              <a:ext uri="{FF2B5EF4-FFF2-40B4-BE49-F238E27FC236}">
                <a16:creationId xmlns:a16="http://schemas.microsoft.com/office/drawing/2014/main" id="{7D23C364-364F-1745-51C8-635B462C307F}"/>
              </a:ext>
            </a:extLst>
          </p:cNvPr>
          <p:cNvGrpSpPr/>
          <p:nvPr/>
        </p:nvGrpSpPr>
        <p:grpSpPr>
          <a:xfrm>
            <a:off x="5194068" y="4963621"/>
            <a:ext cx="2974269" cy="383817"/>
            <a:chOff x="4720181" y="4319109"/>
            <a:chExt cx="2974269" cy="383817"/>
          </a:xfrm>
        </p:grpSpPr>
        <p:pic>
          <p:nvPicPr>
            <p:cNvPr id="44" name="Picture 2">
              <a:extLst>
                <a:ext uri="{FF2B5EF4-FFF2-40B4-BE49-F238E27FC236}">
                  <a16:creationId xmlns:a16="http://schemas.microsoft.com/office/drawing/2014/main" id="{8C978390-8890-174D-63F3-A73285134FA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720181" y="4319109"/>
              <a:ext cx="209771" cy="21080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974719C0-5AEB-A961-9FE3-00CD20E5A9A2}"/>
                </a:ext>
              </a:extLst>
            </p:cNvPr>
            <p:cNvSpPr txBox="1"/>
            <p:nvPr/>
          </p:nvSpPr>
          <p:spPr>
            <a:xfrm>
              <a:off x="4951250" y="4333594"/>
              <a:ext cx="2743200"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Evaluación de madurez del área del proceso financiero</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Resultados consolidados de la evaluación de madurez que destacan brechas, puntos débiles</a:t>
              </a:r>
              <a:endParaRPr kumimoji="0" lang="en-US" sz="800" b="1"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6" name="Group 45">
            <a:extLst>
              <a:ext uri="{FF2B5EF4-FFF2-40B4-BE49-F238E27FC236}">
                <a16:creationId xmlns:a16="http://schemas.microsoft.com/office/drawing/2014/main" id="{31DD08D4-F86E-CF3F-F7E5-8B77763F667D}"/>
              </a:ext>
            </a:extLst>
          </p:cNvPr>
          <p:cNvGrpSpPr/>
          <p:nvPr/>
        </p:nvGrpSpPr>
        <p:grpSpPr>
          <a:xfrm>
            <a:off x="5194068" y="6147231"/>
            <a:ext cx="3144075" cy="381714"/>
            <a:chOff x="4720181" y="5789909"/>
            <a:chExt cx="3144075" cy="381714"/>
          </a:xfrm>
        </p:grpSpPr>
        <p:pic>
          <p:nvPicPr>
            <p:cNvPr id="47" name="Picture 2">
              <a:extLst>
                <a:ext uri="{FF2B5EF4-FFF2-40B4-BE49-F238E27FC236}">
                  <a16:creationId xmlns:a16="http://schemas.microsoft.com/office/drawing/2014/main" id="{66DD8042-74FD-E8BA-BF3C-94F3B0BB94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720181" y="5789909"/>
              <a:ext cx="209771" cy="21080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3E74957-72F1-5E9F-C85A-D6205A625ED7}"/>
                </a:ext>
              </a:extLst>
            </p:cNvPr>
            <p:cNvSpPr txBox="1"/>
            <p:nvPr/>
          </p:nvSpPr>
          <p:spPr>
            <a:xfrm>
              <a:off x="4951250" y="5802291"/>
              <a:ext cx="2913006"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Oportunidades e iniciativas priorizadas</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Lista priorizada de iniciativas y oportunidades ajustada al riesgo para ayudar a cumplir la visión financiera y los objetivos de FT</a:t>
              </a:r>
            </a:p>
          </p:txBody>
        </p:sp>
      </p:grpSp>
      <p:grpSp>
        <p:nvGrpSpPr>
          <p:cNvPr id="49" name="Group 48">
            <a:extLst>
              <a:ext uri="{FF2B5EF4-FFF2-40B4-BE49-F238E27FC236}">
                <a16:creationId xmlns:a16="http://schemas.microsoft.com/office/drawing/2014/main" id="{57B2AE26-7DDD-1C0F-3458-C987D82D28A4}"/>
              </a:ext>
            </a:extLst>
          </p:cNvPr>
          <p:cNvGrpSpPr/>
          <p:nvPr/>
        </p:nvGrpSpPr>
        <p:grpSpPr>
          <a:xfrm>
            <a:off x="8515615" y="4963621"/>
            <a:ext cx="2974720" cy="383817"/>
            <a:chOff x="8317953" y="4319109"/>
            <a:chExt cx="2974720" cy="383817"/>
          </a:xfrm>
        </p:grpSpPr>
        <p:sp>
          <p:nvSpPr>
            <p:cNvPr id="50" name="TextBox 49">
              <a:extLst>
                <a:ext uri="{FF2B5EF4-FFF2-40B4-BE49-F238E27FC236}">
                  <a16:creationId xmlns:a16="http://schemas.microsoft.com/office/drawing/2014/main" id="{09EDBC53-6947-05AF-AEA6-E2194610E5AF}"/>
                </a:ext>
              </a:extLst>
            </p:cNvPr>
            <p:cNvSpPr txBox="1"/>
            <p:nvPr/>
          </p:nvSpPr>
          <p:spPr>
            <a:xfrm>
              <a:off x="8549473" y="4333594"/>
              <a:ext cx="2743200"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Portafolio priorizado de iniciativas y estatutos</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Resumen de iniciativas clave y detalles de ejecución de apoyo priorizados según los criterios de evaluación</a:t>
              </a:r>
            </a:p>
          </p:txBody>
        </p:sp>
        <p:pic>
          <p:nvPicPr>
            <p:cNvPr id="51" name="Picture 2">
              <a:extLst>
                <a:ext uri="{FF2B5EF4-FFF2-40B4-BE49-F238E27FC236}">
                  <a16:creationId xmlns:a16="http://schemas.microsoft.com/office/drawing/2014/main" id="{B3E5A6DA-B75F-EDC8-3DE6-90958FC7CC3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317953" y="4319109"/>
              <a:ext cx="209771" cy="210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986E1DA9-8592-2CBC-DCE3-10F8774DA00C}"/>
              </a:ext>
            </a:extLst>
          </p:cNvPr>
          <p:cNvGrpSpPr/>
          <p:nvPr/>
        </p:nvGrpSpPr>
        <p:grpSpPr>
          <a:xfrm>
            <a:off x="1920146" y="5551911"/>
            <a:ext cx="2967171" cy="529128"/>
            <a:chOff x="1122409" y="4865480"/>
            <a:chExt cx="2967171" cy="529128"/>
          </a:xfrm>
        </p:grpSpPr>
        <p:sp>
          <p:nvSpPr>
            <p:cNvPr id="90" name="TextBox 89">
              <a:extLst>
                <a:ext uri="{FF2B5EF4-FFF2-40B4-BE49-F238E27FC236}">
                  <a16:creationId xmlns:a16="http://schemas.microsoft.com/office/drawing/2014/main" id="{D6BC0EB6-1532-D7BC-D743-F8E8092B0C31}"/>
                </a:ext>
              </a:extLst>
            </p:cNvPr>
            <p:cNvSpPr txBox="1"/>
            <p:nvPr/>
          </p:nvSpPr>
          <p:spPr>
            <a:xfrm>
              <a:off x="1346380" y="4902165"/>
              <a:ext cx="2743200" cy="492443"/>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Prioridades y temas estratégicos clave</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Resaltar las prioridades para informar las inmersiones profundas del proceso financiero y las iniciativas para respaldar la visión.</a:t>
              </a:r>
            </a:p>
          </p:txBody>
        </p:sp>
        <p:pic>
          <p:nvPicPr>
            <p:cNvPr id="91" name="Picture 2">
              <a:extLst>
                <a:ext uri="{FF2B5EF4-FFF2-40B4-BE49-F238E27FC236}">
                  <a16:creationId xmlns:a16="http://schemas.microsoft.com/office/drawing/2014/main" id="{DAA2D396-175B-CC47-B597-CD4DA04B714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122409" y="4865480"/>
              <a:ext cx="209771" cy="210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6C3514BB-5FE9-579C-29F4-7FD9D00D69DB}"/>
              </a:ext>
            </a:extLst>
          </p:cNvPr>
          <p:cNvGrpSpPr/>
          <p:nvPr/>
        </p:nvGrpSpPr>
        <p:grpSpPr>
          <a:xfrm>
            <a:off x="1920146" y="6162401"/>
            <a:ext cx="3191136" cy="369332"/>
            <a:chOff x="1122409" y="5517889"/>
            <a:chExt cx="3191136" cy="369332"/>
          </a:xfrm>
        </p:grpSpPr>
        <p:sp>
          <p:nvSpPr>
            <p:cNvPr id="93" name="TextBox 92">
              <a:extLst>
                <a:ext uri="{FF2B5EF4-FFF2-40B4-BE49-F238E27FC236}">
                  <a16:creationId xmlns:a16="http://schemas.microsoft.com/office/drawing/2014/main" id="{4A26F18E-12C9-BCCA-6F61-CBA18C0E7844}"/>
                </a:ext>
              </a:extLst>
            </p:cNvPr>
            <p:cNvSpPr txBox="1"/>
            <p:nvPr/>
          </p:nvSpPr>
          <p:spPr>
            <a:xfrm>
              <a:off x="1332179" y="5517889"/>
              <a:ext cx="2981366"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Oportunidades / Iniciativas Preliminares</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Esquema de posibles iniciativas que reflejen el Arte de lo Posible y que se pondrán a prueba en los debates del Proceso Financiero</a:t>
              </a:r>
            </a:p>
          </p:txBody>
        </p:sp>
        <p:pic>
          <p:nvPicPr>
            <p:cNvPr id="94" name="Picture 2">
              <a:extLst>
                <a:ext uri="{FF2B5EF4-FFF2-40B4-BE49-F238E27FC236}">
                  <a16:creationId xmlns:a16="http://schemas.microsoft.com/office/drawing/2014/main" id="{DF57AFD4-E447-D465-C896-26307DF0975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122409" y="5521511"/>
              <a:ext cx="209771" cy="210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a:extLst>
              <a:ext uri="{FF2B5EF4-FFF2-40B4-BE49-F238E27FC236}">
                <a16:creationId xmlns:a16="http://schemas.microsoft.com/office/drawing/2014/main" id="{0096E020-4C94-DB07-3449-F8BD49813534}"/>
              </a:ext>
            </a:extLst>
          </p:cNvPr>
          <p:cNvGrpSpPr/>
          <p:nvPr/>
        </p:nvGrpSpPr>
        <p:grpSpPr>
          <a:xfrm>
            <a:off x="1920146" y="4963621"/>
            <a:ext cx="2967171" cy="383817"/>
            <a:chOff x="1122409" y="4319109"/>
            <a:chExt cx="2967171" cy="383817"/>
          </a:xfrm>
        </p:grpSpPr>
        <p:sp>
          <p:nvSpPr>
            <p:cNvPr id="96" name="TextBox 95">
              <a:extLst>
                <a:ext uri="{FF2B5EF4-FFF2-40B4-BE49-F238E27FC236}">
                  <a16:creationId xmlns:a16="http://schemas.microsoft.com/office/drawing/2014/main" id="{D8175AE6-7A33-1385-B8C6-B82D06166C6A}"/>
                </a:ext>
              </a:extLst>
            </p:cNvPr>
            <p:cNvSpPr txBox="1"/>
            <p:nvPr/>
          </p:nvSpPr>
          <p:spPr>
            <a:xfrm>
              <a:off x="1346380" y="4333594"/>
              <a:ext cx="2743200" cy="36933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Visión financiera</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cliente incorporando el arte de lo posible e informado por la estrategia comercial.</a:t>
              </a:r>
              <a:endParaRPr kumimoji="0" lang="en-US" sz="800" b="1" i="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7" name="Picture 2">
              <a:extLst>
                <a:ext uri="{FF2B5EF4-FFF2-40B4-BE49-F238E27FC236}">
                  <a16:creationId xmlns:a16="http://schemas.microsoft.com/office/drawing/2014/main" id="{EA5E3349-A172-5103-231E-C5EDB2AAD04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122409" y="4319109"/>
              <a:ext cx="209771" cy="210805"/>
            </a:xfrm>
            <a:prstGeom prst="rect">
              <a:avLst/>
            </a:prstGeom>
            <a:solidFill>
              <a:srgbClr val="FFFFFF"/>
            </a:solidFill>
          </p:spPr>
        </p:pic>
      </p:grpSp>
      <p:grpSp>
        <p:nvGrpSpPr>
          <p:cNvPr id="98" name="Group 97">
            <a:extLst>
              <a:ext uri="{FF2B5EF4-FFF2-40B4-BE49-F238E27FC236}">
                <a16:creationId xmlns:a16="http://schemas.microsoft.com/office/drawing/2014/main" id="{73ACC253-D70F-61BA-19A0-74983E79B688}"/>
              </a:ext>
            </a:extLst>
          </p:cNvPr>
          <p:cNvGrpSpPr/>
          <p:nvPr/>
        </p:nvGrpSpPr>
        <p:grpSpPr>
          <a:xfrm>
            <a:off x="5193533" y="5561635"/>
            <a:ext cx="3144610" cy="494509"/>
            <a:chOff x="4719646" y="5120280"/>
            <a:chExt cx="3144610" cy="494509"/>
          </a:xfrm>
        </p:grpSpPr>
        <p:sp>
          <p:nvSpPr>
            <p:cNvPr id="99" name="TextBox 98">
              <a:extLst>
                <a:ext uri="{FF2B5EF4-FFF2-40B4-BE49-F238E27FC236}">
                  <a16:creationId xmlns:a16="http://schemas.microsoft.com/office/drawing/2014/main" id="{3D6372C1-5E50-5082-344F-4220AECA153F}"/>
                </a:ext>
              </a:extLst>
            </p:cNvPr>
            <p:cNvSpPr txBox="1"/>
            <p:nvPr/>
          </p:nvSpPr>
          <p:spPr>
            <a:xfrm>
              <a:off x="4951250" y="5122346"/>
              <a:ext cx="2913006" cy="492443"/>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1"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Análisis de sistemas y herramientas financieras</a:t>
              </a:r>
            </a:p>
            <a:p>
              <a:pPr marL="0" marR="0" lvl="0" indent="0" algn="l" defTabSz="914400" rtl="0" eaLnBrk="1" fontAlgn="auto" latinLnBrk="0" hangingPunct="1">
                <a:lnSpc>
                  <a:spcPct val="100000"/>
                </a:lnSpc>
                <a:spcBef>
                  <a:spcPts val="0"/>
                </a:spcBef>
                <a:spcAft>
                  <a:spcPts val="0"/>
                </a:spcAft>
                <a:buClrTx/>
                <a:buSzPct val="100000"/>
                <a:buFontTx/>
                <a:buNone/>
                <a:tabLst/>
                <a:defRPr/>
              </a:pPr>
              <a:r>
                <a:rPr kumimoji="0" lang="es" sz="800" b="0"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Procesos financieros segmentados para informar el diseño de ERP y el esquema de herramientas/brechas de capacidad y oportunidades.</a:t>
              </a:r>
              <a:endParaRPr kumimoji="0" lang="en-US" sz="800" b="1" i="1"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0" name="Picture 2">
              <a:extLst>
                <a:ext uri="{FF2B5EF4-FFF2-40B4-BE49-F238E27FC236}">
                  <a16:creationId xmlns:a16="http://schemas.microsoft.com/office/drawing/2014/main" id="{9D65704F-59AD-8F55-2C2E-56A0E7865BE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719646" y="5120280"/>
              <a:ext cx="209771" cy="210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521">
            <a:extLst>
              <a:ext uri="{FF2B5EF4-FFF2-40B4-BE49-F238E27FC236}">
                <a16:creationId xmlns:a16="http://schemas.microsoft.com/office/drawing/2014/main" id="{C4417AEB-1088-DB6D-40EA-457180D455A2}"/>
              </a:ext>
            </a:extLst>
          </p:cNvPr>
          <p:cNvGrpSpPr>
            <a:grpSpLocks noChangeAspect="1"/>
          </p:cNvGrpSpPr>
          <p:nvPr/>
        </p:nvGrpSpPr>
        <p:grpSpPr bwMode="auto">
          <a:xfrm>
            <a:off x="1980462" y="1482974"/>
            <a:ext cx="529702" cy="529704"/>
            <a:chOff x="3476" y="2032"/>
            <a:chExt cx="340" cy="340"/>
          </a:xfrm>
          <a:solidFill>
            <a:schemeClr val="accent1">
              <a:lumMod val="75000"/>
            </a:schemeClr>
          </a:solidFill>
        </p:grpSpPr>
        <p:sp>
          <p:nvSpPr>
            <p:cNvPr id="102" name="Freeform 522">
              <a:extLst>
                <a:ext uri="{FF2B5EF4-FFF2-40B4-BE49-F238E27FC236}">
                  <a16:creationId xmlns:a16="http://schemas.microsoft.com/office/drawing/2014/main" id="{B105E06A-73FB-FB3B-9239-1683A75DEB87}"/>
                </a:ext>
              </a:extLst>
            </p:cNvPr>
            <p:cNvSpPr>
              <a:spLocks noEditPoints="1"/>
            </p:cNvSpPr>
            <p:nvPr/>
          </p:nvSpPr>
          <p:spPr bwMode="auto">
            <a:xfrm>
              <a:off x="3625" y="2266"/>
              <a:ext cx="42" cy="42"/>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2 h 64"/>
                <a:gd name="T12" fmla="*/ 21 w 64"/>
                <a:gd name="T13" fmla="*/ 32 h 64"/>
                <a:gd name="T14" fmla="*/ 32 w 64"/>
                <a:gd name="T15" fmla="*/ 21 h 64"/>
                <a:gd name="T16" fmla="*/ 42 w 64"/>
                <a:gd name="T17" fmla="*/ 32 h 64"/>
                <a:gd name="T18" fmla="*/ 32 w 64"/>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49" y="64"/>
                    <a:pt x="64" y="49"/>
                    <a:pt x="64" y="32"/>
                  </a:cubicBezTo>
                  <a:cubicBezTo>
                    <a:pt x="64" y="14"/>
                    <a:pt x="49" y="0"/>
                    <a:pt x="32" y="0"/>
                  </a:cubicBezTo>
                  <a:close/>
                  <a:moveTo>
                    <a:pt x="32" y="42"/>
                  </a:moveTo>
                  <a:cubicBezTo>
                    <a:pt x="26" y="42"/>
                    <a:pt x="21" y="38"/>
                    <a:pt x="21" y="32"/>
                  </a:cubicBezTo>
                  <a:cubicBezTo>
                    <a:pt x="21" y="26"/>
                    <a:pt x="26" y="21"/>
                    <a:pt x="32" y="21"/>
                  </a:cubicBezTo>
                  <a:cubicBezTo>
                    <a:pt x="38" y="21"/>
                    <a:pt x="42" y="26"/>
                    <a:pt x="42" y="32"/>
                  </a:cubicBezTo>
                  <a:cubicBezTo>
                    <a:pt x="42" y="38"/>
                    <a:pt x="38" y="42"/>
                    <a:pt x="3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523">
              <a:extLst>
                <a:ext uri="{FF2B5EF4-FFF2-40B4-BE49-F238E27FC236}">
                  <a16:creationId xmlns:a16="http://schemas.microsoft.com/office/drawing/2014/main" id="{317A07EA-495B-6D6D-376D-664C21273AA1}"/>
                </a:ext>
              </a:extLst>
            </p:cNvPr>
            <p:cNvSpPr>
              <a:spLocks noEditPoints="1"/>
            </p:cNvSpPr>
            <p:nvPr/>
          </p:nvSpPr>
          <p:spPr bwMode="auto">
            <a:xfrm>
              <a:off x="3617" y="2096"/>
              <a:ext cx="58" cy="155"/>
            </a:xfrm>
            <a:custGeom>
              <a:avLst/>
              <a:gdLst>
                <a:gd name="T0" fmla="*/ 21 w 86"/>
                <a:gd name="T1" fmla="*/ 234 h 234"/>
                <a:gd name="T2" fmla="*/ 21 w 86"/>
                <a:gd name="T3" fmla="*/ 234 h 234"/>
                <a:gd name="T4" fmla="*/ 22 w 86"/>
                <a:gd name="T5" fmla="*/ 234 h 234"/>
                <a:gd name="T6" fmla="*/ 63 w 86"/>
                <a:gd name="T7" fmla="*/ 234 h 234"/>
                <a:gd name="T8" fmla="*/ 64 w 86"/>
                <a:gd name="T9" fmla="*/ 234 h 234"/>
                <a:gd name="T10" fmla="*/ 64 w 86"/>
                <a:gd name="T11" fmla="*/ 234 h 234"/>
                <a:gd name="T12" fmla="*/ 75 w 86"/>
                <a:gd name="T13" fmla="*/ 224 h 234"/>
                <a:gd name="T14" fmla="*/ 85 w 86"/>
                <a:gd name="T15" fmla="*/ 11 h 234"/>
                <a:gd name="T16" fmla="*/ 75 w 86"/>
                <a:gd name="T17" fmla="*/ 0 h 234"/>
                <a:gd name="T18" fmla="*/ 75 w 86"/>
                <a:gd name="T19" fmla="*/ 0 h 234"/>
                <a:gd name="T20" fmla="*/ 11 w 86"/>
                <a:gd name="T21" fmla="*/ 0 h 234"/>
                <a:gd name="T22" fmla="*/ 10 w 86"/>
                <a:gd name="T23" fmla="*/ 0 h 234"/>
                <a:gd name="T24" fmla="*/ 0 w 86"/>
                <a:gd name="T25" fmla="*/ 11 h 234"/>
                <a:gd name="T26" fmla="*/ 11 w 86"/>
                <a:gd name="T27" fmla="*/ 224 h 234"/>
                <a:gd name="T28" fmla="*/ 21 w 86"/>
                <a:gd name="T29" fmla="*/ 234 h 234"/>
                <a:gd name="T30" fmla="*/ 63 w 86"/>
                <a:gd name="T31" fmla="*/ 21 h 234"/>
                <a:gd name="T32" fmla="*/ 54 w 86"/>
                <a:gd name="T33" fmla="*/ 213 h 234"/>
                <a:gd name="T34" fmla="*/ 31 w 86"/>
                <a:gd name="T35" fmla="*/ 213 h 234"/>
                <a:gd name="T36" fmla="*/ 22 w 86"/>
                <a:gd name="T37" fmla="*/ 21 h 234"/>
                <a:gd name="T38" fmla="*/ 63 w 86"/>
                <a:gd name="T39" fmla="*/ 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4">
                  <a:moveTo>
                    <a:pt x="21" y="234"/>
                  </a:moveTo>
                  <a:cubicBezTo>
                    <a:pt x="21" y="234"/>
                    <a:pt x="21" y="234"/>
                    <a:pt x="21" y="234"/>
                  </a:cubicBezTo>
                  <a:cubicBezTo>
                    <a:pt x="22" y="234"/>
                    <a:pt x="22" y="234"/>
                    <a:pt x="22" y="234"/>
                  </a:cubicBezTo>
                  <a:cubicBezTo>
                    <a:pt x="63" y="234"/>
                    <a:pt x="63" y="234"/>
                    <a:pt x="63" y="234"/>
                  </a:cubicBezTo>
                  <a:cubicBezTo>
                    <a:pt x="64" y="234"/>
                    <a:pt x="64" y="234"/>
                    <a:pt x="64" y="234"/>
                  </a:cubicBezTo>
                  <a:cubicBezTo>
                    <a:pt x="64" y="234"/>
                    <a:pt x="64" y="234"/>
                    <a:pt x="64" y="234"/>
                  </a:cubicBezTo>
                  <a:cubicBezTo>
                    <a:pt x="70" y="234"/>
                    <a:pt x="74" y="230"/>
                    <a:pt x="75" y="224"/>
                  </a:cubicBezTo>
                  <a:cubicBezTo>
                    <a:pt x="85" y="11"/>
                    <a:pt x="85" y="11"/>
                    <a:pt x="85" y="11"/>
                  </a:cubicBezTo>
                  <a:cubicBezTo>
                    <a:pt x="86" y="5"/>
                    <a:pt x="81" y="0"/>
                    <a:pt x="75" y="0"/>
                  </a:cubicBezTo>
                  <a:cubicBezTo>
                    <a:pt x="75" y="0"/>
                    <a:pt x="75" y="0"/>
                    <a:pt x="75" y="0"/>
                  </a:cubicBezTo>
                  <a:cubicBezTo>
                    <a:pt x="11" y="0"/>
                    <a:pt x="11" y="0"/>
                    <a:pt x="11" y="0"/>
                  </a:cubicBezTo>
                  <a:cubicBezTo>
                    <a:pt x="11" y="0"/>
                    <a:pt x="10" y="0"/>
                    <a:pt x="10" y="0"/>
                  </a:cubicBezTo>
                  <a:cubicBezTo>
                    <a:pt x="4" y="0"/>
                    <a:pt x="0" y="5"/>
                    <a:pt x="0" y="11"/>
                  </a:cubicBezTo>
                  <a:cubicBezTo>
                    <a:pt x="11" y="224"/>
                    <a:pt x="11" y="224"/>
                    <a:pt x="11" y="224"/>
                  </a:cubicBezTo>
                  <a:cubicBezTo>
                    <a:pt x="11" y="230"/>
                    <a:pt x="16" y="234"/>
                    <a:pt x="21" y="234"/>
                  </a:cubicBezTo>
                  <a:close/>
                  <a:moveTo>
                    <a:pt x="63" y="21"/>
                  </a:moveTo>
                  <a:cubicBezTo>
                    <a:pt x="54" y="213"/>
                    <a:pt x="54" y="213"/>
                    <a:pt x="54" y="213"/>
                  </a:cubicBezTo>
                  <a:cubicBezTo>
                    <a:pt x="31" y="213"/>
                    <a:pt x="31" y="213"/>
                    <a:pt x="31" y="213"/>
                  </a:cubicBezTo>
                  <a:cubicBezTo>
                    <a:pt x="22" y="21"/>
                    <a:pt x="22" y="21"/>
                    <a:pt x="22" y="21"/>
                  </a:cubicBezTo>
                  <a:lnTo>
                    <a:pt x="6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524">
              <a:extLst>
                <a:ext uri="{FF2B5EF4-FFF2-40B4-BE49-F238E27FC236}">
                  <a16:creationId xmlns:a16="http://schemas.microsoft.com/office/drawing/2014/main" id="{AFA90A4A-B054-DF2F-FFA2-262D50D33DD5}"/>
                </a:ext>
              </a:extLst>
            </p:cNvPr>
            <p:cNvSpPr>
              <a:spLocks noEditPoints="1"/>
            </p:cNvSpPr>
            <p:nvPr/>
          </p:nvSpPr>
          <p:spPr bwMode="auto">
            <a:xfrm>
              <a:off x="3476" y="203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5" name="Group 262">
            <a:extLst>
              <a:ext uri="{FF2B5EF4-FFF2-40B4-BE49-F238E27FC236}">
                <a16:creationId xmlns:a16="http://schemas.microsoft.com/office/drawing/2014/main" id="{B816ED43-E416-2ECE-1C0D-D256B38269CB}"/>
              </a:ext>
            </a:extLst>
          </p:cNvPr>
          <p:cNvGrpSpPr>
            <a:grpSpLocks noChangeAspect="1"/>
          </p:cNvGrpSpPr>
          <p:nvPr/>
        </p:nvGrpSpPr>
        <p:grpSpPr bwMode="auto">
          <a:xfrm>
            <a:off x="5304611" y="1466681"/>
            <a:ext cx="520958" cy="520959"/>
            <a:chOff x="5792" y="779"/>
            <a:chExt cx="340" cy="340"/>
          </a:xfrm>
          <a:solidFill>
            <a:schemeClr val="accent1">
              <a:lumMod val="75000"/>
            </a:schemeClr>
          </a:solidFill>
        </p:grpSpPr>
        <p:sp>
          <p:nvSpPr>
            <p:cNvPr id="106" name="Freeform 263">
              <a:extLst>
                <a:ext uri="{FF2B5EF4-FFF2-40B4-BE49-F238E27FC236}">
                  <a16:creationId xmlns:a16="http://schemas.microsoft.com/office/drawing/2014/main" id="{1AB35EB4-BDAF-9739-BBF9-2446F3D8E7D3}"/>
                </a:ext>
              </a:extLst>
            </p:cNvPr>
            <p:cNvSpPr>
              <a:spLocks noEditPoints="1"/>
            </p:cNvSpPr>
            <p:nvPr/>
          </p:nvSpPr>
          <p:spPr bwMode="auto">
            <a:xfrm>
              <a:off x="5870" y="843"/>
              <a:ext cx="184" cy="212"/>
            </a:xfrm>
            <a:custGeom>
              <a:avLst/>
              <a:gdLst>
                <a:gd name="T0" fmla="*/ 267 w 277"/>
                <a:gd name="T1" fmla="*/ 128 h 320"/>
                <a:gd name="T2" fmla="*/ 149 w 277"/>
                <a:gd name="T3" fmla="*/ 128 h 320"/>
                <a:gd name="T4" fmla="*/ 149 w 277"/>
                <a:gd name="T5" fmla="*/ 106 h 320"/>
                <a:gd name="T6" fmla="*/ 224 w 277"/>
                <a:gd name="T7" fmla="*/ 106 h 320"/>
                <a:gd name="T8" fmla="*/ 230 w 277"/>
                <a:gd name="T9" fmla="*/ 104 h 320"/>
                <a:gd name="T10" fmla="*/ 273 w 277"/>
                <a:gd name="T11" fmla="*/ 72 h 320"/>
                <a:gd name="T12" fmla="*/ 277 w 277"/>
                <a:gd name="T13" fmla="*/ 64 h 320"/>
                <a:gd name="T14" fmla="*/ 273 w 277"/>
                <a:gd name="T15" fmla="*/ 55 h 320"/>
                <a:gd name="T16" fmla="*/ 230 w 277"/>
                <a:gd name="T17" fmla="*/ 23 h 320"/>
                <a:gd name="T18" fmla="*/ 224 w 277"/>
                <a:gd name="T19" fmla="*/ 21 h 320"/>
                <a:gd name="T20" fmla="*/ 149 w 277"/>
                <a:gd name="T21" fmla="*/ 21 h 320"/>
                <a:gd name="T22" fmla="*/ 149 w 277"/>
                <a:gd name="T23" fmla="*/ 10 h 320"/>
                <a:gd name="T24" fmla="*/ 139 w 277"/>
                <a:gd name="T25" fmla="*/ 0 h 320"/>
                <a:gd name="T26" fmla="*/ 128 w 277"/>
                <a:gd name="T27" fmla="*/ 10 h 320"/>
                <a:gd name="T28" fmla="*/ 128 w 277"/>
                <a:gd name="T29" fmla="*/ 21 h 320"/>
                <a:gd name="T30" fmla="*/ 11 w 277"/>
                <a:gd name="T31" fmla="*/ 21 h 320"/>
                <a:gd name="T32" fmla="*/ 0 w 277"/>
                <a:gd name="T33" fmla="*/ 32 h 320"/>
                <a:gd name="T34" fmla="*/ 0 w 277"/>
                <a:gd name="T35" fmla="*/ 96 h 320"/>
                <a:gd name="T36" fmla="*/ 11 w 277"/>
                <a:gd name="T37" fmla="*/ 106 h 320"/>
                <a:gd name="T38" fmla="*/ 128 w 277"/>
                <a:gd name="T39" fmla="*/ 106 h 320"/>
                <a:gd name="T40" fmla="*/ 128 w 277"/>
                <a:gd name="T41" fmla="*/ 128 h 320"/>
                <a:gd name="T42" fmla="*/ 53 w 277"/>
                <a:gd name="T43" fmla="*/ 128 h 320"/>
                <a:gd name="T44" fmla="*/ 47 w 277"/>
                <a:gd name="T45" fmla="*/ 130 h 320"/>
                <a:gd name="T46" fmla="*/ 4 w 277"/>
                <a:gd name="T47" fmla="*/ 162 h 320"/>
                <a:gd name="T48" fmla="*/ 0 w 277"/>
                <a:gd name="T49" fmla="*/ 170 h 320"/>
                <a:gd name="T50" fmla="*/ 4 w 277"/>
                <a:gd name="T51" fmla="*/ 179 h 320"/>
                <a:gd name="T52" fmla="*/ 47 w 277"/>
                <a:gd name="T53" fmla="*/ 211 h 320"/>
                <a:gd name="T54" fmla="*/ 53 w 277"/>
                <a:gd name="T55" fmla="*/ 213 h 320"/>
                <a:gd name="T56" fmla="*/ 128 w 277"/>
                <a:gd name="T57" fmla="*/ 213 h 320"/>
                <a:gd name="T58" fmla="*/ 128 w 277"/>
                <a:gd name="T59" fmla="*/ 309 h 320"/>
                <a:gd name="T60" fmla="*/ 139 w 277"/>
                <a:gd name="T61" fmla="*/ 320 h 320"/>
                <a:gd name="T62" fmla="*/ 149 w 277"/>
                <a:gd name="T63" fmla="*/ 309 h 320"/>
                <a:gd name="T64" fmla="*/ 149 w 277"/>
                <a:gd name="T65" fmla="*/ 213 h 320"/>
                <a:gd name="T66" fmla="*/ 267 w 277"/>
                <a:gd name="T67" fmla="*/ 213 h 320"/>
                <a:gd name="T68" fmla="*/ 277 w 277"/>
                <a:gd name="T69" fmla="*/ 202 h 320"/>
                <a:gd name="T70" fmla="*/ 277 w 277"/>
                <a:gd name="T71" fmla="*/ 138 h 320"/>
                <a:gd name="T72" fmla="*/ 267 w 277"/>
                <a:gd name="T73" fmla="*/ 128 h 320"/>
                <a:gd name="T74" fmla="*/ 21 w 277"/>
                <a:gd name="T75" fmla="*/ 85 h 320"/>
                <a:gd name="T76" fmla="*/ 21 w 277"/>
                <a:gd name="T77" fmla="*/ 42 h 320"/>
                <a:gd name="T78" fmla="*/ 220 w 277"/>
                <a:gd name="T79" fmla="*/ 42 h 320"/>
                <a:gd name="T80" fmla="*/ 249 w 277"/>
                <a:gd name="T81" fmla="*/ 64 h 320"/>
                <a:gd name="T82" fmla="*/ 220 w 277"/>
                <a:gd name="T83" fmla="*/ 85 h 320"/>
                <a:gd name="T84" fmla="*/ 21 w 277"/>
                <a:gd name="T85" fmla="*/ 85 h 320"/>
                <a:gd name="T86" fmla="*/ 256 w 277"/>
                <a:gd name="T87" fmla="*/ 192 h 320"/>
                <a:gd name="T88" fmla="*/ 57 w 277"/>
                <a:gd name="T89" fmla="*/ 192 h 320"/>
                <a:gd name="T90" fmla="*/ 28 w 277"/>
                <a:gd name="T91" fmla="*/ 170 h 320"/>
                <a:gd name="T92" fmla="*/ 57 w 277"/>
                <a:gd name="T93" fmla="*/ 149 h 320"/>
                <a:gd name="T94" fmla="*/ 256 w 277"/>
                <a:gd name="T95" fmla="*/ 149 h 320"/>
                <a:gd name="T96" fmla="*/ 256 w 277"/>
                <a:gd name="T97"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320">
                  <a:moveTo>
                    <a:pt x="267" y="128"/>
                  </a:moveTo>
                  <a:cubicBezTo>
                    <a:pt x="149" y="128"/>
                    <a:pt x="149" y="128"/>
                    <a:pt x="149" y="128"/>
                  </a:cubicBezTo>
                  <a:cubicBezTo>
                    <a:pt x="149" y="106"/>
                    <a:pt x="149" y="106"/>
                    <a:pt x="149" y="106"/>
                  </a:cubicBezTo>
                  <a:cubicBezTo>
                    <a:pt x="224" y="106"/>
                    <a:pt x="224" y="106"/>
                    <a:pt x="224" y="106"/>
                  </a:cubicBezTo>
                  <a:cubicBezTo>
                    <a:pt x="226" y="106"/>
                    <a:pt x="229" y="106"/>
                    <a:pt x="230" y="104"/>
                  </a:cubicBezTo>
                  <a:cubicBezTo>
                    <a:pt x="273" y="72"/>
                    <a:pt x="273" y="72"/>
                    <a:pt x="273" y="72"/>
                  </a:cubicBezTo>
                  <a:cubicBezTo>
                    <a:pt x="276" y="70"/>
                    <a:pt x="277" y="67"/>
                    <a:pt x="277" y="64"/>
                  </a:cubicBezTo>
                  <a:cubicBezTo>
                    <a:pt x="277" y="60"/>
                    <a:pt x="276" y="57"/>
                    <a:pt x="273" y="55"/>
                  </a:cubicBezTo>
                  <a:cubicBezTo>
                    <a:pt x="230" y="23"/>
                    <a:pt x="230" y="23"/>
                    <a:pt x="230" y="23"/>
                  </a:cubicBezTo>
                  <a:cubicBezTo>
                    <a:pt x="229" y="22"/>
                    <a:pt x="226" y="21"/>
                    <a:pt x="224" y="21"/>
                  </a:cubicBezTo>
                  <a:cubicBezTo>
                    <a:pt x="149" y="21"/>
                    <a:pt x="149" y="21"/>
                    <a:pt x="149" y="21"/>
                  </a:cubicBezTo>
                  <a:cubicBezTo>
                    <a:pt x="149" y="10"/>
                    <a:pt x="149" y="10"/>
                    <a:pt x="149" y="10"/>
                  </a:cubicBezTo>
                  <a:cubicBezTo>
                    <a:pt x="149" y="4"/>
                    <a:pt x="145" y="0"/>
                    <a:pt x="139" y="0"/>
                  </a:cubicBezTo>
                  <a:cubicBezTo>
                    <a:pt x="133" y="0"/>
                    <a:pt x="128" y="4"/>
                    <a:pt x="128" y="10"/>
                  </a:cubicBezTo>
                  <a:cubicBezTo>
                    <a:pt x="128" y="21"/>
                    <a:pt x="128" y="21"/>
                    <a:pt x="128" y="21"/>
                  </a:cubicBezTo>
                  <a:cubicBezTo>
                    <a:pt x="11" y="21"/>
                    <a:pt x="11" y="21"/>
                    <a:pt x="11" y="21"/>
                  </a:cubicBezTo>
                  <a:cubicBezTo>
                    <a:pt x="5" y="21"/>
                    <a:pt x="0" y="26"/>
                    <a:pt x="0" y="32"/>
                  </a:cubicBezTo>
                  <a:cubicBezTo>
                    <a:pt x="0" y="96"/>
                    <a:pt x="0" y="96"/>
                    <a:pt x="0" y="96"/>
                  </a:cubicBezTo>
                  <a:cubicBezTo>
                    <a:pt x="0" y="102"/>
                    <a:pt x="5" y="106"/>
                    <a:pt x="11" y="106"/>
                  </a:cubicBezTo>
                  <a:cubicBezTo>
                    <a:pt x="128" y="106"/>
                    <a:pt x="128" y="106"/>
                    <a:pt x="128" y="106"/>
                  </a:cubicBezTo>
                  <a:cubicBezTo>
                    <a:pt x="128" y="128"/>
                    <a:pt x="128" y="128"/>
                    <a:pt x="128" y="128"/>
                  </a:cubicBezTo>
                  <a:cubicBezTo>
                    <a:pt x="53" y="128"/>
                    <a:pt x="53" y="128"/>
                    <a:pt x="53" y="128"/>
                  </a:cubicBezTo>
                  <a:cubicBezTo>
                    <a:pt x="51" y="128"/>
                    <a:pt x="49" y="128"/>
                    <a:pt x="47" y="130"/>
                  </a:cubicBezTo>
                  <a:cubicBezTo>
                    <a:pt x="4" y="162"/>
                    <a:pt x="4" y="162"/>
                    <a:pt x="4" y="162"/>
                  </a:cubicBezTo>
                  <a:cubicBezTo>
                    <a:pt x="2" y="164"/>
                    <a:pt x="0" y="167"/>
                    <a:pt x="0" y="170"/>
                  </a:cubicBezTo>
                  <a:cubicBezTo>
                    <a:pt x="0" y="174"/>
                    <a:pt x="2" y="177"/>
                    <a:pt x="4" y="179"/>
                  </a:cubicBezTo>
                  <a:cubicBezTo>
                    <a:pt x="47" y="211"/>
                    <a:pt x="47" y="211"/>
                    <a:pt x="47" y="211"/>
                  </a:cubicBezTo>
                  <a:cubicBezTo>
                    <a:pt x="49" y="212"/>
                    <a:pt x="51" y="213"/>
                    <a:pt x="53" y="213"/>
                  </a:cubicBezTo>
                  <a:cubicBezTo>
                    <a:pt x="128" y="213"/>
                    <a:pt x="128" y="213"/>
                    <a:pt x="128" y="213"/>
                  </a:cubicBezTo>
                  <a:cubicBezTo>
                    <a:pt x="128" y="309"/>
                    <a:pt x="128" y="309"/>
                    <a:pt x="128" y="309"/>
                  </a:cubicBezTo>
                  <a:cubicBezTo>
                    <a:pt x="128" y="315"/>
                    <a:pt x="133" y="320"/>
                    <a:pt x="139" y="320"/>
                  </a:cubicBezTo>
                  <a:cubicBezTo>
                    <a:pt x="145" y="320"/>
                    <a:pt x="149" y="315"/>
                    <a:pt x="149" y="309"/>
                  </a:cubicBezTo>
                  <a:cubicBezTo>
                    <a:pt x="149" y="213"/>
                    <a:pt x="149" y="213"/>
                    <a:pt x="149" y="213"/>
                  </a:cubicBezTo>
                  <a:cubicBezTo>
                    <a:pt x="267" y="213"/>
                    <a:pt x="267" y="213"/>
                    <a:pt x="267" y="213"/>
                  </a:cubicBezTo>
                  <a:cubicBezTo>
                    <a:pt x="273" y="213"/>
                    <a:pt x="277" y="208"/>
                    <a:pt x="277" y="202"/>
                  </a:cubicBezTo>
                  <a:cubicBezTo>
                    <a:pt x="277" y="138"/>
                    <a:pt x="277" y="138"/>
                    <a:pt x="277" y="138"/>
                  </a:cubicBezTo>
                  <a:cubicBezTo>
                    <a:pt x="277" y="132"/>
                    <a:pt x="273" y="128"/>
                    <a:pt x="267" y="128"/>
                  </a:cubicBezTo>
                  <a:close/>
                  <a:moveTo>
                    <a:pt x="21" y="85"/>
                  </a:moveTo>
                  <a:cubicBezTo>
                    <a:pt x="21" y="42"/>
                    <a:pt x="21" y="42"/>
                    <a:pt x="21" y="42"/>
                  </a:cubicBezTo>
                  <a:cubicBezTo>
                    <a:pt x="220" y="42"/>
                    <a:pt x="220" y="42"/>
                    <a:pt x="220" y="42"/>
                  </a:cubicBezTo>
                  <a:cubicBezTo>
                    <a:pt x="249" y="64"/>
                    <a:pt x="249" y="64"/>
                    <a:pt x="249" y="64"/>
                  </a:cubicBezTo>
                  <a:cubicBezTo>
                    <a:pt x="220" y="85"/>
                    <a:pt x="220" y="85"/>
                    <a:pt x="220" y="85"/>
                  </a:cubicBezTo>
                  <a:lnTo>
                    <a:pt x="21" y="85"/>
                  </a:lnTo>
                  <a:close/>
                  <a:moveTo>
                    <a:pt x="256" y="192"/>
                  </a:moveTo>
                  <a:cubicBezTo>
                    <a:pt x="57" y="192"/>
                    <a:pt x="57" y="192"/>
                    <a:pt x="57" y="192"/>
                  </a:cubicBezTo>
                  <a:cubicBezTo>
                    <a:pt x="28" y="170"/>
                    <a:pt x="28" y="170"/>
                    <a:pt x="28" y="170"/>
                  </a:cubicBezTo>
                  <a:cubicBezTo>
                    <a:pt x="57" y="149"/>
                    <a:pt x="57" y="149"/>
                    <a:pt x="57" y="149"/>
                  </a:cubicBezTo>
                  <a:cubicBezTo>
                    <a:pt x="256" y="149"/>
                    <a:pt x="256" y="149"/>
                    <a:pt x="256" y="149"/>
                  </a:cubicBezTo>
                  <a:lnTo>
                    <a:pt x="256" y="1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264">
              <a:extLst>
                <a:ext uri="{FF2B5EF4-FFF2-40B4-BE49-F238E27FC236}">
                  <a16:creationId xmlns:a16="http://schemas.microsoft.com/office/drawing/2014/main" id="{AB229C06-2265-FA6D-2321-2C2DDCD31BF8}"/>
                </a:ext>
              </a:extLst>
            </p:cNvPr>
            <p:cNvSpPr>
              <a:spLocks noEditPoints="1"/>
            </p:cNvSpPr>
            <p:nvPr/>
          </p:nvSpPr>
          <p:spPr bwMode="auto">
            <a:xfrm>
              <a:off x="5792" y="77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 name="Text Placeholder 2">
            <a:extLst>
              <a:ext uri="{FF2B5EF4-FFF2-40B4-BE49-F238E27FC236}">
                <a16:creationId xmlns:a16="http://schemas.microsoft.com/office/drawing/2014/main" id="{B3F8F764-87C0-6215-1EB7-EB7CE9CE002F}"/>
              </a:ext>
            </a:extLst>
          </p:cNvPr>
          <p:cNvSpPr txBox="1">
            <a:spLocks/>
          </p:cNvSpPr>
          <p:nvPr/>
        </p:nvSpPr>
        <p:spPr>
          <a:xfrm>
            <a:off x="500400" y="795600"/>
            <a:ext cx="11199600" cy="246221"/>
          </a:xfrm>
          <a:prstGeom prst="rect">
            <a:avLst/>
          </a:prstGeom>
          <a:noFill/>
        </p:spPr>
        <p:txBody>
          <a:bodyPr vert="horz" wrap="square" lIns="0" tIns="0" rIns="0" bIns="0" rtlCol="0">
            <a:sp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s-MX" altLang="ko-KR" sz="1600" dirty="0">
                <a:latin typeface="Calibri" panose="020F0502020204030204" pitchFamily="34" charset="0"/>
                <a:cs typeface="Calibri" panose="020F0502020204030204" pitchFamily="34" charset="0"/>
              </a:rPr>
              <a:t>Áreas de aplicación de la tecnología en el sector </a:t>
            </a:r>
            <a:r>
              <a:rPr lang="es-MX" altLang="ko-KR" sz="1600">
                <a:latin typeface="Calibri" panose="020F0502020204030204" pitchFamily="34" charset="0"/>
                <a:cs typeface="Calibri" panose="020F0502020204030204" pitchFamily="34" charset="0"/>
              </a:rPr>
              <a:t>de Retail.</a:t>
            </a:r>
            <a:endParaRPr lang="es-MX" altLang="ko-K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9359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11"/>
          <p:cNvSpPr>
            <a:spLocks noGrp="1"/>
          </p:cNvSpPr>
          <p:nvPr>
            <p:ph type="body" sz="quarter" idx="13"/>
          </p:nvPr>
        </p:nvSpPr>
        <p:spPr>
          <a:xfrm>
            <a:off x="500400" y="795600"/>
            <a:ext cx="11199600" cy="246221"/>
          </a:xfrm>
          <a:noFill/>
        </p:spPr>
        <p:txBody>
          <a:bodyPr wrap="square" lIns="0" rIns="0">
            <a:spAutoFit/>
          </a:bodyPr>
          <a:lstStyle/>
          <a:p>
            <a:r>
              <a:rPr lang="es-419" sz="1600" dirty="0">
                <a:solidFill>
                  <a:schemeClr val="tx1"/>
                </a:solidFill>
                <a:latin typeface="Calibri" panose="020F0502020204030204" pitchFamily="34" charset="0"/>
                <a:cs typeface="Calibri" panose="020F0502020204030204" pitchFamily="34" charset="0"/>
              </a:rPr>
              <a:t>Basado en experiencias en otros clientes, vemos las siguientes oportunidades en los procesos de Finanzas:</a:t>
            </a:r>
          </a:p>
        </p:txBody>
      </p:sp>
      <p:sp>
        <p:nvSpPr>
          <p:cNvPr id="7" name="Titel 3"/>
          <p:cNvSpPr>
            <a:spLocks noGrp="1"/>
          </p:cNvSpPr>
          <p:nvPr>
            <p:ph type="title"/>
          </p:nvPr>
        </p:nvSpPr>
        <p:spPr>
          <a:xfrm>
            <a:off x="500400" y="316800"/>
            <a:ext cx="11199600" cy="334102"/>
          </a:xfrm>
        </p:spPr>
        <p:txBody>
          <a:bodyPr vert="horz" lIns="0" tIns="0" rIns="0" bIns="0" rtlCol="0" anchor="t" anchorCtr="0">
            <a:noAutofit/>
          </a:bodyPr>
          <a:lstStyle/>
          <a:p>
            <a:r>
              <a:rPr lang="es-AR" sz="2200" b="1" dirty="0">
                <a:latin typeface="Open Sans ExtraBold" panose="020B0906030804020204" pitchFamily="34" charset="0"/>
                <a:ea typeface="Open Sans ExtraBold" panose="020B0906030804020204" pitchFamily="34" charset="0"/>
                <a:cs typeface="Open Sans ExtraBold" panose="020B0906030804020204" pitchFamily="34" charset="0"/>
              </a:rPr>
              <a:t>Áreas de Enfoque para la automatización de procesos de Finanzas </a:t>
            </a:r>
            <a:endParaRPr lang="en-US" sz="2200" b="1"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0" name="Chevron 35"/>
          <p:cNvSpPr/>
          <p:nvPr/>
        </p:nvSpPr>
        <p:spPr>
          <a:xfrm>
            <a:off x="469741" y="1475544"/>
            <a:ext cx="1585075" cy="360000"/>
          </a:xfrm>
          <a:prstGeom prst="rect">
            <a:avLst/>
          </a:prstGeom>
          <a:solidFill>
            <a:schemeClr val="bg1">
              <a:lumMod val="85000"/>
            </a:schemeClr>
          </a:solidFill>
          <a:ln w="12700" cap="rnd" algn="ctr">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Cuentas por Pagar</a:t>
            </a:r>
          </a:p>
        </p:txBody>
      </p:sp>
      <p:sp>
        <p:nvSpPr>
          <p:cNvPr id="71" name="Chevron 33"/>
          <p:cNvSpPr/>
          <p:nvPr/>
        </p:nvSpPr>
        <p:spPr>
          <a:xfrm>
            <a:off x="2110700" y="1475544"/>
            <a:ext cx="1554202" cy="360000"/>
          </a:xfrm>
          <a:prstGeom prst="rect">
            <a:avLst/>
          </a:prstGeom>
          <a:solidFill>
            <a:schemeClr val="bg1">
              <a:lumMod val="85000"/>
            </a:schemeClr>
          </a:solidFill>
          <a:ln w="12700" cap="rnd" algn="ctr">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Cuentas por Cobrar</a:t>
            </a:r>
          </a:p>
        </p:txBody>
      </p:sp>
      <p:sp>
        <p:nvSpPr>
          <p:cNvPr id="72" name="Chevron 29"/>
          <p:cNvSpPr/>
          <p:nvPr/>
        </p:nvSpPr>
        <p:spPr>
          <a:xfrm>
            <a:off x="5328590" y="1475544"/>
            <a:ext cx="1553450" cy="354202"/>
          </a:xfrm>
          <a:prstGeom prst="rect">
            <a:avLst/>
          </a:prstGeom>
          <a:solidFill>
            <a:schemeClr val="bg1">
              <a:lumMod val="85000"/>
            </a:schemeClr>
          </a:solidFill>
          <a:ln w="12700" cap="rnd" algn="ctr">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Travel &amp; Expenses</a:t>
            </a:r>
          </a:p>
        </p:txBody>
      </p:sp>
      <p:sp>
        <p:nvSpPr>
          <p:cNvPr id="75" name="Chevron 35"/>
          <p:cNvSpPr/>
          <p:nvPr/>
        </p:nvSpPr>
        <p:spPr>
          <a:xfrm>
            <a:off x="8533532" y="1478173"/>
            <a:ext cx="3188568" cy="348000"/>
          </a:xfrm>
          <a:prstGeom prst="rect">
            <a:avLst/>
          </a:prstGeom>
          <a:solidFill>
            <a:schemeClr val="bg1">
              <a:lumMod val="85000"/>
            </a:schemeClr>
          </a:solidFill>
          <a:ln w="12700" cap="rnd" algn="ctr">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Contabilidad General y Cierre Contable</a:t>
            </a:r>
          </a:p>
        </p:txBody>
      </p:sp>
      <p:sp>
        <p:nvSpPr>
          <p:cNvPr id="76" name="Rounded Rectangle 75"/>
          <p:cNvSpPr/>
          <p:nvPr/>
        </p:nvSpPr>
        <p:spPr>
          <a:xfrm>
            <a:off x="469900" y="1156575"/>
            <a:ext cx="11257037" cy="2520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MX" sz="1100" b="1" i="0" u="none" strike="noStrike" kern="1200" cap="none" spc="0" normalizeH="0" baseline="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Oportunidades de Automatización a alto nivel (*) - Finanzas </a:t>
            </a:r>
          </a:p>
        </p:txBody>
      </p:sp>
      <p:grpSp>
        <p:nvGrpSpPr>
          <p:cNvPr id="98" name="Group 97"/>
          <p:cNvGrpSpPr/>
          <p:nvPr/>
        </p:nvGrpSpPr>
        <p:grpSpPr>
          <a:xfrm>
            <a:off x="479730" y="1903744"/>
            <a:ext cx="1557381" cy="376193"/>
            <a:chOff x="484785" y="2422924"/>
            <a:chExt cx="1557381" cy="376193"/>
          </a:xfrm>
        </p:grpSpPr>
        <p:sp>
          <p:nvSpPr>
            <p:cNvPr id="138"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Recepción y Procesamiento de Facturas</a:t>
              </a:r>
            </a:p>
          </p:txBody>
        </p:sp>
        <p:sp>
          <p:nvSpPr>
            <p:cNvPr id="139" name="Rectangle 138"/>
            <p:cNvSpPr/>
            <p:nvPr/>
          </p:nvSpPr>
          <p:spPr>
            <a:xfrm>
              <a:off x="484785" y="242902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0" name="Group 139"/>
          <p:cNvGrpSpPr/>
          <p:nvPr/>
        </p:nvGrpSpPr>
        <p:grpSpPr>
          <a:xfrm>
            <a:off x="6927799" y="3732021"/>
            <a:ext cx="1557381" cy="376193"/>
            <a:chOff x="484785" y="2422924"/>
            <a:chExt cx="1557381" cy="376193"/>
          </a:xfrm>
        </p:grpSpPr>
        <p:sp>
          <p:nvSpPr>
            <p:cNvPr id="141"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ALM</a:t>
              </a:r>
            </a:p>
          </p:txBody>
        </p:sp>
        <p:sp>
          <p:nvSpPr>
            <p:cNvPr id="142" name="Rectangle 141"/>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3" name="Group 142"/>
          <p:cNvGrpSpPr/>
          <p:nvPr/>
        </p:nvGrpSpPr>
        <p:grpSpPr>
          <a:xfrm>
            <a:off x="475636" y="2802107"/>
            <a:ext cx="1557381" cy="376193"/>
            <a:chOff x="484785" y="2422924"/>
            <a:chExt cx="1557381" cy="376193"/>
          </a:xfrm>
        </p:grpSpPr>
        <p:sp>
          <p:nvSpPr>
            <p:cNvPr id="144"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Pagos</a:t>
              </a:r>
            </a:p>
          </p:txBody>
        </p:sp>
        <p:sp>
          <p:nvSpPr>
            <p:cNvPr id="145" name="Rectangle 144"/>
            <p:cNvSpPr/>
            <p:nvPr/>
          </p:nvSpPr>
          <p:spPr>
            <a:xfrm>
              <a:off x="484785" y="242902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6" name="Group 145"/>
          <p:cNvGrpSpPr/>
          <p:nvPr/>
        </p:nvGrpSpPr>
        <p:grpSpPr>
          <a:xfrm>
            <a:off x="476769" y="2360777"/>
            <a:ext cx="1557381" cy="376193"/>
            <a:chOff x="484785" y="2422924"/>
            <a:chExt cx="1557381" cy="376193"/>
          </a:xfrm>
        </p:grpSpPr>
        <p:sp>
          <p:nvSpPr>
            <p:cNvPr id="147"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Conciliaciones de proveedores</a:t>
              </a:r>
            </a:p>
          </p:txBody>
        </p:sp>
        <p:sp>
          <p:nvSpPr>
            <p:cNvPr id="148" name="Rectangle 147"/>
            <p:cNvSpPr/>
            <p:nvPr/>
          </p:nvSpPr>
          <p:spPr>
            <a:xfrm>
              <a:off x="484785" y="242902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9" name="Group 148"/>
          <p:cNvGrpSpPr/>
          <p:nvPr/>
        </p:nvGrpSpPr>
        <p:grpSpPr>
          <a:xfrm>
            <a:off x="476342" y="3246666"/>
            <a:ext cx="1557381" cy="376193"/>
            <a:chOff x="484785" y="2422924"/>
            <a:chExt cx="1557381" cy="376193"/>
          </a:xfrm>
        </p:grpSpPr>
        <p:sp>
          <p:nvSpPr>
            <p:cNvPr id="150" name="Rectangle 35"/>
            <p:cNvSpPr>
              <a:spLocks noChangeArrowheads="1"/>
            </p:cNvSpPr>
            <p:nvPr/>
          </p:nvSpPr>
          <p:spPr bwMode="auto">
            <a:xfrm>
              <a:off x="486311" y="2422924"/>
              <a:ext cx="1555855" cy="374579"/>
            </a:xfrm>
            <a:prstGeom prst="rect">
              <a:avLst/>
            </a:prstGeom>
            <a:no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Análisis de gastos</a:t>
              </a:r>
            </a:p>
          </p:txBody>
        </p:sp>
        <p:sp>
          <p:nvSpPr>
            <p:cNvPr id="151" name="Rectangle 150"/>
            <p:cNvSpPr/>
            <p:nvPr/>
          </p:nvSpPr>
          <p:spPr>
            <a:xfrm>
              <a:off x="484785" y="242902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2" name="Group 151"/>
          <p:cNvGrpSpPr/>
          <p:nvPr/>
        </p:nvGrpSpPr>
        <p:grpSpPr>
          <a:xfrm>
            <a:off x="479730" y="3695714"/>
            <a:ext cx="1557381" cy="376193"/>
            <a:chOff x="484785" y="2422924"/>
            <a:chExt cx="1557381" cy="376193"/>
          </a:xfrm>
          <a:noFill/>
        </p:grpSpPr>
        <p:sp>
          <p:nvSpPr>
            <p:cNvPr id="153" name="Rectangle 35"/>
            <p:cNvSpPr>
              <a:spLocks noChangeArrowheads="1"/>
            </p:cNvSpPr>
            <p:nvPr/>
          </p:nvSpPr>
          <p:spPr bwMode="auto">
            <a:xfrm>
              <a:off x="486311" y="2422924"/>
              <a:ext cx="1555855" cy="374579"/>
            </a:xfrm>
            <a:prstGeom prst="rect">
              <a:avLst/>
            </a:prstGeom>
            <a:grpFill/>
            <a:ln w="9525">
              <a:solidFill>
                <a:schemeClr val="bg1">
                  <a:lumMod val="5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consultas</a:t>
              </a: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Rectangle 153"/>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5" name="Group 154"/>
          <p:cNvGrpSpPr/>
          <p:nvPr/>
        </p:nvGrpSpPr>
        <p:grpSpPr>
          <a:xfrm>
            <a:off x="2110570" y="1903744"/>
            <a:ext cx="1557381" cy="376193"/>
            <a:chOff x="484785" y="2422924"/>
            <a:chExt cx="1557381" cy="376193"/>
          </a:xfrm>
        </p:grpSpPr>
        <p:sp>
          <p:nvSpPr>
            <p:cNvPr id="156" name="Rectangle 35"/>
            <p:cNvSpPr>
              <a:spLocks noChangeArrowheads="1"/>
            </p:cNvSpPr>
            <p:nvPr/>
          </p:nvSpPr>
          <p:spPr bwMode="auto">
            <a:xfrm>
              <a:off x="486311" y="2422924"/>
              <a:ext cx="1555855" cy="374579"/>
            </a:xfrm>
            <a:prstGeom prst="rect">
              <a:avLst/>
            </a:prstGeom>
            <a:noFill/>
            <a:ln w="9525">
              <a:solidFill>
                <a:srgbClr val="92D050"/>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Procesamiento de Órdenes de ventas</a:t>
              </a:r>
            </a:p>
          </p:txBody>
        </p:sp>
        <p:sp>
          <p:nvSpPr>
            <p:cNvPr id="157" name="Rectangle 156"/>
            <p:cNvSpPr/>
            <p:nvPr/>
          </p:nvSpPr>
          <p:spPr>
            <a:xfrm>
              <a:off x="484785" y="242902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8" name="Group 157"/>
          <p:cNvGrpSpPr/>
          <p:nvPr/>
        </p:nvGrpSpPr>
        <p:grpSpPr>
          <a:xfrm>
            <a:off x="2109372" y="2350402"/>
            <a:ext cx="1557381" cy="374579"/>
            <a:chOff x="484785" y="2422924"/>
            <a:chExt cx="1557381" cy="374579"/>
          </a:xfrm>
        </p:grpSpPr>
        <p:sp>
          <p:nvSpPr>
            <p:cNvPr id="159"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Control de crédito</a:t>
              </a:r>
            </a:p>
          </p:txBody>
        </p:sp>
        <p:sp>
          <p:nvSpPr>
            <p:cNvPr id="160" name="Rectangle 159"/>
            <p:cNvSpPr/>
            <p:nvPr/>
          </p:nvSpPr>
          <p:spPr>
            <a:xfrm>
              <a:off x="484785" y="242413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1" name="Group 160"/>
          <p:cNvGrpSpPr/>
          <p:nvPr/>
        </p:nvGrpSpPr>
        <p:grpSpPr>
          <a:xfrm>
            <a:off x="2109372" y="2788476"/>
            <a:ext cx="1557381" cy="376193"/>
            <a:chOff x="484785" y="2422924"/>
            <a:chExt cx="1557381" cy="376193"/>
          </a:xfrm>
        </p:grpSpPr>
        <p:sp>
          <p:nvSpPr>
            <p:cNvPr id="162"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deudores (B2C)</a:t>
              </a:r>
            </a:p>
          </p:txBody>
        </p:sp>
        <p:sp>
          <p:nvSpPr>
            <p:cNvPr id="163" name="Rectangle 162"/>
            <p:cNvSpPr/>
            <p:nvPr/>
          </p:nvSpPr>
          <p:spPr>
            <a:xfrm>
              <a:off x="484785" y="242902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4" name="Group 163"/>
          <p:cNvGrpSpPr/>
          <p:nvPr/>
        </p:nvGrpSpPr>
        <p:grpSpPr>
          <a:xfrm>
            <a:off x="2109372" y="3232653"/>
            <a:ext cx="1557381" cy="376193"/>
            <a:chOff x="484785" y="2422924"/>
            <a:chExt cx="1557381" cy="376193"/>
          </a:xfrm>
        </p:grpSpPr>
        <p:sp>
          <p:nvSpPr>
            <p:cNvPr id="165" name="Rectangle 35"/>
            <p:cNvSpPr>
              <a:spLocks noChangeArrowheads="1"/>
            </p:cNvSpPr>
            <p:nvPr/>
          </p:nvSpPr>
          <p:spPr bwMode="auto">
            <a:xfrm>
              <a:off x="486311" y="2422924"/>
              <a:ext cx="1555855" cy="374579"/>
            </a:xfrm>
            <a:prstGeom prst="rect">
              <a:avLst/>
            </a:prstGeom>
            <a:no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deudores (B2B)</a:t>
              </a:r>
            </a:p>
          </p:txBody>
        </p:sp>
        <p:sp>
          <p:nvSpPr>
            <p:cNvPr id="166" name="Rectangle 165"/>
            <p:cNvSpPr/>
            <p:nvPr/>
          </p:nvSpPr>
          <p:spPr>
            <a:xfrm>
              <a:off x="484785" y="242902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7" name="Group 166"/>
          <p:cNvGrpSpPr/>
          <p:nvPr/>
        </p:nvGrpSpPr>
        <p:grpSpPr>
          <a:xfrm>
            <a:off x="2109372" y="3700494"/>
            <a:ext cx="1557381" cy="376193"/>
            <a:chOff x="484785" y="2422924"/>
            <a:chExt cx="1557381" cy="376193"/>
          </a:xfrm>
        </p:grpSpPr>
        <p:sp>
          <p:nvSpPr>
            <p:cNvPr id="168"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Cobranzas y Aplicacion de Cobranzas </a:t>
              </a:r>
            </a:p>
          </p:txBody>
        </p:sp>
        <p:sp>
          <p:nvSpPr>
            <p:cNvPr id="169" name="Rectangle 168"/>
            <p:cNvSpPr/>
            <p:nvPr/>
          </p:nvSpPr>
          <p:spPr>
            <a:xfrm>
              <a:off x="484785" y="2429027"/>
              <a:ext cx="113651" cy="370090"/>
            </a:xfrm>
            <a:prstGeom prst="rect">
              <a:avLst/>
            </a:prstGeom>
            <a:solidFill>
              <a:srgbClr val="86BC25"/>
            </a:solidFill>
            <a:ln w="9525">
              <a:no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0" name="Group 169"/>
          <p:cNvGrpSpPr/>
          <p:nvPr/>
        </p:nvGrpSpPr>
        <p:grpSpPr>
          <a:xfrm>
            <a:off x="3710830" y="1902200"/>
            <a:ext cx="1557381" cy="376193"/>
            <a:chOff x="484785" y="2422924"/>
            <a:chExt cx="1557381" cy="376193"/>
          </a:xfrm>
        </p:grpSpPr>
        <p:sp>
          <p:nvSpPr>
            <p:cNvPr id="171" name="Rectangle 35"/>
            <p:cNvSpPr>
              <a:spLocks noChangeArrowheads="1"/>
            </p:cNvSpPr>
            <p:nvPr/>
          </p:nvSpPr>
          <p:spPr bwMode="auto">
            <a:xfrm>
              <a:off x="486311" y="2422924"/>
              <a:ext cx="1555855" cy="374579"/>
            </a:xfrm>
            <a:prstGeom prst="rect">
              <a:avLst/>
            </a:prstGeom>
            <a:noFill/>
            <a:ln w="9525">
              <a:solidFill>
                <a:srgbClr val="92D050"/>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Creación de orden de trabajo</a:t>
              </a:r>
            </a:p>
          </p:txBody>
        </p:sp>
        <p:sp>
          <p:nvSpPr>
            <p:cNvPr id="172" name="Rectangle 171"/>
            <p:cNvSpPr/>
            <p:nvPr/>
          </p:nvSpPr>
          <p:spPr>
            <a:xfrm>
              <a:off x="484785" y="242902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3" name="Group 172"/>
          <p:cNvGrpSpPr/>
          <p:nvPr/>
        </p:nvGrpSpPr>
        <p:grpSpPr>
          <a:xfrm>
            <a:off x="3709632" y="2348858"/>
            <a:ext cx="1557381" cy="376193"/>
            <a:chOff x="484785" y="2422924"/>
            <a:chExt cx="1557381" cy="376193"/>
          </a:xfrm>
        </p:grpSpPr>
        <p:sp>
          <p:nvSpPr>
            <p:cNvPr id="174"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Movimiento y Análisis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 activos</a:t>
              </a:r>
            </a:p>
          </p:txBody>
        </p:sp>
        <p:sp>
          <p:nvSpPr>
            <p:cNvPr id="175" name="Rectangle 174"/>
            <p:cNvSpPr/>
            <p:nvPr/>
          </p:nvSpPr>
          <p:spPr>
            <a:xfrm>
              <a:off x="484785" y="242902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6" name="Group 175"/>
          <p:cNvGrpSpPr/>
          <p:nvPr/>
        </p:nvGrpSpPr>
        <p:grpSpPr>
          <a:xfrm>
            <a:off x="3709632" y="2795166"/>
            <a:ext cx="1557381" cy="376193"/>
            <a:chOff x="484785" y="2422924"/>
            <a:chExt cx="1557381" cy="376193"/>
          </a:xfrm>
        </p:grpSpPr>
        <p:sp>
          <p:nvSpPr>
            <p:cNvPr id="177"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Ajustes de IFRS</a:t>
              </a:r>
            </a:p>
          </p:txBody>
        </p:sp>
        <p:sp>
          <p:nvSpPr>
            <p:cNvPr id="178" name="Rectangle 177"/>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9" name="Group 178"/>
          <p:cNvGrpSpPr/>
          <p:nvPr/>
        </p:nvGrpSpPr>
        <p:grpSpPr>
          <a:xfrm>
            <a:off x="3709632" y="3231108"/>
            <a:ext cx="1557381" cy="376193"/>
            <a:chOff x="484785" y="2422924"/>
            <a:chExt cx="1557381" cy="376193"/>
          </a:xfrm>
        </p:grpSpPr>
        <p:sp>
          <p:nvSpPr>
            <p:cNvPr id="180"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Contabili, Depreciacón y Capitalización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 Activos Fijos</a:t>
              </a:r>
            </a:p>
          </p:txBody>
        </p:sp>
        <p:sp>
          <p:nvSpPr>
            <p:cNvPr id="181" name="Rectangle 180"/>
            <p:cNvSpPr/>
            <p:nvPr/>
          </p:nvSpPr>
          <p:spPr>
            <a:xfrm>
              <a:off x="484785" y="2429027"/>
              <a:ext cx="113651" cy="37009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82" name="Group 181"/>
          <p:cNvGrpSpPr/>
          <p:nvPr/>
        </p:nvGrpSpPr>
        <p:grpSpPr>
          <a:xfrm>
            <a:off x="3709632" y="3702824"/>
            <a:ext cx="1557381" cy="376193"/>
            <a:chOff x="3709632" y="3920416"/>
            <a:chExt cx="1557381" cy="376193"/>
          </a:xfrm>
        </p:grpSpPr>
        <p:sp>
          <p:nvSpPr>
            <p:cNvPr id="183" name="Rectangle 35"/>
            <p:cNvSpPr>
              <a:spLocks noChangeArrowheads="1"/>
            </p:cNvSpPr>
            <p:nvPr/>
          </p:nvSpPr>
          <p:spPr bwMode="auto">
            <a:xfrm>
              <a:off x="3711158" y="3920416"/>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Procedimientos de fin de período</a:t>
              </a:r>
            </a:p>
          </p:txBody>
        </p:sp>
        <p:sp>
          <p:nvSpPr>
            <p:cNvPr id="184" name="Rectangle 183"/>
            <p:cNvSpPr/>
            <p:nvPr/>
          </p:nvSpPr>
          <p:spPr>
            <a:xfrm>
              <a:off x="3709632" y="3926519"/>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85" name="Chevron 33"/>
          <p:cNvSpPr/>
          <p:nvPr/>
        </p:nvSpPr>
        <p:spPr>
          <a:xfrm>
            <a:off x="3725132" y="1475544"/>
            <a:ext cx="1554202" cy="360000"/>
          </a:xfrm>
          <a:prstGeom prst="rect">
            <a:avLst/>
          </a:prstGeom>
          <a:solidFill>
            <a:schemeClr val="bg1">
              <a:lumMod val="85000"/>
            </a:schemeClr>
          </a:solidFill>
          <a:ln w="12700" cap="rnd" algn="ctr">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Activos Fijos</a:t>
            </a:r>
          </a:p>
        </p:txBody>
      </p:sp>
      <p:grpSp>
        <p:nvGrpSpPr>
          <p:cNvPr id="186" name="Group 185"/>
          <p:cNvGrpSpPr/>
          <p:nvPr/>
        </p:nvGrpSpPr>
        <p:grpSpPr>
          <a:xfrm>
            <a:off x="5323193" y="1902200"/>
            <a:ext cx="1557381" cy="376193"/>
            <a:chOff x="484785" y="2422924"/>
            <a:chExt cx="1557381" cy="376193"/>
          </a:xfrm>
        </p:grpSpPr>
        <p:sp>
          <p:nvSpPr>
            <p:cNvPr id="187" name="Rectangle 35"/>
            <p:cNvSpPr>
              <a:spLocks noChangeArrowheads="1"/>
            </p:cNvSpPr>
            <p:nvPr/>
          </p:nvSpPr>
          <p:spPr bwMode="auto">
            <a:xfrm>
              <a:off x="486311" y="2422924"/>
              <a:ext cx="1555855" cy="374579"/>
            </a:xfrm>
            <a:prstGeom prst="rect">
              <a:avLst/>
            </a:prstGeom>
            <a:noFill/>
            <a:ln w="9525">
              <a:solidFill>
                <a:srgbClr val="92D050"/>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Procesamiento de gastos (general y Liderazgo)</a:t>
              </a:r>
            </a:p>
          </p:txBody>
        </p:sp>
        <p:sp>
          <p:nvSpPr>
            <p:cNvPr id="188" name="Rectangle 187"/>
            <p:cNvSpPr/>
            <p:nvPr/>
          </p:nvSpPr>
          <p:spPr>
            <a:xfrm>
              <a:off x="484785" y="242902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89" name="Group 188"/>
          <p:cNvGrpSpPr/>
          <p:nvPr/>
        </p:nvGrpSpPr>
        <p:grpSpPr>
          <a:xfrm>
            <a:off x="5321995" y="2340360"/>
            <a:ext cx="1557381" cy="374579"/>
            <a:chOff x="484785" y="2422924"/>
            <a:chExt cx="1557381" cy="374579"/>
          </a:xfrm>
        </p:grpSpPr>
        <p:sp>
          <p:nvSpPr>
            <p:cNvPr id="190"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Órdenes de compra</a:t>
              </a:r>
            </a:p>
          </p:txBody>
        </p:sp>
        <p:sp>
          <p:nvSpPr>
            <p:cNvPr id="191" name="Rectangle 190"/>
            <p:cNvSpPr/>
            <p:nvPr/>
          </p:nvSpPr>
          <p:spPr>
            <a:xfrm>
              <a:off x="484785" y="242413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2" name="Group 191"/>
          <p:cNvGrpSpPr/>
          <p:nvPr/>
        </p:nvGrpSpPr>
        <p:grpSpPr>
          <a:xfrm>
            <a:off x="5321995" y="2784537"/>
            <a:ext cx="1557381" cy="378391"/>
            <a:chOff x="484785" y="2422924"/>
            <a:chExt cx="1557381" cy="378391"/>
          </a:xfrm>
        </p:grpSpPr>
        <p:sp>
          <p:nvSpPr>
            <p:cNvPr id="193"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reportes de T&amp;E</a:t>
              </a:r>
            </a:p>
          </p:txBody>
        </p:sp>
        <p:sp>
          <p:nvSpPr>
            <p:cNvPr id="194" name="Rectangle 193"/>
            <p:cNvSpPr/>
            <p:nvPr/>
          </p:nvSpPr>
          <p:spPr>
            <a:xfrm>
              <a:off x="484785" y="2431225"/>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5" name="Group 194"/>
          <p:cNvGrpSpPr/>
          <p:nvPr/>
        </p:nvGrpSpPr>
        <p:grpSpPr>
          <a:xfrm>
            <a:off x="6929844" y="1911718"/>
            <a:ext cx="1557381" cy="376193"/>
            <a:chOff x="484785" y="2422924"/>
            <a:chExt cx="1557381" cy="376193"/>
          </a:xfrm>
        </p:grpSpPr>
        <p:sp>
          <p:nvSpPr>
            <p:cNvPr id="196"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los procesos del negocio</a:t>
              </a:r>
            </a:p>
          </p:txBody>
        </p:sp>
        <p:sp>
          <p:nvSpPr>
            <p:cNvPr id="197" name="Rectangle 196"/>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8" name="Group 197"/>
          <p:cNvGrpSpPr/>
          <p:nvPr/>
        </p:nvGrpSpPr>
        <p:grpSpPr>
          <a:xfrm>
            <a:off x="6928646" y="2342474"/>
            <a:ext cx="1557381" cy="376193"/>
            <a:chOff x="484785" y="2422924"/>
            <a:chExt cx="1557381" cy="376193"/>
          </a:xfrm>
        </p:grpSpPr>
        <p:sp>
          <p:nvSpPr>
            <p:cNvPr id="199"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Contabilidad de Caja Chica</a:t>
              </a:r>
            </a:p>
          </p:txBody>
        </p:sp>
        <p:sp>
          <p:nvSpPr>
            <p:cNvPr id="200" name="Rectangle 199"/>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1" name="Group 200"/>
          <p:cNvGrpSpPr/>
          <p:nvPr/>
        </p:nvGrpSpPr>
        <p:grpSpPr>
          <a:xfrm>
            <a:off x="6928646" y="2829708"/>
            <a:ext cx="1557381" cy="376193"/>
            <a:chOff x="484785" y="2422924"/>
            <a:chExt cx="1557381" cy="376193"/>
          </a:xfrm>
        </p:grpSpPr>
        <p:sp>
          <p:nvSpPr>
            <p:cNvPr id="202"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Gesitón de Caja Chica</a:t>
              </a:r>
            </a:p>
          </p:txBody>
        </p:sp>
        <p:sp>
          <p:nvSpPr>
            <p:cNvPr id="203" name="Rectangle 202"/>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4" name="Group 203"/>
          <p:cNvGrpSpPr/>
          <p:nvPr/>
        </p:nvGrpSpPr>
        <p:grpSpPr>
          <a:xfrm>
            <a:off x="6928646" y="3240627"/>
            <a:ext cx="1557381" cy="376193"/>
            <a:chOff x="484785" y="2422924"/>
            <a:chExt cx="1557381" cy="376193"/>
          </a:xfrm>
        </p:grpSpPr>
        <p:sp>
          <p:nvSpPr>
            <p:cNvPr id="205"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Gastos reembolsables</a:t>
              </a:r>
            </a:p>
          </p:txBody>
        </p:sp>
        <p:sp>
          <p:nvSpPr>
            <p:cNvPr id="206" name="Rectangle 205"/>
            <p:cNvSpPr/>
            <p:nvPr/>
          </p:nvSpPr>
          <p:spPr>
            <a:xfrm>
              <a:off x="484785" y="242902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07" name="Chevron 29"/>
          <p:cNvSpPr/>
          <p:nvPr/>
        </p:nvSpPr>
        <p:spPr>
          <a:xfrm>
            <a:off x="6930826" y="1475544"/>
            <a:ext cx="1553450" cy="354202"/>
          </a:xfrm>
          <a:prstGeom prst="rect">
            <a:avLst/>
          </a:prstGeom>
          <a:solidFill>
            <a:schemeClr val="bg1">
              <a:lumMod val="85000"/>
            </a:schemeClr>
          </a:solidFill>
          <a:ln w="12700" cap="rnd" algn="ctr">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Efectivo /Tesorería</a:t>
            </a:r>
          </a:p>
        </p:txBody>
      </p:sp>
      <p:grpSp>
        <p:nvGrpSpPr>
          <p:cNvPr id="208" name="Group 207"/>
          <p:cNvGrpSpPr/>
          <p:nvPr/>
        </p:nvGrpSpPr>
        <p:grpSpPr>
          <a:xfrm>
            <a:off x="8537547" y="1906972"/>
            <a:ext cx="1557381" cy="376193"/>
            <a:chOff x="484785" y="2422924"/>
            <a:chExt cx="1557381" cy="376193"/>
          </a:xfrm>
        </p:grpSpPr>
        <p:sp>
          <p:nvSpPr>
            <p:cNvPr id="209"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Asientos</a:t>
              </a:r>
            </a:p>
          </p:txBody>
        </p:sp>
        <p:sp>
          <p:nvSpPr>
            <p:cNvPr id="210" name="Rectangle 209"/>
            <p:cNvSpPr/>
            <p:nvPr/>
          </p:nvSpPr>
          <p:spPr>
            <a:xfrm>
              <a:off x="484785" y="2429027"/>
              <a:ext cx="113651" cy="370090"/>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1" name="Group 210"/>
          <p:cNvGrpSpPr/>
          <p:nvPr/>
        </p:nvGrpSpPr>
        <p:grpSpPr>
          <a:xfrm>
            <a:off x="8536349" y="2353630"/>
            <a:ext cx="1557381" cy="376193"/>
            <a:chOff x="484785" y="2422924"/>
            <a:chExt cx="1557381" cy="376193"/>
          </a:xfrm>
        </p:grpSpPr>
        <p:sp>
          <p:nvSpPr>
            <p:cNvPr id="212"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Preparación y Revisión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 balances </a:t>
              </a:r>
            </a:p>
          </p:txBody>
        </p:sp>
        <p:sp>
          <p:nvSpPr>
            <p:cNvPr id="213" name="Rectangle 212"/>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4" name="Group 213"/>
          <p:cNvGrpSpPr/>
          <p:nvPr/>
        </p:nvGrpSpPr>
        <p:grpSpPr>
          <a:xfrm>
            <a:off x="8536349" y="2791704"/>
            <a:ext cx="1557381" cy="376193"/>
            <a:chOff x="484785" y="2422924"/>
            <a:chExt cx="1557381" cy="376193"/>
          </a:xfrm>
        </p:grpSpPr>
        <p:sp>
          <p:nvSpPr>
            <p:cNvPr id="215"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Reconciliación de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Cuentas </a:t>
              </a:r>
            </a:p>
          </p:txBody>
        </p:sp>
        <p:sp>
          <p:nvSpPr>
            <p:cNvPr id="216" name="Rectangle 215"/>
            <p:cNvSpPr/>
            <p:nvPr/>
          </p:nvSpPr>
          <p:spPr>
            <a:xfrm>
              <a:off x="484785" y="2429027"/>
              <a:ext cx="113651" cy="370090"/>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7" name="Group 216"/>
          <p:cNvGrpSpPr/>
          <p:nvPr/>
        </p:nvGrpSpPr>
        <p:grpSpPr>
          <a:xfrm>
            <a:off x="8536349" y="3235881"/>
            <a:ext cx="1557381" cy="376193"/>
            <a:chOff x="484785" y="2422924"/>
            <a:chExt cx="1557381" cy="376193"/>
          </a:xfrm>
        </p:grpSpPr>
        <p:sp>
          <p:nvSpPr>
            <p:cNvPr id="218"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Reconciliaciones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Bancarias</a:t>
              </a:r>
            </a:p>
          </p:txBody>
        </p:sp>
        <p:sp>
          <p:nvSpPr>
            <p:cNvPr id="219" name="Rectangle 218"/>
            <p:cNvSpPr/>
            <p:nvPr/>
          </p:nvSpPr>
          <p:spPr>
            <a:xfrm>
              <a:off x="484785" y="2429027"/>
              <a:ext cx="113651" cy="370090"/>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0" name="Group 219"/>
          <p:cNvGrpSpPr/>
          <p:nvPr/>
        </p:nvGrpSpPr>
        <p:grpSpPr>
          <a:xfrm>
            <a:off x="10154691" y="2352519"/>
            <a:ext cx="1557381" cy="376193"/>
            <a:chOff x="484785" y="2422924"/>
            <a:chExt cx="1557381" cy="376193"/>
          </a:xfrm>
        </p:grpSpPr>
        <p:sp>
          <p:nvSpPr>
            <p:cNvPr id="221"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Ajustes legales</a:t>
              </a:r>
            </a:p>
          </p:txBody>
        </p:sp>
        <p:sp>
          <p:nvSpPr>
            <p:cNvPr id="222" name="Rectangle 221"/>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3" name="Group 222"/>
          <p:cNvGrpSpPr/>
          <p:nvPr/>
        </p:nvGrpSpPr>
        <p:grpSpPr>
          <a:xfrm>
            <a:off x="5320805" y="5067927"/>
            <a:ext cx="1557381" cy="378829"/>
            <a:chOff x="484785" y="2376744"/>
            <a:chExt cx="1557381" cy="378829"/>
          </a:xfrm>
          <a:noFill/>
        </p:grpSpPr>
        <p:sp>
          <p:nvSpPr>
            <p:cNvPr id="224" name="Rectangle 35"/>
            <p:cNvSpPr>
              <a:spLocks noChangeArrowheads="1"/>
            </p:cNvSpPr>
            <p:nvPr/>
          </p:nvSpPr>
          <p:spPr bwMode="auto">
            <a:xfrm>
              <a:off x="486311" y="237674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Reconciliaciones P&amp;L / Contril Interno</a:t>
              </a:r>
            </a:p>
          </p:txBody>
        </p:sp>
        <p:sp>
          <p:nvSpPr>
            <p:cNvPr id="225" name="Rectangle 224"/>
            <p:cNvSpPr/>
            <p:nvPr/>
          </p:nvSpPr>
          <p:spPr>
            <a:xfrm>
              <a:off x="484785" y="2385483"/>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6" name="Group 225"/>
          <p:cNvGrpSpPr/>
          <p:nvPr/>
        </p:nvGrpSpPr>
        <p:grpSpPr>
          <a:xfrm>
            <a:off x="10154939" y="1906062"/>
            <a:ext cx="1557381" cy="376193"/>
            <a:chOff x="484785" y="2422924"/>
            <a:chExt cx="1557381" cy="376193"/>
          </a:xfrm>
        </p:grpSpPr>
        <p:sp>
          <p:nvSpPr>
            <p:cNvPr id="227"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Análisis de Margen</a:t>
              </a:r>
            </a:p>
          </p:txBody>
        </p:sp>
        <p:sp>
          <p:nvSpPr>
            <p:cNvPr id="228" name="Rectangle 227"/>
            <p:cNvSpPr/>
            <p:nvPr/>
          </p:nvSpPr>
          <p:spPr>
            <a:xfrm>
              <a:off x="484785" y="2429027"/>
              <a:ext cx="113651" cy="370090"/>
            </a:xfrm>
            <a:prstGeom prst="rect">
              <a:avLst/>
            </a:prstGeom>
            <a:solidFill>
              <a:srgbClr val="0097A9"/>
            </a:solid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0" name="Group 229"/>
          <p:cNvGrpSpPr/>
          <p:nvPr/>
        </p:nvGrpSpPr>
        <p:grpSpPr>
          <a:xfrm>
            <a:off x="6927799" y="4177910"/>
            <a:ext cx="1557381" cy="376193"/>
            <a:chOff x="484785" y="2422924"/>
            <a:chExt cx="1557381" cy="376193"/>
          </a:xfrm>
        </p:grpSpPr>
        <p:sp>
          <p:nvSpPr>
            <p:cNvPr id="231"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Planes de Fondeo</a:t>
              </a:r>
            </a:p>
          </p:txBody>
        </p:sp>
        <p:sp>
          <p:nvSpPr>
            <p:cNvPr id="232" name="Rectangle 231"/>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3" name="Group 232"/>
          <p:cNvGrpSpPr/>
          <p:nvPr/>
        </p:nvGrpSpPr>
        <p:grpSpPr>
          <a:xfrm>
            <a:off x="6927799" y="4629261"/>
            <a:ext cx="1557381" cy="378391"/>
            <a:chOff x="484785" y="2422924"/>
            <a:chExt cx="1557381" cy="378391"/>
          </a:xfrm>
        </p:grpSpPr>
        <p:sp>
          <p:nvSpPr>
            <p:cNvPr id="234"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Admimnistración de Tesorería</a:t>
              </a:r>
            </a:p>
          </p:txBody>
        </p:sp>
        <p:sp>
          <p:nvSpPr>
            <p:cNvPr id="235" name="Rectangle 234"/>
            <p:cNvSpPr/>
            <p:nvPr/>
          </p:nvSpPr>
          <p:spPr>
            <a:xfrm>
              <a:off x="484785" y="2431225"/>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6" name="Group 235"/>
          <p:cNvGrpSpPr/>
          <p:nvPr/>
        </p:nvGrpSpPr>
        <p:grpSpPr>
          <a:xfrm>
            <a:off x="8554533" y="4618027"/>
            <a:ext cx="1557381" cy="376193"/>
            <a:chOff x="484785" y="2422924"/>
            <a:chExt cx="1557381" cy="376193"/>
          </a:xfrm>
        </p:grpSpPr>
        <p:sp>
          <p:nvSpPr>
            <p:cNvPr id="237"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Procesos Intercompany</a:t>
              </a:r>
            </a:p>
          </p:txBody>
        </p:sp>
        <p:sp>
          <p:nvSpPr>
            <p:cNvPr id="238" name="Rectangle 237"/>
            <p:cNvSpPr/>
            <p:nvPr/>
          </p:nvSpPr>
          <p:spPr>
            <a:xfrm>
              <a:off x="484785" y="2429027"/>
              <a:ext cx="113651" cy="370090"/>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9" name="Group 238"/>
          <p:cNvGrpSpPr/>
          <p:nvPr/>
        </p:nvGrpSpPr>
        <p:grpSpPr>
          <a:xfrm>
            <a:off x="8554533" y="3681876"/>
            <a:ext cx="1557381" cy="376193"/>
            <a:chOff x="484785" y="2422924"/>
            <a:chExt cx="1557381" cy="376193"/>
          </a:xfrm>
          <a:noFill/>
        </p:grpSpPr>
        <p:sp>
          <p:nvSpPr>
            <p:cNvPr id="240"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Análisis &amp; Actividades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 Pre-Cierre</a:t>
              </a:r>
            </a:p>
          </p:txBody>
        </p:sp>
        <p:sp>
          <p:nvSpPr>
            <p:cNvPr id="241" name="Rectangle 240"/>
            <p:cNvSpPr/>
            <p:nvPr/>
          </p:nvSpPr>
          <p:spPr>
            <a:xfrm>
              <a:off x="484785" y="242902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2" name="Group 241"/>
          <p:cNvGrpSpPr/>
          <p:nvPr/>
        </p:nvGrpSpPr>
        <p:grpSpPr>
          <a:xfrm>
            <a:off x="10172160" y="4620952"/>
            <a:ext cx="1557381" cy="376193"/>
            <a:chOff x="484785" y="2422924"/>
            <a:chExt cx="1557381" cy="376193"/>
          </a:xfrm>
        </p:grpSpPr>
        <p:sp>
          <p:nvSpPr>
            <p:cNvPr id="243"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Consolidación de Estados Contables</a:t>
              </a:r>
            </a:p>
          </p:txBody>
        </p:sp>
        <p:sp>
          <p:nvSpPr>
            <p:cNvPr id="244" name="Rectangle 243"/>
            <p:cNvSpPr/>
            <p:nvPr/>
          </p:nvSpPr>
          <p:spPr>
            <a:xfrm>
              <a:off x="484785" y="2429027"/>
              <a:ext cx="113651" cy="370090"/>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5" name="Group 244"/>
          <p:cNvGrpSpPr/>
          <p:nvPr/>
        </p:nvGrpSpPr>
        <p:grpSpPr>
          <a:xfrm>
            <a:off x="10165481" y="2789992"/>
            <a:ext cx="1557381" cy="374579"/>
            <a:chOff x="484785" y="2422924"/>
            <a:chExt cx="1557381" cy="374579"/>
          </a:xfrm>
          <a:noFill/>
        </p:grpSpPr>
        <p:sp>
          <p:nvSpPr>
            <p:cNvPr id="246"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Tax Accounting</a:t>
              </a:r>
            </a:p>
          </p:txBody>
        </p:sp>
        <p:sp>
          <p:nvSpPr>
            <p:cNvPr id="247" name="Rectangle 246"/>
            <p:cNvSpPr/>
            <p:nvPr/>
          </p:nvSpPr>
          <p:spPr>
            <a:xfrm>
              <a:off x="484785" y="242413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8" name="Group 247"/>
          <p:cNvGrpSpPr/>
          <p:nvPr/>
        </p:nvGrpSpPr>
        <p:grpSpPr>
          <a:xfrm>
            <a:off x="10165481" y="3231623"/>
            <a:ext cx="1557381" cy="376193"/>
            <a:chOff x="484785" y="2422924"/>
            <a:chExt cx="1557381" cy="376193"/>
          </a:xfrm>
          <a:noFill/>
        </p:grpSpPr>
        <p:sp>
          <p:nvSpPr>
            <p:cNvPr id="249"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Datos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Maestros de Finanzas</a:t>
              </a:r>
            </a:p>
          </p:txBody>
        </p:sp>
        <p:sp>
          <p:nvSpPr>
            <p:cNvPr id="250" name="Rectangle 249"/>
            <p:cNvSpPr/>
            <p:nvPr/>
          </p:nvSpPr>
          <p:spPr>
            <a:xfrm>
              <a:off x="484785" y="242902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1" name="Group 250"/>
          <p:cNvGrpSpPr/>
          <p:nvPr/>
        </p:nvGrpSpPr>
        <p:grpSpPr>
          <a:xfrm>
            <a:off x="10164719" y="3677951"/>
            <a:ext cx="1557381" cy="376193"/>
            <a:chOff x="484785" y="2422924"/>
            <a:chExt cx="1557381" cy="376193"/>
          </a:xfrm>
        </p:grpSpPr>
        <p:sp>
          <p:nvSpPr>
            <p:cNvPr id="252"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Procesamiento de Alocación de Costos</a:t>
              </a:r>
            </a:p>
          </p:txBody>
        </p:sp>
        <p:sp>
          <p:nvSpPr>
            <p:cNvPr id="253" name="Rectangle 252"/>
            <p:cNvSpPr/>
            <p:nvPr/>
          </p:nvSpPr>
          <p:spPr>
            <a:xfrm>
              <a:off x="484785" y="2429027"/>
              <a:ext cx="113651" cy="370090"/>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4" name="Group 253"/>
          <p:cNvGrpSpPr/>
          <p:nvPr/>
        </p:nvGrpSpPr>
        <p:grpSpPr>
          <a:xfrm>
            <a:off x="10165481" y="4158811"/>
            <a:ext cx="1557381" cy="378391"/>
            <a:chOff x="484785" y="2422924"/>
            <a:chExt cx="1557381" cy="378391"/>
          </a:xfrm>
        </p:grpSpPr>
        <p:sp>
          <p:nvSpPr>
            <p:cNvPr id="255"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Previsiones</a:t>
              </a:r>
            </a:p>
          </p:txBody>
        </p:sp>
        <p:sp>
          <p:nvSpPr>
            <p:cNvPr id="256" name="Rectangle 255"/>
            <p:cNvSpPr/>
            <p:nvPr/>
          </p:nvSpPr>
          <p:spPr>
            <a:xfrm>
              <a:off x="484785" y="2431225"/>
              <a:ext cx="113651" cy="370090"/>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60" name="Chevron 29"/>
          <p:cNvSpPr/>
          <p:nvPr/>
        </p:nvSpPr>
        <p:spPr>
          <a:xfrm>
            <a:off x="493091" y="4180854"/>
            <a:ext cx="3163736" cy="354202"/>
          </a:xfrm>
          <a:prstGeom prst="rect">
            <a:avLst/>
          </a:prstGeom>
          <a:solidFill>
            <a:schemeClr val="bg1">
              <a:lumMod val="85000"/>
            </a:schemeClr>
          </a:solidFill>
          <a:ln w="12700" cap="rnd" algn="ctr">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Reporte Financiero y Regulatorio</a:t>
            </a:r>
          </a:p>
        </p:txBody>
      </p:sp>
      <p:grpSp>
        <p:nvGrpSpPr>
          <p:cNvPr id="261" name="Group 260"/>
          <p:cNvGrpSpPr/>
          <p:nvPr/>
        </p:nvGrpSpPr>
        <p:grpSpPr>
          <a:xfrm>
            <a:off x="2114813" y="5515547"/>
            <a:ext cx="1557381" cy="376193"/>
            <a:chOff x="484785" y="2422924"/>
            <a:chExt cx="1557381" cy="376193"/>
          </a:xfrm>
          <a:noFill/>
        </p:grpSpPr>
        <p:sp>
          <p:nvSpPr>
            <p:cNvPr id="262"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Declaración de Estados Financeros</a:t>
              </a:r>
            </a:p>
          </p:txBody>
        </p:sp>
        <p:sp>
          <p:nvSpPr>
            <p:cNvPr id="263" name="Rectangle 262"/>
            <p:cNvSpPr/>
            <p:nvPr/>
          </p:nvSpPr>
          <p:spPr>
            <a:xfrm>
              <a:off x="484785" y="242902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4" name="Group 263"/>
          <p:cNvGrpSpPr/>
          <p:nvPr/>
        </p:nvGrpSpPr>
        <p:grpSpPr>
          <a:xfrm>
            <a:off x="473189" y="4632315"/>
            <a:ext cx="1557381" cy="376193"/>
            <a:chOff x="484785" y="2422924"/>
            <a:chExt cx="1557381" cy="376193"/>
          </a:xfrm>
        </p:grpSpPr>
        <p:sp>
          <p:nvSpPr>
            <p:cNvPr id="265"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Informes de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Entidad Legal</a:t>
              </a:r>
            </a:p>
          </p:txBody>
        </p:sp>
        <p:sp>
          <p:nvSpPr>
            <p:cNvPr id="266" name="Rectangle 265"/>
            <p:cNvSpPr/>
            <p:nvPr/>
          </p:nvSpPr>
          <p:spPr>
            <a:xfrm>
              <a:off x="484785" y="2429027"/>
              <a:ext cx="113651" cy="370090"/>
            </a:xfrm>
            <a:prstGeom prst="rect">
              <a:avLst/>
            </a:prstGeom>
            <a:solidFill>
              <a:srgbClr val="86BC25"/>
            </a:solid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7" name="Group 266"/>
          <p:cNvGrpSpPr/>
          <p:nvPr/>
        </p:nvGrpSpPr>
        <p:grpSpPr>
          <a:xfrm>
            <a:off x="476169" y="5085690"/>
            <a:ext cx="1557381" cy="376193"/>
            <a:chOff x="484785" y="2422924"/>
            <a:chExt cx="1557381" cy="376193"/>
          </a:xfrm>
        </p:grpSpPr>
        <p:sp>
          <p:nvSpPr>
            <p:cNvPr id="268"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Informes Estatutarios</a:t>
              </a:r>
            </a:p>
          </p:txBody>
        </p:sp>
        <p:sp>
          <p:nvSpPr>
            <p:cNvPr id="269" name="Rectangle 268"/>
            <p:cNvSpPr/>
            <p:nvPr/>
          </p:nvSpPr>
          <p:spPr>
            <a:xfrm>
              <a:off x="484785" y="2429027"/>
              <a:ext cx="113651" cy="370090"/>
            </a:xfrm>
            <a:prstGeom prst="rect">
              <a:avLst/>
            </a:prstGeom>
            <a:solidFill>
              <a:srgbClr val="86BC25"/>
            </a:solid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0" name="Group 269"/>
          <p:cNvGrpSpPr/>
          <p:nvPr/>
        </p:nvGrpSpPr>
        <p:grpSpPr>
          <a:xfrm>
            <a:off x="468028" y="5527364"/>
            <a:ext cx="1557381" cy="376193"/>
            <a:chOff x="484785" y="2422924"/>
            <a:chExt cx="1557381" cy="376193"/>
          </a:xfrm>
        </p:grpSpPr>
        <p:sp>
          <p:nvSpPr>
            <p:cNvPr id="271" name="Rectangle 35"/>
            <p:cNvSpPr>
              <a:spLocks noChangeArrowheads="1"/>
            </p:cNvSpPr>
            <p:nvPr/>
          </p:nvSpPr>
          <p:spPr bwMode="auto">
            <a:xfrm>
              <a:off x="486311" y="242292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Informes de Liquidez</a:t>
              </a:r>
            </a:p>
          </p:txBody>
        </p:sp>
        <p:sp>
          <p:nvSpPr>
            <p:cNvPr id="272" name="Rectangle 271"/>
            <p:cNvSpPr/>
            <p:nvPr/>
          </p:nvSpPr>
          <p:spPr>
            <a:xfrm>
              <a:off x="484785" y="2429027"/>
              <a:ext cx="113651" cy="370090"/>
            </a:xfrm>
            <a:prstGeom prst="rect">
              <a:avLst/>
            </a:prstGeom>
            <a:solidFill>
              <a:srgbClr val="86BC25"/>
            </a:solid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3" name="Group 272"/>
          <p:cNvGrpSpPr/>
          <p:nvPr/>
        </p:nvGrpSpPr>
        <p:grpSpPr>
          <a:xfrm>
            <a:off x="2104841" y="5078779"/>
            <a:ext cx="1557381" cy="374579"/>
            <a:chOff x="484785" y="2422924"/>
            <a:chExt cx="1557381" cy="374579"/>
          </a:xfrm>
          <a:noFill/>
        </p:grpSpPr>
        <p:sp>
          <p:nvSpPr>
            <p:cNvPr id="274"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Declaración de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Impuestos</a:t>
              </a:r>
            </a:p>
          </p:txBody>
        </p:sp>
        <p:sp>
          <p:nvSpPr>
            <p:cNvPr id="275" name="Rectangle 274"/>
            <p:cNvSpPr/>
            <p:nvPr/>
          </p:nvSpPr>
          <p:spPr>
            <a:xfrm>
              <a:off x="484785" y="242413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6" name="Group 275"/>
          <p:cNvGrpSpPr/>
          <p:nvPr/>
        </p:nvGrpSpPr>
        <p:grpSpPr>
          <a:xfrm>
            <a:off x="2099119" y="4622823"/>
            <a:ext cx="1557381" cy="376193"/>
            <a:chOff x="484785" y="2422924"/>
            <a:chExt cx="1557381" cy="376193"/>
          </a:xfrm>
        </p:grpSpPr>
        <p:sp>
          <p:nvSpPr>
            <p:cNvPr id="277"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Relaciones con Inversionistas</a:t>
              </a:r>
            </a:p>
          </p:txBody>
        </p:sp>
        <p:sp>
          <p:nvSpPr>
            <p:cNvPr id="278" name="Rectangle 277"/>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9" name="Group 278"/>
          <p:cNvGrpSpPr/>
          <p:nvPr/>
        </p:nvGrpSpPr>
        <p:grpSpPr>
          <a:xfrm>
            <a:off x="468814" y="6087274"/>
            <a:ext cx="2129172" cy="636031"/>
            <a:chOff x="9411052" y="6017270"/>
            <a:chExt cx="2129172" cy="703930"/>
          </a:xfrm>
        </p:grpSpPr>
        <p:sp>
          <p:nvSpPr>
            <p:cNvPr id="280" name="Rectangle 279"/>
            <p:cNvSpPr>
              <a:spLocks noChangeArrowheads="1"/>
            </p:cNvSpPr>
            <p:nvPr/>
          </p:nvSpPr>
          <p:spPr bwMode="auto">
            <a:xfrm>
              <a:off x="9516382" y="6420135"/>
              <a:ext cx="600364" cy="158632"/>
            </a:xfrm>
            <a:prstGeom prst="rect">
              <a:avLst/>
            </a:prstGeom>
            <a:solidFill>
              <a:srgbClr val="7F7F7F"/>
            </a:solidFill>
            <a:ln w="12700" cap="sq">
              <a:solidFill>
                <a:schemeClr val="bg1">
                  <a:lumMod val="50000"/>
                </a:schemeClr>
              </a:solidFill>
              <a:miter lim="800000"/>
              <a:headEnd type="none" w="sm" len="sm"/>
              <a:tailEnd type="none" w="sm" len="sm"/>
            </a:ln>
          </p:spPr>
          <p:txBody>
            <a:bodyPr lIns="18288" tIns="18288" rIns="18288" bIns="18288" anchor="ctr" anchorCtr="1"/>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Baja</a:t>
              </a:r>
            </a:p>
          </p:txBody>
        </p:sp>
        <p:sp>
          <p:nvSpPr>
            <p:cNvPr id="281" name="Rectangle 280"/>
            <p:cNvSpPr>
              <a:spLocks noChangeArrowheads="1"/>
            </p:cNvSpPr>
            <p:nvPr/>
          </p:nvSpPr>
          <p:spPr bwMode="auto">
            <a:xfrm>
              <a:off x="10144402" y="6420135"/>
              <a:ext cx="600364" cy="158632"/>
            </a:xfrm>
            <a:prstGeom prst="rect">
              <a:avLst/>
            </a:prstGeom>
            <a:solidFill>
              <a:srgbClr val="0097A9"/>
            </a:solidFill>
            <a:ln w="12700" cap="sq">
              <a:solidFill>
                <a:srgbClr val="5D8A9B"/>
              </a:solidFill>
              <a:miter lim="800000"/>
              <a:headEnd type="none" w="sm" len="sm"/>
              <a:tailEnd type="none" w="sm" len="sm"/>
            </a:ln>
          </p:spPr>
          <p:txBody>
            <a:bodyPr lIns="18288" tIns="18288" rIns="18288" bIns="18288" anchor="ctr" anchorCtr="1"/>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Media</a:t>
              </a:r>
            </a:p>
          </p:txBody>
        </p:sp>
        <p:sp>
          <p:nvSpPr>
            <p:cNvPr id="282" name="Rectangle 83"/>
            <p:cNvSpPr>
              <a:spLocks noChangeArrowheads="1"/>
            </p:cNvSpPr>
            <p:nvPr/>
          </p:nvSpPr>
          <p:spPr bwMode="auto">
            <a:xfrm>
              <a:off x="10766895" y="6420135"/>
              <a:ext cx="604694" cy="158632"/>
            </a:xfrm>
            <a:prstGeom prst="rect">
              <a:avLst/>
            </a:prstGeom>
            <a:solidFill>
              <a:srgbClr val="92D050"/>
            </a:solidFill>
            <a:ln w="12700" cap="sq">
              <a:solidFill>
                <a:schemeClr val="accent1">
                  <a:lumMod val="60000"/>
                  <a:lumOff val="40000"/>
                </a:schemeClr>
              </a:solidFill>
              <a:miter lim="800000"/>
              <a:headEnd type="none" w="sm" len="sm"/>
              <a:tailEnd type="none" w="sm" len="sm"/>
            </a:ln>
          </p:spPr>
          <p:txBody>
            <a:bodyPr lIns="18288" tIns="18288" rIns="18288" bIns="18288" anchor="ctr" anchorCtr="1"/>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s-MX" sz="800" b="1" i="0" u="none" strike="noStrike" kern="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Alta</a:t>
              </a:r>
            </a:p>
          </p:txBody>
        </p:sp>
        <p:sp>
          <p:nvSpPr>
            <p:cNvPr id="283" name="Rectangle 85"/>
            <p:cNvSpPr>
              <a:spLocks noChangeArrowheads="1"/>
            </p:cNvSpPr>
            <p:nvPr/>
          </p:nvSpPr>
          <p:spPr bwMode="gray">
            <a:xfrm>
              <a:off x="9649596" y="6109261"/>
              <a:ext cx="1602536" cy="258881"/>
            </a:xfrm>
            <a:prstGeom prst="rect">
              <a:avLst/>
            </a:prstGeom>
            <a:solidFill>
              <a:sysClr val="window" lastClr="FFFFFF"/>
            </a:solidFill>
            <a:ln w="12700" cap="rnd" algn="ctr">
              <a:noFill/>
              <a:miter lim="800000"/>
              <a:headEnd/>
              <a:tailEnd/>
            </a:ln>
          </p:spPr>
          <p:txBody>
            <a:bodyPr wrap="none" lIns="72000" tIns="0" rIns="72000" bIns="0" anchor="b" anchorCtr="1">
              <a:spAutoFit/>
            </a:bodyPr>
            <a:lstStyle/>
            <a:p>
              <a:pPr marL="0" marR="0" lvl="0" indent="0" algn="ctr" defTabSz="1219170" rtl="0" eaLnBrk="1" fontAlgn="base" latinLnBrk="0" hangingPunct="1">
                <a:lnSpc>
                  <a:spcPct val="95000"/>
                </a:lnSpc>
                <a:spcBef>
                  <a:spcPct val="0"/>
                </a:spcBef>
                <a:spcAft>
                  <a:spcPct val="0"/>
                </a:spcAft>
                <a:buClrTx/>
                <a:buSzTx/>
                <a:buFontTx/>
                <a:buNone/>
                <a:tabLst/>
                <a:defRPr/>
              </a:pPr>
              <a:r>
                <a:rPr kumimoji="0" lang="es-MX" sz="800" b="1" i="1"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Referencia:</a:t>
              </a:r>
            </a:p>
            <a:p>
              <a:pPr marL="0" marR="0" lvl="0" indent="0" algn="ctr" defTabSz="1219170" rtl="0" eaLnBrk="1" fontAlgn="base" latinLnBrk="0" hangingPunct="1">
                <a:lnSpc>
                  <a:spcPct val="95000"/>
                </a:lnSpc>
                <a:spcBef>
                  <a:spcPct val="0"/>
                </a:spcBef>
                <a:spcAft>
                  <a:spcPct val="0"/>
                </a:spcAft>
                <a:buClrTx/>
                <a:buSzTx/>
                <a:buFontTx/>
                <a:buNone/>
                <a:tabLst/>
                <a:defRPr/>
              </a:pPr>
              <a:r>
                <a:rPr kumimoji="0" lang="es-MX" sz="800" b="0" i="1"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Oportunidad de Automatización</a:t>
              </a:r>
            </a:p>
          </p:txBody>
        </p:sp>
        <p:sp>
          <p:nvSpPr>
            <p:cNvPr id="284" name="Rectangle 283"/>
            <p:cNvSpPr/>
            <p:nvPr/>
          </p:nvSpPr>
          <p:spPr bwMode="gray">
            <a:xfrm>
              <a:off x="9411052" y="6017270"/>
              <a:ext cx="2129172" cy="703930"/>
            </a:xfrm>
            <a:prstGeom prst="rect">
              <a:avLst/>
            </a:prstGeom>
            <a:noFill/>
            <a:ln w="9525" algn="ctr">
              <a:solidFill>
                <a:schemeClr val="bg1">
                  <a:lumMod val="75000"/>
                </a:schemeClr>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s-MX" sz="800" b="1" i="0" u="none" strike="noStrike" kern="1200" cap="none" spc="0" normalizeH="0" baseline="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85" name="Text Box 39"/>
          <p:cNvSpPr txBox="1">
            <a:spLocks noChangeArrowheads="1"/>
          </p:cNvSpPr>
          <p:nvPr/>
        </p:nvSpPr>
        <p:spPr bwMode="auto">
          <a:xfrm>
            <a:off x="8547154" y="5077428"/>
            <a:ext cx="3188602" cy="329608"/>
          </a:xfrm>
          <a:prstGeom prst="rect">
            <a:avLst/>
          </a:prstGeom>
          <a:solidFill>
            <a:schemeClr val="bg1">
              <a:lumMod val="85000"/>
            </a:schemeClr>
          </a:solidFill>
          <a:ln w="12700" cap="rnd" algn="ctr">
            <a:noFill/>
            <a:miter lim="800000"/>
            <a:headEnd/>
            <a:tailEnd/>
          </a:ln>
        </p:spPr>
        <p:txBody>
          <a:bodyPr anchor="ctr"/>
          <a:lstStyle>
            <a:defPPr>
              <a:defRPr lang="en-US"/>
            </a:defPPr>
            <a:lvl1pPr algn="ctr">
              <a:defRPr sz="8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presupuesto y previsiones</a:t>
            </a:r>
          </a:p>
        </p:txBody>
      </p:sp>
      <p:sp>
        <p:nvSpPr>
          <p:cNvPr id="286" name="Chevron 29"/>
          <p:cNvSpPr/>
          <p:nvPr/>
        </p:nvSpPr>
        <p:spPr>
          <a:xfrm>
            <a:off x="5326635" y="4183334"/>
            <a:ext cx="1553450" cy="354202"/>
          </a:xfrm>
          <a:prstGeom prst="rect">
            <a:avLst/>
          </a:prstGeom>
          <a:solidFill>
            <a:schemeClr val="bg1">
              <a:lumMod val="85000"/>
            </a:schemeClr>
          </a:solidFill>
          <a:ln w="12700" cap="rnd" algn="ctr">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Funciones de control</a:t>
            </a:r>
          </a:p>
        </p:txBody>
      </p:sp>
      <p:grpSp>
        <p:nvGrpSpPr>
          <p:cNvPr id="287" name="Group 286"/>
          <p:cNvGrpSpPr/>
          <p:nvPr/>
        </p:nvGrpSpPr>
        <p:grpSpPr>
          <a:xfrm>
            <a:off x="5328599" y="4630826"/>
            <a:ext cx="1557381" cy="378763"/>
            <a:chOff x="3709632" y="3901944"/>
            <a:chExt cx="1557381" cy="378763"/>
          </a:xfrm>
        </p:grpSpPr>
        <p:sp>
          <p:nvSpPr>
            <p:cNvPr id="288" name="Rectangle 35"/>
            <p:cNvSpPr>
              <a:spLocks noChangeArrowheads="1"/>
            </p:cNvSpPr>
            <p:nvPr/>
          </p:nvSpPr>
          <p:spPr bwMode="auto">
            <a:xfrm>
              <a:off x="3711158" y="3901944"/>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Operaciones de Control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 Producto</a:t>
              </a:r>
            </a:p>
          </p:txBody>
        </p:sp>
        <p:sp>
          <p:nvSpPr>
            <p:cNvPr id="289" name="Rectangle 288"/>
            <p:cNvSpPr/>
            <p:nvPr/>
          </p:nvSpPr>
          <p:spPr>
            <a:xfrm>
              <a:off x="3709632" y="3910617"/>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0" name="Group 289"/>
          <p:cNvGrpSpPr/>
          <p:nvPr/>
        </p:nvGrpSpPr>
        <p:grpSpPr>
          <a:xfrm>
            <a:off x="8558911" y="4162839"/>
            <a:ext cx="1557381" cy="376193"/>
            <a:chOff x="484785" y="2422924"/>
            <a:chExt cx="1557381" cy="376193"/>
          </a:xfrm>
          <a:noFill/>
        </p:grpSpPr>
        <p:sp>
          <p:nvSpPr>
            <p:cNvPr id="291"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Período de Cierre final</a:t>
              </a:r>
            </a:p>
          </p:txBody>
        </p:sp>
        <p:sp>
          <p:nvSpPr>
            <p:cNvPr id="292" name="Rectangle 291"/>
            <p:cNvSpPr/>
            <p:nvPr/>
          </p:nvSpPr>
          <p:spPr>
            <a:xfrm>
              <a:off x="484785" y="242902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6" name="Group 295"/>
          <p:cNvGrpSpPr/>
          <p:nvPr/>
        </p:nvGrpSpPr>
        <p:grpSpPr>
          <a:xfrm>
            <a:off x="5317309" y="5498242"/>
            <a:ext cx="1557381" cy="374579"/>
            <a:chOff x="484785" y="2450632"/>
            <a:chExt cx="1557381" cy="374579"/>
          </a:xfrm>
        </p:grpSpPr>
        <p:sp>
          <p:nvSpPr>
            <p:cNvPr id="297" name="Rectangle 35"/>
            <p:cNvSpPr>
              <a:spLocks noChangeArrowheads="1"/>
            </p:cNvSpPr>
            <p:nvPr/>
          </p:nvSpPr>
          <p:spPr bwMode="auto">
            <a:xfrm>
              <a:off x="486311" y="2450632"/>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Desarrollo y Mantenimiento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 Modelos</a:t>
              </a:r>
            </a:p>
          </p:txBody>
        </p:sp>
        <p:sp>
          <p:nvSpPr>
            <p:cNvPr id="298" name="Rectangle 297"/>
            <p:cNvSpPr/>
            <p:nvPr/>
          </p:nvSpPr>
          <p:spPr>
            <a:xfrm>
              <a:off x="484785" y="2452880"/>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9" name="Group 298"/>
          <p:cNvGrpSpPr/>
          <p:nvPr/>
        </p:nvGrpSpPr>
        <p:grpSpPr>
          <a:xfrm>
            <a:off x="5316107" y="5911988"/>
            <a:ext cx="1557381" cy="378391"/>
            <a:chOff x="484785" y="2422924"/>
            <a:chExt cx="1557381" cy="378391"/>
          </a:xfrm>
        </p:grpSpPr>
        <p:sp>
          <p:nvSpPr>
            <p:cNvPr id="300"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Contabilidad &amp; Política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 Riesgos</a:t>
              </a:r>
            </a:p>
          </p:txBody>
        </p:sp>
        <p:sp>
          <p:nvSpPr>
            <p:cNvPr id="301" name="Rectangle 300"/>
            <p:cNvSpPr/>
            <p:nvPr/>
          </p:nvSpPr>
          <p:spPr>
            <a:xfrm>
              <a:off x="484785" y="2431225"/>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2" name="Group 301"/>
          <p:cNvGrpSpPr/>
          <p:nvPr/>
        </p:nvGrpSpPr>
        <p:grpSpPr>
          <a:xfrm>
            <a:off x="8554173" y="5508316"/>
            <a:ext cx="1557381" cy="378391"/>
            <a:chOff x="484785" y="2422924"/>
            <a:chExt cx="1557381" cy="378391"/>
          </a:xfrm>
          <a:noFill/>
        </p:grpSpPr>
        <p:sp>
          <p:nvSpPr>
            <p:cNvPr id="303"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Presupuesto &amp; Planeamiento Financiero</a:t>
              </a:r>
            </a:p>
          </p:txBody>
        </p:sp>
        <p:sp>
          <p:nvSpPr>
            <p:cNvPr id="304" name="Rectangle 303"/>
            <p:cNvSpPr/>
            <p:nvPr/>
          </p:nvSpPr>
          <p:spPr>
            <a:xfrm>
              <a:off x="484785" y="2431225"/>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5" name="Group 304"/>
          <p:cNvGrpSpPr/>
          <p:nvPr/>
        </p:nvGrpSpPr>
        <p:grpSpPr>
          <a:xfrm>
            <a:off x="10154883" y="5501446"/>
            <a:ext cx="1557381" cy="376193"/>
            <a:chOff x="484785" y="2422924"/>
            <a:chExt cx="1557381" cy="376193"/>
          </a:xfrm>
          <a:noFill/>
        </p:grpSpPr>
        <p:sp>
          <p:nvSpPr>
            <p:cNvPr id="306"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Forecasting</a:t>
              </a:r>
            </a:p>
          </p:txBody>
        </p:sp>
        <p:sp>
          <p:nvSpPr>
            <p:cNvPr id="307" name="Rectangle 306"/>
            <p:cNvSpPr/>
            <p:nvPr/>
          </p:nvSpPr>
          <p:spPr>
            <a:xfrm>
              <a:off x="484785" y="242902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8" name="Group 307"/>
          <p:cNvGrpSpPr/>
          <p:nvPr/>
        </p:nvGrpSpPr>
        <p:grpSpPr>
          <a:xfrm>
            <a:off x="8559802" y="5958595"/>
            <a:ext cx="1557381" cy="374579"/>
            <a:chOff x="484785" y="2422924"/>
            <a:chExt cx="1557381" cy="374579"/>
          </a:xfrm>
          <a:noFill/>
        </p:grpSpPr>
        <p:sp>
          <p:nvSpPr>
            <p:cNvPr id="309"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Gestión de Proyectos</a:t>
              </a:r>
            </a:p>
          </p:txBody>
        </p:sp>
        <p:sp>
          <p:nvSpPr>
            <p:cNvPr id="310" name="Rectangle 309"/>
            <p:cNvSpPr/>
            <p:nvPr/>
          </p:nvSpPr>
          <p:spPr>
            <a:xfrm>
              <a:off x="484785" y="2425330"/>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1" name="Group 310"/>
          <p:cNvGrpSpPr/>
          <p:nvPr/>
        </p:nvGrpSpPr>
        <p:grpSpPr>
          <a:xfrm>
            <a:off x="10161466" y="5956981"/>
            <a:ext cx="1557381" cy="376193"/>
            <a:chOff x="484785" y="2422924"/>
            <a:chExt cx="1557381" cy="376193"/>
          </a:xfrm>
        </p:grpSpPr>
        <p:sp>
          <p:nvSpPr>
            <p:cNvPr id="312"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análisis de Capital</a:t>
              </a:r>
            </a:p>
          </p:txBody>
        </p:sp>
        <p:sp>
          <p:nvSpPr>
            <p:cNvPr id="313" name="Rectangle 312"/>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4" name="Group 313"/>
          <p:cNvGrpSpPr/>
          <p:nvPr/>
        </p:nvGrpSpPr>
        <p:grpSpPr>
          <a:xfrm>
            <a:off x="8554778" y="6382411"/>
            <a:ext cx="1557381" cy="376193"/>
            <a:chOff x="484785" y="2422924"/>
            <a:chExt cx="1557381" cy="376193"/>
          </a:xfrm>
        </p:grpSpPr>
        <p:sp>
          <p:nvSpPr>
            <p:cNvPr id="315"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Planeamiento Estratégico</a:t>
              </a:r>
            </a:p>
          </p:txBody>
        </p:sp>
        <p:sp>
          <p:nvSpPr>
            <p:cNvPr id="316" name="Rectangle 315"/>
            <p:cNvSpPr/>
            <p:nvPr/>
          </p:nvSpPr>
          <p:spPr>
            <a:xfrm>
              <a:off x="484785" y="2429027"/>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317" name="Chevron 29"/>
          <p:cNvSpPr/>
          <p:nvPr/>
        </p:nvSpPr>
        <p:spPr>
          <a:xfrm>
            <a:off x="3716276" y="4191085"/>
            <a:ext cx="1553450" cy="354202"/>
          </a:xfrm>
          <a:prstGeom prst="rect">
            <a:avLst/>
          </a:prstGeom>
          <a:solidFill>
            <a:schemeClr val="bg1">
              <a:lumMod val="85000"/>
            </a:schemeClr>
          </a:solidFill>
          <a:ln w="12700" cap="rnd" algn="ctr">
            <a:noFill/>
            <a:miter lim="800000"/>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Mgmt. Reporting and Analysis</a:t>
            </a:r>
          </a:p>
        </p:txBody>
      </p:sp>
      <p:grpSp>
        <p:nvGrpSpPr>
          <p:cNvPr id="318" name="Group 317"/>
          <p:cNvGrpSpPr/>
          <p:nvPr/>
        </p:nvGrpSpPr>
        <p:grpSpPr>
          <a:xfrm>
            <a:off x="3716276" y="4626669"/>
            <a:ext cx="1557381" cy="376193"/>
            <a:chOff x="3709632" y="3920416"/>
            <a:chExt cx="1557381" cy="376193"/>
          </a:xfrm>
        </p:grpSpPr>
        <p:sp>
          <p:nvSpPr>
            <p:cNvPr id="319" name="Rectangle 35"/>
            <p:cNvSpPr>
              <a:spLocks noChangeArrowheads="1"/>
            </p:cNvSpPr>
            <p:nvPr/>
          </p:nvSpPr>
          <p:spPr bwMode="auto">
            <a:xfrm>
              <a:off x="3711158" y="3920416"/>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Reportes Estandard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 de Alocaciones </a:t>
              </a:r>
            </a:p>
          </p:txBody>
        </p:sp>
        <p:sp>
          <p:nvSpPr>
            <p:cNvPr id="320" name="Rectangle 319"/>
            <p:cNvSpPr/>
            <p:nvPr/>
          </p:nvSpPr>
          <p:spPr>
            <a:xfrm>
              <a:off x="3709632" y="3926519"/>
              <a:ext cx="107007" cy="37009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1" name="Group 320"/>
          <p:cNvGrpSpPr/>
          <p:nvPr/>
        </p:nvGrpSpPr>
        <p:grpSpPr>
          <a:xfrm>
            <a:off x="3717038" y="5062404"/>
            <a:ext cx="1557381" cy="376193"/>
            <a:chOff x="3709632" y="3920416"/>
            <a:chExt cx="1557381" cy="376193"/>
          </a:xfrm>
        </p:grpSpPr>
        <p:sp>
          <p:nvSpPr>
            <p:cNvPr id="322" name="Rectangle 35"/>
            <p:cNvSpPr>
              <a:spLocks noChangeArrowheads="1"/>
            </p:cNvSpPr>
            <p:nvPr/>
          </p:nvSpPr>
          <p:spPr bwMode="auto">
            <a:xfrm>
              <a:off x="3711158" y="3920416"/>
              <a:ext cx="1555855" cy="374579"/>
            </a:xfrm>
            <a:prstGeom prst="rect">
              <a:avLst/>
            </a:prstGeom>
            <a:noFill/>
            <a:ln w="9525">
              <a:solidFill>
                <a:schemeClr val="accent1"/>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Análisis de clientes y productos</a:t>
              </a:r>
            </a:p>
          </p:txBody>
        </p:sp>
        <p:sp>
          <p:nvSpPr>
            <p:cNvPr id="323" name="Rectangle 322"/>
            <p:cNvSpPr/>
            <p:nvPr/>
          </p:nvSpPr>
          <p:spPr>
            <a:xfrm>
              <a:off x="3709632" y="3926519"/>
              <a:ext cx="113651" cy="3700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4" name="Group 323"/>
          <p:cNvGrpSpPr/>
          <p:nvPr/>
        </p:nvGrpSpPr>
        <p:grpSpPr>
          <a:xfrm>
            <a:off x="6931370" y="5051104"/>
            <a:ext cx="1557381" cy="374579"/>
            <a:chOff x="484785" y="2422924"/>
            <a:chExt cx="1557381" cy="374579"/>
          </a:xfrm>
        </p:grpSpPr>
        <p:sp>
          <p:nvSpPr>
            <p:cNvPr id="325" name="Rectangle 35"/>
            <p:cNvSpPr>
              <a:spLocks noChangeArrowheads="1"/>
            </p:cNvSpPr>
            <p:nvPr/>
          </p:nvSpPr>
          <p:spPr bwMode="auto">
            <a:xfrm>
              <a:off x="486311" y="2422924"/>
              <a:ext cx="1555855" cy="374579"/>
            </a:xfrm>
            <a:prstGeom prst="rect">
              <a:avLst/>
            </a:prstGeom>
            <a:noFill/>
            <a:ln w="9525">
              <a:solidFill>
                <a:schemeClr val="bg1">
                  <a:lumMod val="50000"/>
                </a:schemeClr>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Securitización de Activos</a:t>
              </a:r>
            </a:p>
          </p:txBody>
        </p:sp>
        <p:sp>
          <p:nvSpPr>
            <p:cNvPr id="326" name="Rectangle 325"/>
            <p:cNvSpPr/>
            <p:nvPr/>
          </p:nvSpPr>
          <p:spPr>
            <a:xfrm>
              <a:off x="484785" y="2426819"/>
              <a:ext cx="113651" cy="3700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7" name="Group 326"/>
          <p:cNvGrpSpPr/>
          <p:nvPr/>
        </p:nvGrpSpPr>
        <p:grpSpPr>
          <a:xfrm>
            <a:off x="3709985" y="5494039"/>
            <a:ext cx="1557381" cy="374579"/>
            <a:chOff x="484785" y="2422924"/>
            <a:chExt cx="1557381" cy="374579"/>
          </a:xfrm>
          <a:noFill/>
        </p:grpSpPr>
        <p:sp>
          <p:nvSpPr>
            <p:cNvPr id="328"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Análisis Financiero</a:t>
              </a:r>
            </a:p>
          </p:txBody>
        </p:sp>
        <p:sp>
          <p:nvSpPr>
            <p:cNvPr id="329" name="Rectangle 328"/>
            <p:cNvSpPr/>
            <p:nvPr/>
          </p:nvSpPr>
          <p:spPr>
            <a:xfrm>
              <a:off x="484785" y="242413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30" name="Group 329"/>
          <p:cNvGrpSpPr/>
          <p:nvPr/>
        </p:nvGrpSpPr>
        <p:grpSpPr>
          <a:xfrm>
            <a:off x="3710394" y="5917855"/>
            <a:ext cx="1557381" cy="376193"/>
            <a:chOff x="484785" y="2422924"/>
            <a:chExt cx="1557381" cy="376193"/>
          </a:xfrm>
          <a:noFill/>
        </p:grpSpPr>
        <p:sp>
          <p:nvSpPr>
            <p:cNvPr id="331" name="Rectangle 35"/>
            <p:cNvSpPr>
              <a:spLocks noChangeArrowheads="1"/>
            </p:cNvSpPr>
            <p:nvPr/>
          </p:nvSpPr>
          <p:spPr bwMode="auto">
            <a:xfrm>
              <a:off x="486311" y="2422924"/>
              <a:ext cx="1555855" cy="374579"/>
            </a:xfrm>
            <a:prstGeom prst="rect">
              <a:avLst/>
            </a:prstGeom>
            <a:grpFill/>
            <a:ln w="9525">
              <a:solidFill>
                <a:schemeClr val="accent5"/>
              </a:solidFill>
              <a:miter lim="800000"/>
              <a:headEnd/>
              <a:tailEnd/>
            </a:ln>
          </p:spPr>
          <p:txBody>
            <a:bodyPr anchor="ctr"/>
            <a:lstStyle/>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Reportes </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Ad-hoc</a:t>
              </a:r>
            </a:p>
          </p:txBody>
        </p:sp>
        <p:sp>
          <p:nvSpPr>
            <p:cNvPr id="332" name="Rectangle 331"/>
            <p:cNvSpPr/>
            <p:nvPr/>
          </p:nvSpPr>
          <p:spPr>
            <a:xfrm>
              <a:off x="484785" y="2429027"/>
              <a:ext cx="113651" cy="370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800" b="0" i="0" u="none" strike="noStrike" kern="1200" cap="none" spc="0" normalizeH="0" baseline="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29" name="Rectangle 85"/>
          <p:cNvSpPr>
            <a:spLocks noChangeArrowheads="1"/>
          </p:cNvSpPr>
          <p:nvPr/>
        </p:nvSpPr>
        <p:spPr bwMode="gray">
          <a:xfrm>
            <a:off x="10187594" y="6490850"/>
            <a:ext cx="1416627" cy="204671"/>
          </a:xfrm>
          <a:prstGeom prst="rect">
            <a:avLst/>
          </a:prstGeom>
          <a:solidFill>
            <a:sysClr val="window" lastClr="FFFFFF"/>
          </a:solidFill>
          <a:ln w="12700" cap="rnd" algn="ctr">
            <a:noFill/>
            <a:miter lim="800000"/>
            <a:headEnd/>
            <a:tailEnd/>
          </a:ln>
        </p:spPr>
        <p:txBody>
          <a:bodyPr wrap="square" lIns="72000" tIns="0" rIns="72000" bIns="0" anchor="b" anchorCtr="1">
            <a:spAutoFit/>
          </a:bodyPr>
          <a:lstStyle/>
          <a:p>
            <a:pPr marL="0" marR="0" lvl="0" indent="0" algn="ctr" defTabSz="1219170" rtl="0" eaLnBrk="1" fontAlgn="base" latinLnBrk="0" hangingPunct="1">
              <a:lnSpc>
                <a:spcPct val="95000"/>
              </a:lnSpc>
              <a:spcBef>
                <a:spcPct val="0"/>
              </a:spcBef>
              <a:spcAft>
                <a:spcPct val="0"/>
              </a:spcAft>
              <a:buClrTx/>
              <a:buSzTx/>
              <a:buFontTx/>
              <a:buNone/>
              <a:tabLst/>
              <a:defRPr/>
            </a:pPr>
            <a:r>
              <a:rPr kumimoji="0" lang="es-MX" sz="700" b="1" i="1"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Deben ser reconfirmadas en la etapa de evaluación</a:t>
            </a:r>
            <a:endParaRPr kumimoji="0" lang="es-MX" sz="700" b="0" i="1" u="none" strike="noStrike" kern="0"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26553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3244B-2382-1587-B2C2-6F6A1709B832}"/>
              </a:ext>
            </a:extLst>
          </p:cNvPr>
          <p:cNvSpPr>
            <a:spLocks noGrp="1"/>
          </p:cNvSpPr>
          <p:nvPr>
            <p:ph type="title"/>
          </p:nvPr>
        </p:nvSpPr>
        <p:spPr>
          <a:xfrm>
            <a:off x="500400" y="316800"/>
            <a:ext cx="11199600" cy="365760"/>
          </a:xfrm>
        </p:spPr>
        <p:txBody>
          <a:bodyPr vert="horz" lIns="0" tIns="0" rIns="0" bIns="0" rtlCol="0" anchor="t" anchorCtr="0">
            <a:noAutofit/>
          </a:bodyPr>
          <a:lstStyle/>
          <a:p>
            <a:pPr defTabSz="914400"/>
            <a:r>
              <a:rPr lang="es" sz="2200" dirty="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Casos de Uso: IA generativa</a:t>
            </a:r>
          </a:p>
        </p:txBody>
      </p:sp>
      <p:graphicFrame>
        <p:nvGraphicFramePr>
          <p:cNvPr id="2" name="Table 1">
            <a:extLst>
              <a:ext uri="{FF2B5EF4-FFF2-40B4-BE49-F238E27FC236}">
                <a16:creationId xmlns:a16="http://schemas.microsoft.com/office/drawing/2014/main" id="{ED55E9C3-FD76-25CE-7DE5-982175FAFA83}"/>
              </a:ext>
            </a:extLst>
          </p:cNvPr>
          <p:cNvGraphicFramePr>
            <a:graphicFrameLocks noGrp="1"/>
          </p:cNvGraphicFramePr>
          <p:nvPr/>
        </p:nvGraphicFramePr>
        <p:xfrm>
          <a:off x="496200" y="1154861"/>
          <a:ext cx="11199600" cy="5306152"/>
        </p:xfrm>
        <a:graphic>
          <a:graphicData uri="http://schemas.openxmlformats.org/drawingml/2006/table">
            <a:tbl>
              <a:tblPr firstRow="1" bandRow="1">
                <a:tableStyleId>{2D5ABB26-0587-4C30-8999-92F81FD0307C}</a:tableStyleId>
              </a:tblPr>
              <a:tblGrid>
                <a:gridCol w="454691">
                  <a:extLst>
                    <a:ext uri="{9D8B030D-6E8A-4147-A177-3AD203B41FA5}">
                      <a16:colId xmlns:a16="http://schemas.microsoft.com/office/drawing/2014/main" val="3281152068"/>
                    </a:ext>
                  </a:extLst>
                </a:gridCol>
                <a:gridCol w="1664190">
                  <a:extLst>
                    <a:ext uri="{9D8B030D-6E8A-4147-A177-3AD203B41FA5}">
                      <a16:colId xmlns:a16="http://schemas.microsoft.com/office/drawing/2014/main" val="1438191773"/>
                    </a:ext>
                  </a:extLst>
                </a:gridCol>
                <a:gridCol w="1234669">
                  <a:extLst>
                    <a:ext uri="{9D8B030D-6E8A-4147-A177-3AD203B41FA5}">
                      <a16:colId xmlns:a16="http://schemas.microsoft.com/office/drawing/2014/main" val="2488841225"/>
                    </a:ext>
                  </a:extLst>
                </a:gridCol>
                <a:gridCol w="1430830">
                  <a:extLst>
                    <a:ext uri="{9D8B030D-6E8A-4147-A177-3AD203B41FA5}">
                      <a16:colId xmlns:a16="http://schemas.microsoft.com/office/drawing/2014/main" val="2817897293"/>
                    </a:ext>
                  </a:extLst>
                </a:gridCol>
                <a:gridCol w="1299253">
                  <a:extLst>
                    <a:ext uri="{9D8B030D-6E8A-4147-A177-3AD203B41FA5}">
                      <a16:colId xmlns:a16="http://schemas.microsoft.com/office/drawing/2014/main" val="121417499"/>
                    </a:ext>
                  </a:extLst>
                </a:gridCol>
                <a:gridCol w="1159138">
                  <a:extLst>
                    <a:ext uri="{9D8B030D-6E8A-4147-A177-3AD203B41FA5}">
                      <a16:colId xmlns:a16="http://schemas.microsoft.com/office/drawing/2014/main" val="3195566448"/>
                    </a:ext>
                  </a:extLst>
                </a:gridCol>
                <a:gridCol w="1242751">
                  <a:extLst>
                    <a:ext uri="{9D8B030D-6E8A-4147-A177-3AD203B41FA5}">
                      <a16:colId xmlns:a16="http://schemas.microsoft.com/office/drawing/2014/main" val="570330247"/>
                    </a:ext>
                  </a:extLst>
                </a:gridCol>
                <a:gridCol w="1334885">
                  <a:extLst>
                    <a:ext uri="{9D8B030D-6E8A-4147-A177-3AD203B41FA5}">
                      <a16:colId xmlns:a16="http://schemas.microsoft.com/office/drawing/2014/main" val="1493166511"/>
                    </a:ext>
                  </a:extLst>
                </a:gridCol>
                <a:gridCol w="1379193">
                  <a:extLst>
                    <a:ext uri="{9D8B030D-6E8A-4147-A177-3AD203B41FA5}">
                      <a16:colId xmlns:a16="http://schemas.microsoft.com/office/drawing/2014/main" val="3369849555"/>
                    </a:ext>
                  </a:extLst>
                </a:gridCol>
              </a:tblGrid>
              <a:tr h="353946">
                <a:tc>
                  <a:txBody>
                    <a:bodyPr/>
                    <a:lstStyle/>
                    <a:p>
                      <a:pPr algn="ctr"/>
                      <a:endParaRPr lang="en-US" sz="9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R w="12700" cap="flat" cmpd="sng" algn="ctr">
                      <a:noFill/>
                      <a:prstDash val="solid"/>
                      <a:round/>
                      <a:headEnd type="none" w="med" len="med"/>
                      <a:tailEnd type="none" w="med" len="med"/>
                    </a:lnR>
                    <a:lnT>
                      <a:noFill/>
                    </a:lnT>
                    <a:lnB>
                      <a:noFill/>
                    </a:lnB>
                    <a:noFill/>
                  </a:tcPr>
                </a:tc>
                <a:tc gridSpan="3">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900" b="1"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En swing</a:t>
                      </a:r>
                    </a:p>
                  </a:txBody>
                  <a:tcPr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a:endParaRPr lang="en-US" sz="1100" b="1">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chemeClr val="tx1"/>
                    </a:solidFill>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endParaRPr>
                    </a:p>
                  </a:txBody>
                  <a:tcPr anchor="ctr">
                    <a:lnL w="1905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gridSpan="3">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s" sz="900" b="1"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Aumento del ritmo </a:t>
                      </a:r>
                    </a:p>
                  </a:txBody>
                  <a:tcPr anchor="ctr">
                    <a:lnL w="76200" cap="flat" cmpd="sng" algn="ctr">
                      <a:solidFill>
                        <a:schemeClr val="bg1"/>
                      </a:solidFill>
                      <a:prstDash val="solid"/>
                      <a:round/>
                      <a:headEnd type="none" w="med" len="med"/>
                      <a:tailEnd type="none" w="med" len="med"/>
                    </a:lnL>
                    <a:lnT>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marL="0" algn="ctr" defTabSz="1219170" rtl="0" eaLnBrk="1" latinLnBrk="0" hangingPunct="1"/>
                      <a:endParaRPr lang="en-US" sz="1100" b="1" kern="1200">
                        <a:solidFill>
                          <a:schemeClr val="bg1"/>
                        </a:solidFill>
                        <a:latin typeface="+mn-lt"/>
                        <a:ea typeface="+mn-ea"/>
                        <a:cs typeface="+mn-cs"/>
                      </a:endParaRPr>
                    </a:p>
                  </a:txBody>
                  <a:tcPr anchor="ctr">
                    <a:lnR w="12700" cap="flat" cmpd="sng" algn="ctr">
                      <a:solidFill>
                        <a:schemeClr val="accent4"/>
                      </a:solidFill>
                      <a:prstDash val="solid"/>
                      <a:round/>
                      <a:headEnd type="none" w="med" len="med"/>
                      <a:tailEnd type="none" w="med" len="med"/>
                    </a:lnR>
                    <a:solidFill>
                      <a:schemeClr val="tx1"/>
                    </a:solidFill>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tx1"/>
                        </a:solidFill>
                        <a:effectLst/>
                        <a:uLnTx/>
                        <a:uFillTx/>
                        <a:latin typeface="Aharoni" panose="02010803020104030203" pitchFamily="2" charset="-79"/>
                        <a:ea typeface="+mn-ea"/>
                        <a:cs typeface="Aharoni" panose="02010803020104030203" pitchFamily="2" charset="-79"/>
                      </a:endParaRPr>
                    </a:p>
                  </a:txBody>
                  <a:tcPr anchor="ct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5050"/>
                    </a:solidFill>
                  </a:tcPr>
                </a:tc>
                <a:tc gridSpan="2">
                  <a:txBody>
                    <a:bodyPr/>
                    <a:lstStyle/>
                    <a:p>
                      <a:pPr algn="ctr"/>
                      <a:r>
                        <a:rPr kumimoji="0" lang="es" sz="900" b="1"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Para empezar</a:t>
                      </a:r>
                      <a:endParaRPr lang="en-US" sz="9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R w="12700" cap="flat" cmpd="sng" algn="ctr">
                      <a:no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chemeClr val="bg1"/>
                        </a:solidFill>
                        <a:effectLst/>
                        <a:uLnTx/>
                        <a:uFillTx/>
                        <a:latin typeface="Calibri" panose="020F0502020204030204" pitchFamily="34" charset="0"/>
                        <a:ea typeface="+mn-ea"/>
                        <a:cs typeface="Calibri" panose="020F0502020204030204" pitchFamily="34" charset="0"/>
                      </a:endParaRPr>
                    </a:p>
                  </a:txBody>
                  <a:tcPr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67464355"/>
                  </a:ext>
                </a:extLst>
              </a:tr>
              <a:tr h="403228">
                <a:tc>
                  <a:txBody>
                    <a:bodyPr/>
                    <a:lstStyle/>
                    <a:p>
                      <a:pPr algn="ctr"/>
                      <a:endParaRPr lang="en-US" sz="9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R w="12700" cap="flat" cmpd="sng" algn="ctr">
                      <a:noFill/>
                      <a:prstDash val="solid"/>
                      <a:round/>
                      <a:headEnd type="none" w="med" len="med"/>
                      <a:tailEnd type="none" w="med" len="med"/>
                    </a:lnR>
                    <a:lnT>
                      <a:noFill/>
                    </a:lnT>
                    <a:lnB>
                      <a:noFill/>
                    </a:lnB>
                    <a:noFill/>
                  </a:tcPr>
                </a:tc>
                <a:tc>
                  <a:txBody>
                    <a:bodyPr/>
                    <a:lstStyle/>
                    <a:p>
                      <a:pPr algn="ctr"/>
                      <a:r>
                        <a:rPr lang="es" sz="900" b="1">
                          <a:solidFill>
                            <a:schemeClr val="bg1"/>
                          </a:solidFill>
                          <a:latin typeface="Open Sans" panose="020B0606030504020204" pitchFamily="34" charset="0"/>
                          <a:ea typeface="Open Sans" panose="020B0606030504020204" pitchFamily="34" charset="0"/>
                          <a:cs typeface="Open Sans" panose="020B0606030504020204" pitchFamily="34" charset="0"/>
                        </a:rPr>
                        <a:t>Incidente autónomo </a:t>
                      </a:r>
                    </a:p>
                    <a:p>
                      <a:pPr algn="ctr"/>
                      <a:r>
                        <a:rPr lang="es" sz="900" b="1">
                          <a:solidFill>
                            <a:schemeClr val="bg1"/>
                          </a:solidFill>
                          <a:latin typeface="Open Sans" panose="020B0606030504020204" pitchFamily="34" charset="0"/>
                          <a:ea typeface="Open Sans" panose="020B0606030504020204" pitchFamily="34" charset="0"/>
                          <a:cs typeface="Open Sans" panose="020B0606030504020204" pitchFamily="34" charset="0"/>
                        </a:rPr>
                        <a:t>Resolución</a:t>
                      </a:r>
                    </a:p>
                  </a:txBody>
                  <a:tcPr anchor="ct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s" sz="900" b="1">
                          <a:solidFill>
                            <a:schemeClr val="bg1"/>
                          </a:solidFill>
                          <a:latin typeface="Open Sans" panose="020B0606030504020204" pitchFamily="34" charset="0"/>
                          <a:ea typeface="Open Sans" panose="020B0606030504020204" pitchFamily="34" charset="0"/>
                          <a:cs typeface="Open Sans" panose="020B0606030504020204" pitchFamily="34" charset="0"/>
                        </a:rPr>
                        <a:t>Perspectivas digitales 2.0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s" sz="900" b="1">
                          <a:solidFill>
                            <a:schemeClr val="bg1"/>
                          </a:solidFill>
                          <a:latin typeface="Open Sans" panose="020B0606030504020204" pitchFamily="34" charset="0"/>
                          <a:ea typeface="Open Sans" panose="020B0606030504020204" pitchFamily="34" charset="0"/>
                          <a:cs typeface="Open Sans" panose="020B0606030504020204" pitchFamily="34" charset="0"/>
                        </a:rPr>
                        <a:t>Generador de código autónomo</a:t>
                      </a:r>
                    </a:p>
                  </a:txBody>
                  <a:tcPr anchor="ctr">
                    <a:lnL w="1905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s" sz="900" b="1">
                          <a:solidFill>
                            <a:schemeClr val="bg1"/>
                          </a:solidFill>
                          <a:latin typeface="Open Sans" panose="020B0606030504020204" pitchFamily="34" charset="0"/>
                          <a:ea typeface="Open Sans" panose="020B0606030504020204" pitchFamily="34" charset="0"/>
                          <a:cs typeface="Open Sans" panose="020B0606030504020204" pitchFamily="34" charset="0"/>
                        </a:rPr>
                        <a:t>Gestión de lanzamientos</a:t>
                      </a:r>
                    </a:p>
                  </a:txBody>
                  <a:tcPr anchor="ctr">
                    <a:lnL w="762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s" sz="900" b="1">
                          <a:solidFill>
                            <a:schemeClr val="bg1"/>
                          </a:solidFill>
                          <a:latin typeface="Open Sans" panose="020B0606030504020204" pitchFamily="34" charset="0"/>
                          <a:ea typeface="Open Sans" panose="020B0606030504020204" pitchFamily="34" charset="0"/>
                          <a:cs typeface="Open Sans" panose="020B0606030504020204" pitchFamily="34" charset="0"/>
                        </a:rPr>
                        <a:t>Ensayo</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1219170" rtl="0" eaLnBrk="1" latinLnBrk="0" hangingPunct="1"/>
                      <a:r>
                        <a:rPr lang="es" sz="900" b="1" kern="1200">
                          <a:solidFill>
                            <a:schemeClr val="bg1"/>
                          </a:solidFill>
                          <a:latin typeface="Open Sans" panose="020B0606030504020204" pitchFamily="34" charset="0"/>
                          <a:ea typeface="Open Sans" panose="020B0606030504020204" pitchFamily="34" charset="0"/>
                          <a:cs typeface="Open Sans" panose="020B0606030504020204" pitchFamily="34" charset="0"/>
                        </a:rPr>
                        <a:t>Transición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1219170" rtl="0" eaLnBrk="1" latinLnBrk="0" hangingPunct="1"/>
                      <a:r>
                        <a:rPr lang="es" sz="900" b="1" kern="1200">
                          <a:solidFill>
                            <a:schemeClr val="bg1"/>
                          </a:solidFill>
                          <a:latin typeface="Open Sans" panose="020B0606030504020204" pitchFamily="34" charset="0"/>
                          <a:ea typeface="Open Sans" panose="020B0606030504020204" pitchFamily="34" charset="0"/>
                          <a:cs typeface="Open Sans" panose="020B0606030504020204" pitchFamily="34" charset="0"/>
                        </a:rPr>
                        <a:t>Operaciones de SCM</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1219170" rtl="0" eaLnBrk="1" latinLnBrk="0" hangingPunct="1"/>
                      <a:r>
                        <a:rPr lang="es" sz="900" b="1" kern="1200">
                          <a:solidFill>
                            <a:schemeClr val="bg1"/>
                          </a:solidFill>
                          <a:latin typeface="Open Sans" panose="020B0606030504020204" pitchFamily="34" charset="0"/>
                          <a:ea typeface="Open Sans" panose="020B0606030504020204" pitchFamily="34" charset="0"/>
                          <a:cs typeface="Open Sans" panose="020B0606030504020204" pitchFamily="34" charset="0"/>
                        </a:rPr>
                        <a:t>Operaciones de fin</a:t>
                      </a:r>
                    </a:p>
                  </a:txBody>
                  <a:tcPr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77822688"/>
                  </a:ext>
                </a:extLst>
              </a:tr>
              <a:tr h="1348578">
                <a:tc>
                  <a:txBody>
                    <a:bodyPr/>
                    <a:lstStyle/>
                    <a:p>
                      <a:pPr algn="ctr"/>
                      <a:r>
                        <a:rPr lang="es" sz="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Resumen</a:t>
                      </a:r>
                    </a:p>
                  </a:txBody>
                  <a:tcPr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s" sz="9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Proporcionar capacidades de resolución automática de problemas al usuario final y al agente</a:t>
                      </a:r>
                    </a:p>
                  </a:txBody>
                  <a:tcPr anchor="ctr">
                    <a:lnL w="12700" cap="flat" cmpd="sng" algn="ctr">
                      <a:noFill/>
                      <a:prstDash val="solid"/>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 sz="900" b="0" i="1"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Identificar problemas comunes y recomienda posibles soluciones proactivas para evitar que se repitan</a:t>
                      </a:r>
                    </a:p>
                  </a:txBody>
                  <a:tcPr anchor="ct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a:r>
                        <a:rPr lang="es" sz="900" b="0" i="1"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Generador de código autónomo</a:t>
                      </a:r>
                    </a:p>
                  </a:txBody>
                  <a:tcPr anchor="ct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 sz="9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Prototipo basado en Gen AI para resumir las notas de la versión y generar un informe de Excel \ Power Point</a:t>
                      </a:r>
                    </a:p>
                  </a:txBody>
                  <a:tcPr anchor="ct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 sz="9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Marco de pruebas autónomo impulsado por Gen AI para respaldar la implementación, operación de aplicaciones dentro de EP</a:t>
                      </a:r>
                      <a:endParaRPr lang="en-US" sz="900" b="0" i="1"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 sz="9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Plan de transición generado por Gen AI. Proporcionar transcripciones de reuniones, generar documentos KT,</a:t>
                      </a:r>
                      <a:endParaRPr lang="en-US" sz="900" b="0" i="1"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s" sz="9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Para desarrollar casos de uso de Gen AI para impulsar la eficiencia de SCM Ops.</a:t>
                      </a:r>
                      <a:endParaRPr lang="en-US" sz="900" b="0" i="1"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a:spcBef>
                          <a:spcPts val="0"/>
                        </a:spcBef>
                        <a:spcAft>
                          <a:spcPts val="0"/>
                        </a:spcAft>
                        <a:buFontTx/>
                        <a:buNone/>
                      </a:pPr>
                      <a:r>
                        <a:rPr lang="es" sz="9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Colabore con F&amp;EP para crear casos de uso que </a:t>
                      </a:r>
                    </a:p>
                    <a:p>
                      <a:pPr marL="0" marR="0" indent="0" algn="l">
                        <a:spcBef>
                          <a:spcPts val="0"/>
                        </a:spcBef>
                        <a:spcAft>
                          <a:spcPts val="0"/>
                        </a:spcAft>
                        <a:buFontTx/>
                        <a:buNone/>
                      </a:pPr>
                      <a:r>
                        <a:rPr lang="es" sz="900" b="0" i="1"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servir como conexión entre los equipos de Operación y F&amp;EP para las oportunidades de O a I</a:t>
                      </a:r>
                    </a:p>
                  </a:txBody>
                  <a:tcPr anchor="ctr">
                    <a:lnL w="19050" cap="flat" cmpd="sng" algn="ctr">
                      <a:solidFill>
                        <a:schemeClr val="bg1">
                          <a:lumMod val="65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7150504"/>
                  </a:ext>
                </a:extLst>
              </a:tr>
              <a:tr h="1203980">
                <a:tc>
                  <a:txBody>
                    <a:bodyPr/>
                    <a:lstStyle/>
                    <a:p>
                      <a:pPr algn="ctr"/>
                      <a:r>
                        <a:rPr lang="es" sz="900" b="1" dirty="0">
                          <a:solidFill>
                            <a:schemeClr val="bg1"/>
                          </a:solidFill>
                          <a:latin typeface="Open Sans" panose="020B0606030504020204" pitchFamily="34" charset="0"/>
                          <a:ea typeface="Open Sans" panose="020B0606030504020204" pitchFamily="34" charset="0"/>
                          <a:cs typeface="Open Sans" panose="020B0606030504020204" pitchFamily="34" charset="0"/>
                        </a:rPr>
                        <a:t>Hitos</a:t>
                      </a:r>
                    </a:p>
                  </a:txBody>
                  <a:tcPr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lvl="0" indent="-171450" algn="l">
                        <a:lnSpc>
                          <a:spcPct val="100000"/>
                        </a:lnSpc>
                        <a:spcBef>
                          <a:spcPts val="0"/>
                        </a:spcBef>
                        <a:spcAft>
                          <a:spcPts val="0"/>
                        </a:spcAft>
                        <a:buClr>
                          <a:srgbClr val="000000"/>
                        </a:buClr>
                        <a:buSzTx/>
                        <a:buFont typeface="Arial" panose="020B0604020202020204" pitchFamily="34" charset="0"/>
                        <a:buChar char="•"/>
                      </a:pPr>
                      <a:r>
                        <a:rPr lang="es" sz="900" b="1" i="0" u="none" strike="noStrike" kern="120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08-Ene :</a:t>
                      </a:r>
                      <a:r>
                        <a:rPr lang="es" sz="900" b="0" i="0" u="none" strike="noStrike" kern="120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El desarrollo comenzó por Hashed en</a:t>
                      </a:r>
                    </a:p>
                    <a:p>
                      <a:pPr marL="171450" marR="0" lvl="0" indent="-171450" algn="l">
                        <a:lnSpc>
                          <a:spcPct val="100000"/>
                        </a:lnSpc>
                        <a:spcBef>
                          <a:spcPts val="0"/>
                        </a:spcBef>
                        <a:spcAft>
                          <a:spcPts val="0"/>
                        </a:spcAft>
                        <a:buClr>
                          <a:srgbClr val="000000"/>
                        </a:buClr>
                        <a:buSzTx/>
                        <a:buFont typeface="Arial" panose="020B0604020202020204" pitchFamily="34" charset="0"/>
                        <a:buChar char="•"/>
                      </a:pPr>
                      <a:r>
                        <a:rPr lang="es" sz="900" b="0" i="0" u="none" strike="noStrike" kern="120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Hashed In para priorizar el caso de uso de AIR. ETA 28-Feb</a:t>
                      </a:r>
                    </a:p>
                  </a:txBody>
                  <a:tcPr>
                    <a:lnL w="12700" cap="flat" cmpd="sng" algn="ctr">
                      <a:noFill/>
                      <a:prstDash val="solid"/>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rtl="0" eaLnBrk="1" latinLnBrk="0" hangingPunct="1">
                        <a:spcBef>
                          <a:spcPts val="0"/>
                        </a:spcBef>
                        <a:spcAft>
                          <a:spcPts val="0"/>
                        </a:spcAft>
                        <a:buFont typeface="Arial" panose="020B0604020202020204" pitchFamily="34" charset="0"/>
                        <a:buChar char="•"/>
                      </a:pPr>
                      <a:r>
                        <a:rPr lang="es" sz="900" b="1" i="0" u="none" strike="noStrike"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22-Ene : Finalización</a:t>
                      </a:r>
                      <a:r>
                        <a:rPr lang="es" sz="900" b="0" i="0" u="none" strike="noStrike"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de la UAT. Confirmación de Infra y GEN AI POD</a:t>
                      </a:r>
                      <a:endParaRPr lang="en-GB" sz="900" b="0" i="0" u="none" strike="noStrike"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900" b="0" i="0" u="none" strike="noStrike" kern="120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Generador de código autónomo</a:t>
                      </a: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12713" marR="0" lvl="0" indent="-112713" algn="l" defTabSz="121917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900" b="0" kern="12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Colaborar con otros equipos de desarrollo para superar los obstáculos</a:t>
                      </a: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rtl="0" eaLnBrk="1" latinLnBrk="0" hangingPunct="1">
                        <a:spcBef>
                          <a:spcPts val="0"/>
                        </a:spcBef>
                        <a:spcAft>
                          <a:spcPts val="0"/>
                        </a:spcAft>
                        <a:buFont typeface="Arial" panose="020B0604020202020204" pitchFamily="34" charset="0"/>
                        <a:buChar char="•"/>
                      </a:pPr>
                      <a:r>
                        <a:rPr lang="es" sz="900" b="1"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15-Mar :</a:t>
                      </a:r>
                      <a:r>
                        <a:rPr lang="es" sz="9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MVP1– Diseño de prueba autónomo (Non-Prod)</a:t>
                      </a: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12713" marR="0" lvl="0" indent="-112713" algn="l" defTabSz="121917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900" b="0" kern="12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Trabajar con los equipos de Ascend, Service now y TSO</a:t>
                      </a: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pPr>
                      <a:r>
                        <a:rPr lang="es" sz="9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9 estudios de casos de SCNO AI compilados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9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Trabajar con el equipo de SCM para identificar fuentes de financiación para el desarrollo</a:t>
                      </a:r>
                      <a:endParaRPr lang="en-US" sz="900" b="0" kern="12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12713" marR="0" lvl="0" indent="-112713" algn="l" defTabSz="121917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900" kern="1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Participación de AISGO en el alcance de MVP para las capacidades iniciales de POC (gestión del conocimiento) e Intelligent Insights en Control Tower</a:t>
                      </a:r>
                      <a:endParaRPr lang="en-US" sz="900" b="0" kern="12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ysDash"/>
                      <a:round/>
                      <a:headEnd type="none" w="med" len="med"/>
                      <a:tailEnd type="none" w="med" len="med"/>
                    </a:lnT>
                    <a:lnB w="1905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8343897"/>
                  </a:ext>
                </a:extLst>
              </a:tr>
              <a:tr h="1761922">
                <a:tc>
                  <a:txBody>
                    <a:bodyPr/>
                    <a:lstStyle/>
                    <a:p>
                      <a:pPr marL="0" algn="ctr" defTabSz="1219170" rtl="0" eaLnBrk="1" latinLnBrk="0" hangingPunct="1">
                        <a:lnSpc>
                          <a:spcPct val="150000"/>
                        </a:lnSpc>
                      </a:pPr>
                      <a:r>
                        <a:rPr lang="es" sz="9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Activación del cliente</a:t>
                      </a:r>
                    </a:p>
                    <a:p>
                      <a:pPr algn="ctr"/>
                      <a:endParaRPr lang="en-US" sz="9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a:spcBef>
                          <a:spcPts val="0"/>
                        </a:spcBef>
                        <a:spcAft>
                          <a:spcPts val="0"/>
                        </a:spcAft>
                        <a:buFont typeface="Arial" panose="020B0604020202020204" pitchFamily="34" charset="0"/>
                        <a:buChar char="•"/>
                      </a:pPr>
                      <a:r>
                        <a:rPr lang="es" sz="900" b="1" dirty="0">
                          <a:effectLst/>
                          <a:latin typeface="Open Sans" panose="020B0606030504020204" pitchFamily="34" charset="0"/>
                          <a:ea typeface="Open Sans" panose="020B0606030504020204" pitchFamily="34" charset="0"/>
                          <a:cs typeface="Open Sans" panose="020B0606030504020204" pitchFamily="34" charset="0"/>
                        </a:rPr>
                        <a:t>Demostraciones completadas</a:t>
                      </a:r>
                      <a:r>
                        <a:rPr lang="es" sz="900" dirty="0">
                          <a:effectLst/>
                          <a:latin typeface="Open Sans" panose="020B0606030504020204" pitchFamily="34" charset="0"/>
                          <a:ea typeface="Open Sans" panose="020B0606030504020204" pitchFamily="34" charset="0"/>
                          <a:cs typeface="Open Sans" panose="020B0606030504020204" pitchFamily="34" charset="0"/>
                        </a:rPr>
                        <a:t>: &lt;Compañía de Energía Diversificada # 8&gt;, Motiva, GPS, Honda, Verizon, SLB, Olin, Dolby,</a:t>
                      </a:r>
                    </a:p>
                    <a:p>
                      <a:pPr marL="0" marR="0" indent="0" algn="l">
                        <a:spcBef>
                          <a:spcPts val="0"/>
                        </a:spcBef>
                        <a:spcAft>
                          <a:spcPts val="0"/>
                        </a:spcAft>
                        <a:buFont typeface="Arial" panose="020B0604020202020204" pitchFamily="34" charset="0"/>
                        <a:buNone/>
                      </a:pPr>
                      <a:r>
                        <a:rPr lang="es" sz="900" dirty="0">
                          <a:effectLst/>
                          <a:latin typeface="Open Sans" panose="020B0606030504020204" pitchFamily="34" charset="0"/>
                          <a:ea typeface="Open Sans" panose="020B0606030504020204" pitchFamily="34" charset="0"/>
                          <a:cs typeface="Open Sans" panose="020B0606030504020204" pitchFamily="34" charset="0"/>
                        </a:rPr>
                        <a:t>Waymo</a:t>
                      </a:r>
                    </a:p>
                    <a:p>
                      <a:pPr marL="171450" marR="0" indent="-171450" algn="l">
                        <a:spcBef>
                          <a:spcPts val="0"/>
                        </a:spcBef>
                        <a:spcAft>
                          <a:spcPts val="0"/>
                        </a:spcAft>
                        <a:buFont typeface="Arial" panose="020B0604020202020204" pitchFamily="34" charset="0"/>
                        <a:buChar char="•"/>
                      </a:pPr>
                      <a:r>
                        <a:rPr lang="es" sz="900" b="1" dirty="0">
                          <a:effectLst/>
                          <a:latin typeface="Open Sans" panose="020B0606030504020204" pitchFamily="34" charset="0"/>
                          <a:ea typeface="Open Sans" panose="020B0606030504020204" pitchFamily="34" charset="0"/>
                          <a:cs typeface="Open Sans" panose="020B0606030504020204" pitchFamily="34" charset="0"/>
                        </a:rPr>
                        <a:t>Próximamente</a:t>
                      </a:r>
                      <a:r>
                        <a:rPr lang="es" sz="900" dirty="0">
                          <a:effectLst/>
                          <a:latin typeface="Open Sans" panose="020B0606030504020204" pitchFamily="34" charset="0"/>
                          <a:ea typeface="Open Sans" panose="020B0606030504020204" pitchFamily="34" charset="0"/>
                          <a:cs typeface="Open Sans" panose="020B0606030504020204" pitchFamily="34" charset="0"/>
                        </a:rPr>
                        <a:t>: KPN, Hubblles</a:t>
                      </a:r>
                    </a:p>
                    <a:p>
                      <a:pPr marL="171450" marR="0" indent="-171450" algn="l">
                        <a:spcBef>
                          <a:spcPts val="0"/>
                        </a:spcBef>
                        <a:spcAft>
                          <a:spcPts val="0"/>
                        </a:spcAft>
                        <a:buFont typeface="Arial" panose="020B0604020202020204" pitchFamily="34" charset="0"/>
                        <a:buChar char="•"/>
                      </a:pPr>
                      <a:r>
                        <a:rPr lang="es" sz="900" b="1" dirty="0">
                          <a:effectLst/>
                          <a:latin typeface="Open Sans" panose="020B0606030504020204" pitchFamily="34" charset="0"/>
                          <a:ea typeface="Open Sans" panose="020B0606030504020204" pitchFamily="34" charset="0"/>
                          <a:cs typeface="Open Sans" panose="020B0606030504020204" pitchFamily="34" charset="0"/>
                        </a:rPr>
                        <a:t>Búsquedas completadas </a:t>
                      </a:r>
                      <a:r>
                        <a:rPr lang="es" sz="90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Boehringer</a:t>
                      </a:r>
                      <a:endParaRPr lang="en-US" sz="900" dirty="0">
                        <a:effectLst/>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noFill/>
                      <a:prstDash val="solid"/>
                      <a:round/>
                      <a:headEnd type="none" w="med" len="med"/>
                      <a:tailEnd type="none" w="med" len="med"/>
                    </a:lnL>
                    <a:lnR w="19050" cap="flat" cmpd="sng" algn="ctr">
                      <a:solidFill>
                        <a:schemeClr val="bg1">
                          <a:lumMod val="65000"/>
                        </a:schemeClr>
                      </a:solidFill>
                      <a:prstDash val="sysDash"/>
                      <a:round/>
                      <a:headEnd type="none" w="med" len="med"/>
                      <a:tailEnd type="none" w="med" len="med"/>
                    </a:lnR>
                    <a:lnT w="190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indent="-285750" algn="l">
                        <a:spcBef>
                          <a:spcPts val="0"/>
                        </a:spcBef>
                        <a:spcAft>
                          <a:spcPts val="0"/>
                        </a:spcAft>
                        <a:buFont typeface="Arial" panose="020B0604020202020204" pitchFamily="34" charset="0"/>
                        <a:buChar char="•"/>
                      </a:pPr>
                      <a:r>
                        <a:rPr lang="es" sz="900" b="1" dirty="0">
                          <a:effectLst/>
                          <a:latin typeface="Open Sans" panose="020B0606030504020204" pitchFamily="34" charset="0"/>
                          <a:ea typeface="Open Sans" panose="020B0606030504020204" pitchFamily="34" charset="0"/>
                          <a:cs typeface="Open Sans" panose="020B0606030504020204" pitchFamily="34" charset="0"/>
                        </a:rPr>
                        <a:t>Búsquedas completadas</a:t>
                      </a:r>
                      <a:r>
                        <a:rPr lang="es" sz="900" dirty="0">
                          <a:effectLst/>
                          <a:latin typeface="Open Sans" panose="020B0606030504020204" pitchFamily="34" charset="0"/>
                          <a:ea typeface="Open Sans" panose="020B0606030504020204" pitchFamily="34" charset="0"/>
                          <a:cs typeface="Open Sans" panose="020B0606030504020204" pitchFamily="34" charset="0"/>
                        </a:rPr>
                        <a:t> : 80 +</a:t>
                      </a:r>
                    </a:p>
                    <a:p>
                      <a:pPr marL="285750" marR="0" indent="-285750" algn="l">
                        <a:spcBef>
                          <a:spcPts val="0"/>
                        </a:spcBef>
                        <a:spcAft>
                          <a:spcPts val="0"/>
                        </a:spcAft>
                        <a:buFont typeface="Arial" panose="020B0604020202020204" pitchFamily="34" charset="0"/>
                        <a:buChar char="•"/>
                      </a:pPr>
                      <a:r>
                        <a:rPr lang="es" sz="900" b="1" dirty="0">
                          <a:effectLst/>
                          <a:latin typeface="Open Sans" panose="020B0606030504020204" pitchFamily="34" charset="0"/>
                          <a:ea typeface="Open Sans" panose="020B0606030504020204" pitchFamily="34" charset="0"/>
                          <a:cs typeface="Open Sans" panose="020B0606030504020204" pitchFamily="34" charset="0"/>
                        </a:rPr>
                        <a:t>Próximas actividades</a:t>
                      </a:r>
                      <a:r>
                        <a:rPr lang="es" sz="900" dirty="0">
                          <a:effectLst/>
                          <a:latin typeface="Open Sans" panose="020B0606030504020204" pitchFamily="34" charset="0"/>
                          <a:ea typeface="Open Sans" panose="020B0606030504020204" pitchFamily="34" charset="0"/>
                          <a:cs typeface="Open Sans" panose="020B0606030504020204" pitchFamily="34" charset="0"/>
                        </a:rPr>
                        <a:t> : Exelixis </a:t>
                      </a:r>
                    </a:p>
                    <a:p>
                      <a:pPr marL="285750" marR="0" indent="-285750" algn="l">
                        <a:spcBef>
                          <a:spcPts val="0"/>
                        </a:spcBef>
                        <a:spcAft>
                          <a:spcPts val="0"/>
                        </a:spcAft>
                        <a:buFont typeface="Arial" panose="020B0604020202020204" pitchFamily="34" charset="0"/>
                        <a:buChar char="•"/>
                      </a:pPr>
                      <a:r>
                        <a:rPr lang="es" sz="900" b="1" dirty="0">
                          <a:effectLst/>
                          <a:latin typeface="Open Sans" panose="020B0606030504020204" pitchFamily="34" charset="0"/>
                          <a:ea typeface="Open Sans" panose="020B0606030504020204" pitchFamily="34" charset="0"/>
                          <a:cs typeface="Open Sans" panose="020B0606030504020204" pitchFamily="34" charset="0"/>
                        </a:rPr>
                        <a:t>Demos completadas</a:t>
                      </a:r>
                      <a:r>
                        <a:rPr lang="es" sz="900" dirty="0">
                          <a:effectLst/>
                          <a:latin typeface="Open Sans" panose="020B0606030504020204" pitchFamily="34" charset="0"/>
                          <a:ea typeface="Open Sans" panose="020B0606030504020204" pitchFamily="34" charset="0"/>
                          <a:cs typeface="Open Sans" panose="020B0606030504020204" pitchFamily="34" charset="0"/>
                        </a:rPr>
                        <a:t> : 20+</a:t>
                      </a:r>
                      <a:endParaRPr lang="en-US" sz="900" dirty="0">
                        <a:effectLst/>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90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121918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9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Pilotaje en SAP: Swift, Waymo,</a:t>
                      </a:r>
                      <a:r>
                        <a:rPr lang="e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 MagicLeap, Airgas, Gordon Foods</a:t>
                      </a:r>
                    </a:p>
                    <a:p>
                      <a:pPr marL="171450" marR="0" lvl="0" indent="-171450" algn="l" defTabSz="121918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sz="9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Trabajando en Oracle Pilot :Amplifon , Kroger</a:t>
                      </a:r>
                      <a:endParaRPr lang="en-GB" sz="900" b="0" kern="12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90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85"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90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90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90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9050" cap="flat" cmpd="sng" algn="ctr">
                      <a:solidFill>
                        <a:schemeClr val="bg1">
                          <a:lumMod val="65000"/>
                        </a:schemeClr>
                      </a:solidFill>
                      <a:prstDash val="sysDash"/>
                      <a:round/>
                      <a:headEnd type="none" w="med" len="med"/>
                      <a:tailEnd type="none" w="med" len="med"/>
                    </a:lnR>
                    <a:lnT w="190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lnL w="19050" cap="flat" cmpd="sng" algn="ctr">
                      <a:solidFill>
                        <a:schemeClr val="bg1">
                          <a:lumMod val="65000"/>
                        </a:schemeClr>
                      </a:solidFill>
                      <a:prstDash val="sysDash"/>
                      <a:round/>
                      <a:headEnd type="none" w="med" len="med"/>
                      <a:tailEnd type="none" w="med" len="med"/>
                    </a:lnL>
                    <a:lnR w="12700" cap="flat" cmpd="sng" algn="ctr">
                      <a:noFill/>
                      <a:prstDash val="solid"/>
                      <a:round/>
                      <a:headEnd type="none" w="med" len="med"/>
                      <a:tailEnd type="none" w="med" len="med"/>
                    </a:lnR>
                    <a:lnT w="19050" cap="flat" cmpd="sng" algn="ctr">
                      <a:solidFill>
                        <a:schemeClr val="bg1">
                          <a:lumMod val="6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Text Placeholder 2">
            <a:extLst>
              <a:ext uri="{FF2B5EF4-FFF2-40B4-BE49-F238E27FC236}">
                <a16:creationId xmlns:a16="http://schemas.microsoft.com/office/drawing/2014/main" id="{FD4407CC-A42B-7564-2026-416ED3A1CA18}"/>
              </a:ext>
            </a:extLst>
          </p:cNvPr>
          <p:cNvSpPr txBox="1">
            <a:spLocks/>
          </p:cNvSpPr>
          <p:nvPr/>
        </p:nvSpPr>
        <p:spPr>
          <a:xfrm>
            <a:off x="500400" y="795600"/>
            <a:ext cx="11199600" cy="246221"/>
          </a:xfrm>
          <a:prstGeom prst="rect">
            <a:avLst/>
          </a:prstGeom>
          <a:noFill/>
        </p:spPr>
        <p:txBody>
          <a:bodyPr vert="horz" wrap="square" lIns="0" tIns="0" rIns="0" bIns="0" rtlCol="0">
            <a:sp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s" altLang="ko-KR" sz="1600" dirty="0">
                <a:latin typeface="Calibri" panose="020F0502020204030204" pitchFamily="34" charset="0"/>
                <a:cs typeface="Calibri" panose="020F0502020204030204" pitchFamily="34" charset="0"/>
              </a:rPr>
              <a:t>Áreas de aplicación de la tecnología en el sector de Retail.</a:t>
            </a:r>
          </a:p>
        </p:txBody>
      </p:sp>
    </p:spTree>
    <p:extLst>
      <p:ext uri="{BB962C8B-B14F-4D97-AF65-F5344CB8AC3E}">
        <p14:creationId xmlns:p14="http://schemas.microsoft.com/office/powerpoint/2010/main" val="10719786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Un fondo verde y blanco con círculos y puntos&#10;&#10;Descripción generada automáticamente">
            <a:extLst>
              <a:ext uri="{FF2B5EF4-FFF2-40B4-BE49-F238E27FC236}">
                <a16:creationId xmlns:a16="http://schemas.microsoft.com/office/drawing/2014/main" id="{30251D1F-4799-B026-9BAE-7D4211D8390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912548"/>
          </a:xfrm>
          <a:prstGeom prst="rect">
            <a:avLst/>
          </a:prstGeom>
        </p:spPr>
      </p:pic>
      <p:sp>
        <p:nvSpPr>
          <p:cNvPr id="7" name="TextBox 6">
            <a:extLst>
              <a:ext uri="{FF2B5EF4-FFF2-40B4-BE49-F238E27FC236}">
                <a16:creationId xmlns:a16="http://schemas.microsoft.com/office/drawing/2014/main" id="{2DFBA43F-8DA1-A52B-FA12-919B72C64077}"/>
              </a:ext>
            </a:extLst>
          </p:cNvPr>
          <p:cNvSpPr txBox="1"/>
          <p:nvPr/>
        </p:nvSpPr>
        <p:spPr bwMode="gray">
          <a:xfrm>
            <a:off x="1025971" y="2882696"/>
            <a:ext cx="10132360" cy="923330"/>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 sz="6000" b="1" i="0" u="none" strike="noStrike" kern="1200" cap="none" spc="0" normalizeH="0" baseline="0" noProof="0" dirty="0">
                <a:ln>
                  <a:noFill/>
                </a:ln>
                <a:solidFill>
                  <a:srgbClr val="2C5234"/>
                </a:solidFill>
                <a:effectLst/>
                <a:uLnTx/>
                <a:uFillTx/>
                <a:latin typeface="Open Sans" panose="020B0606030504020204" pitchFamily="34" charset="0"/>
                <a:ea typeface="Open Sans" panose="020B0606030504020204" pitchFamily="34" charset="0"/>
                <a:cs typeface="Open Sans" panose="020B0606030504020204" pitchFamily="34" charset="0"/>
              </a:rPr>
              <a:t>Título</a:t>
            </a:r>
          </a:p>
        </p:txBody>
      </p:sp>
    </p:spTree>
    <p:extLst>
      <p:ext uri="{BB962C8B-B14F-4D97-AF65-F5344CB8AC3E}">
        <p14:creationId xmlns:p14="http://schemas.microsoft.com/office/powerpoint/2010/main" val="293198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Operating model archetypes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67201" y="0"/>
            <a:ext cx="7924800" cy="6858000"/>
          </a:xfrm>
          <a:prstGeom prst="rect">
            <a:avLst/>
          </a:prstGeom>
        </p:spPr>
      </p:pic>
    </p:spTree>
    <p:extLst>
      <p:ext uri="{BB962C8B-B14F-4D97-AF65-F5344CB8AC3E}">
        <p14:creationId xmlns:p14="http://schemas.microsoft.com/office/powerpoint/2010/main" val="424923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9EBD68-1FE1-E41C-51B5-5068E69A0BE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think-cell data - do not delete" hidden="1">
                        <a:extLst>
                          <a:ext uri="{FF2B5EF4-FFF2-40B4-BE49-F238E27FC236}">
                            <a16:creationId xmlns:a16="http://schemas.microsoft.com/office/drawing/2014/main" id="{DB9EBD68-1FE1-E41C-51B5-5068E69A0B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01650" y="317500"/>
            <a:ext cx="11199600" cy="334099"/>
          </a:xfrm>
        </p:spPr>
        <p:txBody>
          <a:bodyPr vert="horz"/>
          <a:lstStyle/>
          <a:p>
            <a:pPr lvl="0"/>
            <a:r>
              <a:rPr lang="es" dirty="0"/>
              <a:t>Impulsando IA para las operaciones Retail</a:t>
            </a:r>
            <a:br>
              <a:rPr lang="es" dirty="0"/>
            </a:br>
            <a:endParaRPr lang="en-US" noProof="0" dirty="0"/>
          </a:p>
        </p:txBody>
      </p:sp>
      <p:sp>
        <p:nvSpPr>
          <p:cNvPr id="13" name="TextBox 12">
            <a:extLst>
              <a:ext uri="{FF2B5EF4-FFF2-40B4-BE49-F238E27FC236}">
                <a16:creationId xmlns:a16="http://schemas.microsoft.com/office/drawing/2014/main" id="{E51DA31F-6C03-E686-FA53-F9D220199CEF}"/>
              </a:ext>
            </a:extLst>
          </p:cNvPr>
          <p:cNvSpPr txBox="1"/>
          <p:nvPr/>
        </p:nvSpPr>
        <p:spPr>
          <a:xfrm>
            <a:off x="541985" y="1657350"/>
            <a:ext cx="4172400" cy="184666"/>
          </a:xfrm>
          <a:prstGeom prst="rect">
            <a:avLst/>
          </a:prstGeom>
          <a:noFill/>
        </p:spPr>
        <p:txBody>
          <a:bodyPr wrap="square" lIns="0" tIns="0" rIns="0" bIns="0" rtlCol="0">
            <a:spAutoFit/>
          </a:bodyPr>
          <a:lstStyle/>
          <a:p>
            <a:pPr defTabSz="913686">
              <a:buSzPct val="100000"/>
            </a:pPr>
            <a:r>
              <a:rPr lang="en-US" sz="1200" b="1" i="1" dirty="0">
                <a:solidFill>
                  <a:srgbClr val="86BC25"/>
                </a:solidFill>
                <a:latin typeface="Open Sans" panose="020B0606030504020204" pitchFamily="34" charset="0"/>
                <a:ea typeface="Open Sans" panose="020B0606030504020204" pitchFamily="34" charset="0"/>
                <a:cs typeface="Open Sans" panose="020B0606030504020204" pitchFamily="34" charset="0"/>
              </a:rPr>
              <a:t>Product Freshness</a:t>
            </a:r>
          </a:p>
        </p:txBody>
      </p:sp>
      <p:sp>
        <p:nvSpPr>
          <p:cNvPr id="14" name="TextBox 13">
            <a:extLst>
              <a:ext uri="{FF2B5EF4-FFF2-40B4-BE49-F238E27FC236}">
                <a16:creationId xmlns:a16="http://schemas.microsoft.com/office/drawing/2014/main" id="{070BB42D-8F9D-F417-9E8B-2F4643AEB7A2}"/>
              </a:ext>
            </a:extLst>
          </p:cNvPr>
          <p:cNvSpPr txBox="1"/>
          <p:nvPr/>
        </p:nvSpPr>
        <p:spPr>
          <a:xfrm>
            <a:off x="7467238" y="1657350"/>
            <a:ext cx="4172400" cy="184666"/>
          </a:xfrm>
          <a:prstGeom prst="rect">
            <a:avLst/>
          </a:prstGeom>
          <a:noFill/>
        </p:spPr>
        <p:txBody>
          <a:bodyPr wrap="square" lIns="0" tIns="0" rIns="0" bIns="0" rtlCol="0">
            <a:spAutoFit/>
          </a:bodyPr>
          <a:lstStyle/>
          <a:p>
            <a:pPr defTabSz="913686">
              <a:buSzPct val="100000"/>
            </a:pPr>
            <a:r>
              <a:rPr lang="en-US" sz="1200" b="1" dirty="0">
                <a:solidFill>
                  <a:srgbClr val="43B02A"/>
                </a:solidFill>
                <a:latin typeface="Open Sans" panose="020B0606030504020204" pitchFamily="34" charset="0"/>
                <a:ea typeface="Open Sans" panose="020B0606030504020204" pitchFamily="34" charset="0"/>
                <a:cs typeface="Open Sans" panose="020B0606030504020204" pitchFamily="34" charset="0"/>
              </a:rPr>
              <a:t>Prevención</a:t>
            </a:r>
          </a:p>
        </p:txBody>
      </p:sp>
      <p:sp>
        <p:nvSpPr>
          <p:cNvPr id="18" name="TextBox 17">
            <a:extLst>
              <a:ext uri="{FF2B5EF4-FFF2-40B4-BE49-F238E27FC236}">
                <a16:creationId xmlns:a16="http://schemas.microsoft.com/office/drawing/2014/main" id="{ED5529C7-B7CB-D224-9ABC-0B1FD718764A}"/>
              </a:ext>
            </a:extLst>
          </p:cNvPr>
          <p:cNvSpPr txBox="1"/>
          <p:nvPr/>
        </p:nvSpPr>
        <p:spPr>
          <a:xfrm>
            <a:off x="531255" y="3395054"/>
            <a:ext cx="4172400" cy="184666"/>
          </a:xfrm>
          <a:prstGeom prst="rect">
            <a:avLst/>
          </a:prstGeom>
          <a:noFill/>
        </p:spPr>
        <p:txBody>
          <a:bodyPr wrap="square" lIns="0" tIns="0" rIns="0" bIns="0" rtlCol="0">
            <a:spAutoFit/>
          </a:bodyPr>
          <a:lstStyle/>
          <a:p>
            <a:pPr defTabSz="913686">
              <a:buSzPct val="100000"/>
            </a:pPr>
            <a:r>
              <a:rPr lang="en-US" sz="1200" b="1" dirty="0">
                <a:solidFill>
                  <a:srgbClr val="009A44"/>
                </a:solidFill>
                <a:latin typeface="Open Sans" panose="020B0606030504020204" pitchFamily="34" charset="0"/>
                <a:ea typeface="Open Sans" panose="020B0606030504020204" pitchFamily="34" charset="0"/>
                <a:cs typeface="Open Sans" panose="020B0606030504020204" pitchFamily="34" charset="0"/>
              </a:rPr>
              <a:t>Experiencia de cliente</a:t>
            </a:r>
          </a:p>
        </p:txBody>
      </p:sp>
      <p:sp>
        <p:nvSpPr>
          <p:cNvPr id="19" name="Rectangle 18">
            <a:extLst>
              <a:ext uri="{FF2B5EF4-FFF2-40B4-BE49-F238E27FC236}">
                <a16:creationId xmlns:a16="http://schemas.microsoft.com/office/drawing/2014/main" id="{2480206E-9A49-387A-181D-537E1C217C12}"/>
              </a:ext>
            </a:extLst>
          </p:cNvPr>
          <p:cNvSpPr/>
          <p:nvPr/>
        </p:nvSpPr>
        <p:spPr>
          <a:xfrm>
            <a:off x="541985" y="1886261"/>
            <a:ext cx="4172400" cy="1107996"/>
          </a:xfrm>
          <a:prstGeom prst="rect">
            <a:avLst/>
          </a:prstGeom>
        </p:spPr>
        <p:txBody>
          <a:bodyPr wrap="square" lIns="0" tIns="0" rIns="0" bIns="0">
            <a:spAutoFit/>
          </a:bodyPr>
          <a:lstStyle/>
          <a:p>
            <a:pPr marL="0" lvl="1" defTabSz="913686">
              <a:buSzPct val="100000"/>
            </a:pPr>
            <a:r>
              <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rPr>
              <a:t>En la encuesta realizada por Deloitte a más de 2000 clientes, el 68% expresa su voluntad por pagar una mayor cantidad de dinero en cambio de contar con innovación en los productos. Lo cual resulta en un 7% de incremento en ingreso.</a:t>
            </a:r>
          </a:p>
          <a:p>
            <a:pPr marL="0" lvl="1" defTabSz="913686">
              <a:buSzPct val="100000"/>
            </a:pPr>
            <a:endPar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006777C1-BDBB-DAF9-E770-349BE7445C21}"/>
              </a:ext>
            </a:extLst>
          </p:cNvPr>
          <p:cNvSpPr/>
          <p:nvPr/>
        </p:nvSpPr>
        <p:spPr>
          <a:xfrm>
            <a:off x="531255" y="3623968"/>
            <a:ext cx="4172400" cy="553998"/>
          </a:xfrm>
          <a:prstGeom prst="rect">
            <a:avLst/>
          </a:prstGeom>
        </p:spPr>
        <p:txBody>
          <a:bodyPr wrap="square" lIns="0" tIns="0" rIns="0" bIns="0">
            <a:spAutoFit/>
          </a:bodyPr>
          <a:lstStyle/>
          <a:p>
            <a:pPr marL="0" lvl="1" defTabSz="913686">
              <a:buSzPct val="100000"/>
            </a:pPr>
            <a:r>
              <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rPr>
              <a:t>Los clientes y consumidores han aumentada sus expectativas de facilidad, agilidad y conveniencia.</a:t>
            </a:r>
          </a:p>
          <a:p>
            <a:pPr marL="125315" lvl="1" indent="-125315" defTabSz="913686">
              <a:buSzPct val="100000"/>
              <a:buFont typeface="Arial"/>
              <a:buChar char="•"/>
            </a:pPr>
            <a:endPar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C731B6B5-1610-E356-8223-2520D33E0F14}"/>
              </a:ext>
            </a:extLst>
          </p:cNvPr>
          <p:cNvSpPr/>
          <p:nvPr/>
        </p:nvSpPr>
        <p:spPr>
          <a:xfrm>
            <a:off x="7467246" y="1886266"/>
            <a:ext cx="4233276" cy="553998"/>
          </a:xfrm>
          <a:prstGeom prst="rect">
            <a:avLst/>
          </a:prstGeom>
        </p:spPr>
        <p:txBody>
          <a:bodyPr wrap="square" lIns="0" tIns="0" rIns="0" bIns="0">
            <a:spAutoFit/>
          </a:bodyPr>
          <a:lstStyle/>
          <a:p>
            <a:pPr marL="0" lvl="1" defTabSz="913686">
              <a:buSzPct val="100000"/>
            </a:pPr>
            <a:r>
              <a:rPr lang="es-GT" sz="1200" dirty="0">
                <a:solidFill>
                  <a:srgbClr val="313131"/>
                </a:solidFill>
                <a:latin typeface="Open Sans" panose="020B0606030504020204" pitchFamily="34" charset="0"/>
                <a:ea typeface="Open Sans" panose="020B0606030504020204" pitchFamily="34" charset="0"/>
                <a:cs typeface="Open Sans" panose="020B0606030504020204" pitchFamily="34" charset="0"/>
              </a:rPr>
              <a:t>El robo en comercios minoristas provocado por la delincuencia minorista organizada (ORC) aumentó un 26,5 % en promedio y contribuyó al 65 % de la merma general</a:t>
            </a:r>
            <a:endPar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BCB0B2D4-F712-EB16-7724-9D933648A367}"/>
              </a:ext>
            </a:extLst>
          </p:cNvPr>
          <p:cNvSpPr txBox="1"/>
          <p:nvPr/>
        </p:nvSpPr>
        <p:spPr>
          <a:xfrm>
            <a:off x="7467238" y="3422346"/>
            <a:ext cx="4172400" cy="184666"/>
          </a:xfrm>
          <a:prstGeom prst="rect">
            <a:avLst/>
          </a:prstGeom>
          <a:noFill/>
        </p:spPr>
        <p:txBody>
          <a:bodyPr wrap="square" lIns="0" tIns="0" rIns="0" bIns="0" rtlCol="0">
            <a:spAutoFit/>
          </a:bodyPr>
          <a:lstStyle/>
          <a:p>
            <a:pPr defTabSz="913686">
              <a:buSzPct val="100000"/>
            </a:pPr>
            <a:r>
              <a:rPr lang="en-US" sz="12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Automatización de tareas</a:t>
            </a:r>
          </a:p>
        </p:txBody>
      </p:sp>
      <p:sp>
        <p:nvSpPr>
          <p:cNvPr id="26" name="Rectangle 25">
            <a:extLst>
              <a:ext uri="{FF2B5EF4-FFF2-40B4-BE49-F238E27FC236}">
                <a16:creationId xmlns:a16="http://schemas.microsoft.com/office/drawing/2014/main" id="{713BBB9C-0817-A9D7-98C2-BE5266583F85}"/>
              </a:ext>
            </a:extLst>
          </p:cNvPr>
          <p:cNvSpPr/>
          <p:nvPr/>
        </p:nvSpPr>
        <p:spPr>
          <a:xfrm>
            <a:off x="7467240" y="3651261"/>
            <a:ext cx="4223110" cy="553998"/>
          </a:xfrm>
          <a:prstGeom prst="rect">
            <a:avLst/>
          </a:prstGeom>
        </p:spPr>
        <p:txBody>
          <a:bodyPr wrap="square" lIns="0" tIns="0" rIns="0" bIns="0">
            <a:spAutoFit/>
          </a:bodyPr>
          <a:lstStyle/>
          <a:p>
            <a:pPr marL="0" lvl="1" defTabSz="913686">
              <a:buSzPct val="100000"/>
            </a:pPr>
            <a:r>
              <a:rPr lang="en-US" sz="1200" dirty="0">
                <a:solidFill>
                  <a:srgbClr val="313131"/>
                </a:solidFill>
                <a:latin typeface="Open Sans" panose="020B0606030504020204" pitchFamily="34" charset="0"/>
                <a:ea typeface="Open Sans" panose="020B0606030504020204" pitchFamily="34" charset="0"/>
                <a:cs typeface="Open Sans" panose="020B0606030504020204" pitchFamily="34" charset="0"/>
              </a:rPr>
              <a:t>Para el 2025, el 70% de las tareas de rutina en la industria del retail y de la gestión de tiendas minoristas será total o parcialmente automatizado.</a:t>
            </a:r>
          </a:p>
        </p:txBody>
      </p:sp>
      <p:grpSp>
        <p:nvGrpSpPr>
          <p:cNvPr id="27" name="Group 26">
            <a:extLst>
              <a:ext uri="{FF2B5EF4-FFF2-40B4-BE49-F238E27FC236}">
                <a16:creationId xmlns:a16="http://schemas.microsoft.com/office/drawing/2014/main" id="{52105579-48E3-7634-2CC6-47B001FA2261}"/>
              </a:ext>
            </a:extLst>
          </p:cNvPr>
          <p:cNvGrpSpPr/>
          <p:nvPr/>
        </p:nvGrpSpPr>
        <p:grpSpPr>
          <a:xfrm>
            <a:off x="5110732" y="2032888"/>
            <a:ext cx="1978889" cy="1978889"/>
            <a:chOff x="3962400" y="3068188"/>
            <a:chExt cx="1642446" cy="1642446"/>
          </a:xfrm>
        </p:grpSpPr>
        <p:sp>
          <p:nvSpPr>
            <p:cNvPr id="34" name="Oval 33">
              <a:extLst>
                <a:ext uri="{FF2B5EF4-FFF2-40B4-BE49-F238E27FC236}">
                  <a16:creationId xmlns:a16="http://schemas.microsoft.com/office/drawing/2014/main" id="{5D6FBC3B-63BF-0A5B-3F08-C4FDDEDA8136}"/>
                </a:ext>
              </a:extLst>
            </p:cNvPr>
            <p:cNvSpPr/>
            <p:nvPr/>
          </p:nvSpPr>
          <p:spPr bwMode="gray">
            <a:xfrm>
              <a:off x="3962400" y="3068188"/>
              <a:ext cx="1642446" cy="1642446"/>
            </a:xfrm>
            <a:prstGeom prst="ellipse">
              <a:avLst/>
            </a:prstGeom>
            <a:solidFill>
              <a:schemeClr val="bg1">
                <a:lumMod val="65000"/>
              </a:schemeClr>
            </a:solidFill>
            <a:ln w="19050" algn="ctr">
              <a:solidFill>
                <a:schemeClr val="bg1"/>
              </a:solidFill>
              <a:miter lim="800000"/>
              <a:headEnd/>
              <a:tailEnd/>
            </a:ln>
          </p:spPr>
          <p:txBody>
            <a:bodyPr wrap="square" lIns="0" tIns="0" rIns="0" bIns="0" rtlCol="0" anchor="ctr"/>
            <a:lstStyle/>
            <a:p>
              <a:pPr algn="ctr" defTabSz="913686"/>
              <a:endParaRPr lang="en-US" sz="1200" b="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Oval 34">
              <a:extLst>
                <a:ext uri="{FF2B5EF4-FFF2-40B4-BE49-F238E27FC236}">
                  <a16:creationId xmlns:a16="http://schemas.microsoft.com/office/drawing/2014/main" id="{DB353E26-5F2E-36D6-57BA-3F981A8D0B08}"/>
                </a:ext>
              </a:extLst>
            </p:cNvPr>
            <p:cNvSpPr/>
            <p:nvPr/>
          </p:nvSpPr>
          <p:spPr bwMode="gray">
            <a:xfrm>
              <a:off x="4097823" y="3203611"/>
              <a:ext cx="1371600" cy="1371600"/>
            </a:xfrm>
            <a:prstGeom prst="ellipse">
              <a:avLst/>
            </a:prstGeom>
            <a:solidFill>
              <a:srgbClr val="000000"/>
            </a:solidFill>
            <a:ln w="19050" algn="ctr">
              <a:solidFill>
                <a:schemeClr val="bg1"/>
              </a:solidFill>
              <a:miter lim="800000"/>
              <a:headEnd/>
              <a:tailEnd/>
            </a:ln>
          </p:spPr>
          <p:txBody>
            <a:bodyPr wrap="square" lIns="0" tIns="0" rIns="0" bIns="0" rtlCol="0" anchor="ctr"/>
            <a:lstStyle/>
            <a:p>
              <a:pPr algn="ctr" defTabSz="913686"/>
              <a:r>
                <a:rPr lang="en-US" sz="1200" b="1" dirty="0">
                  <a:solidFill>
                    <a:prstClr val="white"/>
                  </a:solidFill>
                  <a:latin typeface="Open Sans" panose="020B0606030504020204" pitchFamily="34" charset="0"/>
                  <a:ea typeface="Open Sans" panose="020B0606030504020204" pitchFamily="34" charset="0"/>
                  <a:cs typeface="Open Sans" panose="020B0606030504020204" pitchFamily="34" charset="0"/>
                </a:rPr>
                <a:t>Tendencias en Retail</a:t>
              </a:r>
            </a:p>
          </p:txBody>
        </p:sp>
      </p:grpSp>
      <p:sp>
        <p:nvSpPr>
          <p:cNvPr id="36" name="Teardrop 35">
            <a:extLst>
              <a:ext uri="{FF2B5EF4-FFF2-40B4-BE49-F238E27FC236}">
                <a16:creationId xmlns:a16="http://schemas.microsoft.com/office/drawing/2014/main" id="{9ADD51B7-A9DD-8997-B031-89A7856B6A0E}"/>
              </a:ext>
            </a:extLst>
          </p:cNvPr>
          <p:cNvSpPr/>
          <p:nvPr/>
        </p:nvSpPr>
        <p:spPr>
          <a:xfrm rot="16200000">
            <a:off x="4860635" y="1989657"/>
            <a:ext cx="646018" cy="646019"/>
          </a:xfrm>
          <a:prstGeom prst="teardrop">
            <a:avLst/>
          </a:prstGeom>
          <a:solidFill>
            <a:srgbClr val="549E39"/>
          </a:solidFill>
          <a:ln w="9525" cap="flat" cmpd="sng" algn="ctr">
            <a:solidFill>
              <a:srgbClr val="FFFFFF"/>
            </a:solidFill>
            <a:prstDash val="solid"/>
          </a:ln>
          <a:effectLst/>
        </p:spPr>
        <p:txBody>
          <a:bodyPr rtlCol="0" anchor="ctr"/>
          <a:lstStyle/>
          <a:p>
            <a:pPr algn="ctr" defTabSz="913686">
              <a:defRPr/>
            </a:pPr>
            <a:endParaRPr lang="en-US" sz="900" kern="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ardrop 36">
            <a:extLst>
              <a:ext uri="{FF2B5EF4-FFF2-40B4-BE49-F238E27FC236}">
                <a16:creationId xmlns:a16="http://schemas.microsoft.com/office/drawing/2014/main" id="{55A2EE3F-9628-81C3-EA41-DFEA1F07160E}"/>
              </a:ext>
            </a:extLst>
          </p:cNvPr>
          <p:cNvSpPr/>
          <p:nvPr/>
        </p:nvSpPr>
        <p:spPr>
          <a:xfrm>
            <a:off x="6685349" y="1989656"/>
            <a:ext cx="646019" cy="646018"/>
          </a:xfrm>
          <a:prstGeom prst="teardrop">
            <a:avLst/>
          </a:prstGeom>
          <a:solidFill>
            <a:srgbClr val="43B02A"/>
          </a:solidFill>
          <a:ln w="9525" cap="flat" cmpd="sng" algn="ctr">
            <a:solidFill>
              <a:srgbClr val="FFFFFF"/>
            </a:solidFill>
            <a:prstDash val="solid"/>
          </a:ln>
          <a:effectLst/>
        </p:spPr>
        <p:txBody>
          <a:bodyPr rtlCol="0" anchor="ctr"/>
          <a:lstStyle/>
          <a:p>
            <a:pPr algn="ctr" defTabSz="913686">
              <a:defRPr/>
            </a:pPr>
            <a:endParaRPr lang="en-US" sz="1200" kern="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Teardrop 37">
            <a:extLst>
              <a:ext uri="{FF2B5EF4-FFF2-40B4-BE49-F238E27FC236}">
                <a16:creationId xmlns:a16="http://schemas.microsoft.com/office/drawing/2014/main" id="{D8D920F1-0AA4-F2B5-2C3D-2C80F025B4AE}"/>
              </a:ext>
            </a:extLst>
          </p:cNvPr>
          <p:cNvSpPr/>
          <p:nvPr/>
        </p:nvSpPr>
        <p:spPr>
          <a:xfrm rot="5400000">
            <a:off x="6685349" y="3350017"/>
            <a:ext cx="646018" cy="646019"/>
          </a:xfrm>
          <a:prstGeom prst="teardrop">
            <a:avLst/>
          </a:prstGeom>
          <a:solidFill>
            <a:srgbClr val="C0CF3A"/>
          </a:solidFill>
          <a:ln w="9525" cap="flat" cmpd="sng" algn="ctr">
            <a:solidFill>
              <a:srgbClr val="FFFFFF"/>
            </a:solidFill>
            <a:prstDash val="solid"/>
          </a:ln>
          <a:effectLst/>
        </p:spPr>
        <p:txBody>
          <a:bodyPr rtlCol="0" anchor="ctr"/>
          <a:lstStyle/>
          <a:p>
            <a:pPr algn="ctr" defTabSz="913686">
              <a:defRPr/>
            </a:pPr>
            <a:endParaRPr lang="en-US" sz="1200" kern="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eardrop 38">
            <a:extLst>
              <a:ext uri="{FF2B5EF4-FFF2-40B4-BE49-F238E27FC236}">
                <a16:creationId xmlns:a16="http://schemas.microsoft.com/office/drawing/2014/main" id="{14781E21-09C0-C894-4370-E17E9194298B}"/>
              </a:ext>
            </a:extLst>
          </p:cNvPr>
          <p:cNvSpPr/>
          <p:nvPr/>
        </p:nvSpPr>
        <p:spPr>
          <a:xfrm rot="10800000">
            <a:off x="4860635" y="3350013"/>
            <a:ext cx="646019" cy="646018"/>
          </a:xfrm>
          <a:prstGeom prst="teardrop">
            <a:avLst/>
          </a:prstGeom>
          <a:solidFill>
            <a:srgbClr val="009A44"/>
          </a:solidFill>
          <a:ln w="9525" cap="flat" cmpd="sng" algn="ctr">
            <a:solidFill>
              <a:srgbClr val="FFFFFF"/>
            </a:solidFill>
            <a:prstDash val="solid"/>
          </a:ln>
          <a:effectLst/>
        </p:spPr>
        <p:txBody>
          <a:bodyPr rtlCol="0" anchor="ctr"/>
          <a:lstStyle/>
          <a:p>
            <a:pPr algn="ctr" defTabSz="913686">
              <a:defRPr/>
            </a:pPr>
            <a:endParaRPr lang="en-US" sz="1200" kern="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0" name="Group 39">
            <a:extLst>
              <a:ext uri="{FF2B5EF4-FFF2-40B4-BE49-F238E27FC236}">
                <a16:creationId xmlns:a16="http://schemas.microsoft.com/office/drawing/2014/main" id="{EADA18CF-143A-ACD9-6EE2-966CE5FE4589}"/>
              </a:ext>
            </a:extLst>
          </p:cNvPr>
          <p:cNvGrpSpPr/>
          <p:nvPr/>
        </p:nvGrpSpPr>
        <p:grpSpPr>
          <a:xfrm>
            <a:off x="4898160" y="2024516"/>
            <a:ext cx="576333" cy="578029"/>
            <a:chOff x="5086336" y="586482"/>
            <a:chExt cx="647114" cy="649019"/>
          </a:xfrm>
        </p:grpSpPr>
        <p:sp>
          <p:nvSpPr>
            <p:cNvPr id="41" name="Oval 40">
              <a:extLst>
                <a:ext uri="{FF2B5EF4-FFF2-40B4-BE49-F238E27FC236}">
                  <a16:creationId xmlns:a16="http://schemas.microsoft.com/office/drawing/2014/main" id="{E6E339F9-09F1-119E-1FB2-180F90C9E907}"/>
                </a:ext>
              </a:extLst>
            </p:cNvPr>
            <p:cNvSpPr/>
            <p:nvPr/>
          </p:nvSpPr>
          <p:spPr bwMode="gray">
            <a:xfrm>
              <a:off x="5125982"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600">
              <a:extLst>
                <a:ext uri="{FF2B5EF4-FFF2-40B4-BE49-F238E27FC236}">
                  <a16:creationId xmlns:a16="http://schemas.microsoft.com/office/drawing/2014/main" id="{7F9C3619-E098-35EC-EB9A-9814A0460EC0}"/>
                </a:ext>
              </a:extLst>
            </p:cNvPr>
            <p:cNvSpPr>
              <a:spLocks noChangeAspect="1" noEditPoints="1"/>
            </p:cNvSpPr>
            <p:nvPr/>
          </p:nvSpPr>
          <p:spPr bwMode="auto">
            <a:xfrm>
              <a:off x="5086336" y="586482"/>
              <a:ext cx="647114" cy="649019"/>
            </a:xfrm>
            <a:custGeom>
              <a:avLst/>
              <a:gdLst>
                <a:gd name="T0" fmla="*/ 394 w 512"/>
                <a:gd name="T1" fmla="*/ 250 h 512"/>
                <a:gd name="T2" fmla="*/ 346 w 512"/>
                <a:gd name="T3" fmla="*/ 298 h 512"/>
                <a:gd name="T4" fmla="*/ 298 w 512"/>
                <a:gd name="T5" fmla="*/ 250 h 512"/>
                <a:gd name="T6" fmla="*/ 346 w 512"/>
                <a:gd name="T7" fmla="*/ 202 h 512"/>
                <a:gd name="T8" fmla="*/ 394 w 512"/>
                <a:gd name="T9" fmla="*/ 250 h 512"/>
                <a:gd name="T10" fmla="*/ 165 w 512"/>
                <a:gd name="T11" fmla="*/ 202 h 512"/>
                <a:gd name="T12" fmla="*/ 117 w 512"/>
                <a:gd name="T13" fmla="*/ 250 h 512"/>
                <a:gd name="T14" fmla="*/ 165 w 512"/>
                <a:gd name="T15" fmla="*/ 298 h 512"/>
                <a:gd name="T16" fmla="*/ 213 w 512"/>
                <a:gd name="T17" fmla="*/ 250 h 512"/>
                <a:gd name="T18" fmla="*/ 165 w 512"/>
                <a:gd name="T19" fmla="*/ 202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416 w 512"/>
                <a:gd name="T31" fmla="*/ 250 h 512"/>
                <a:gd name="T32" fmla="*/ 346 w 512"/>
                <a:gd name="T33" fmla="*/ 181 h 512"/>
                <a:gd name="T34" fmla="*/ 277 w 512"/>
                <a:gd name="T35" fmla="*/ 250 h 512"/>
                <a:gd name="T36" fmla="*/ 296 w 512"/>
                <a:gd name="T37" fmla="*/ 298 h 512"/>
                <a:gd name="T38" fmla="*/ 215 w 512"/>
                <a:gd name="T39" fmla="*/ 298 h 512"/>
                <a:gd name="T40" fmla="*/ 234 w 512"/>
                <a:gd name="T41" fmla="*/ 250 h 512"/>
                <a:gd name="T42" fmla="*/ 165 w 512"/>
                <a:gd name="T43" fmla="*/ 181 h 512"/>
                <a:gd name="T44" fmla="*/ 96 w 512"/>
                <a:gd name="T45" fmla="*/ 250 h 512"/>
                <a:gd name="T46" fmla="*/ 158 w 512"/>
                <a:gd name="T47" fmla="*/ 319 h 512"/>
                <a:gd name="T48" fmla="*/ 160 w 512"/>
                <a:gd name="T49" fmla="*/ 320 h 512"/>
                <a:gd name="T50" fmla="*/ 352 w 512"/>
                <a:gd name="T51" fmla="*/ 320 h 512"/>
                <a:gd name="T52" fmla="*/ 354 w 512"/>
                <a:gd name="T53" fmla="*/ 319 h 512"/>
                <a:gd name="T54" fmla="*/ 416 w 512"/>
                <a:gd name="T55" fmla="*/ 25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394" y="250"/>
                  </a:moveTo>
                  <a:cubicBezTo>
                    <a:pt x="394" y="277"/>
                    <a:pt x="373" y="298"/>
                    <a:pt x="346" y="298"/>
                  </a:cubicBezTo>
                  <a:cubicBezTo>
                    <a:pt x="320" y="298"/>
                    <a:pt x="298" y="277"/>
                    <a:pt x="298" y="250"/>
                  </a:cubicBezTo>
                  <a:cubicBezTo>
                    <a:pt x="298" y="224"/>
                    <a:pt x="320" y="202"/>
                    <a:pt x="346" y="202"/>
                  </a:cubicBezTo>
                  <a:cubicBezTo>
                    <a:pt x="373" y="202"/>
                    <a:pt x="394" y="224"/>
                    <a:pt x="394" y="250"/>
                  </a:cubicBezTo>
                  <a:close/>
                  <a:moveTo>
                    <a:pt x="165" y="202"/>
                  </a:moveTo>
                  <a:cubicBezTo>
                    <a:pt x="139" y="202"/>
                    <a:pt x="117" y="224"/>
                    <a:pt x="117" y="250"/>
                  </a:cubicBezTo>
                  <a:cubicBezTo>
                    <a:pt x="117" y="277"/>
                    <a:pt x="139" y="298"/>
                    <a:pt x="165" y="298"/>
                  </a:cubicBezTo>
                  <a:cubicBezTo>
                    <a:pt x="191" y="298"/>
                    <a:pt x="213" y="277"/>
                    <a:pt x="213" y="250"/>
                  </a:cubicBezTo>
                  <a:cubicBezTo>
                    <a:pt x="213" y="224"/>
                    <a:pt x="191" y="202"/>
                    <a:pt x="165" y="202"/>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0"/>
                  </a:moveTo>
                  <a:cubicBezTo>
                    <a:pt x="416" y="212"/>
                    <a:pt x="385" y="181"/>
                    <a:pt x="346" y="181"/>
                  </a:cubicBezTo>
                  <a:cubicBezTo>
                    <a:pt x="308" y="181"/>
                    <a:pt x="277" y="212"/>
                    <a:pt x="277" y="250"/>
                  </a:cubicBezTo>
                  <a:cubicBezTo>
                    <a:pt x="277" y="269"/>
                    <a:pt x="284" y="286"/>
                    <a:pt x="296" y="298"/>
                  </a:cubicBezTo>
                  <a:cubicBezTo>
                    <a:pt x="215" y="298"/>
                    <a:pt x="215" y="298"/>
                    <a:pt x="215" y="298"/>
                  </a:cubicBezTo>
                  <a:cubicBezTo>
                    <a:pt x="227" y="286"/>
                    <a:pt x="234" y="269"/>
                    <a:pt x="234" y="250"/>
                  </a:cubicBezTo>
                  <a:cubicBezTo>
                    <a:pt x="234" y="212"/>
                    <a:pt x="203" y="181"/>
                    <a:pt x="165" y="181"/>
                  </a:cubicBezTo>
                  <a:cubicBezTo>
                    <a:pt x="127" y="181"/>
                    <a:pt x="96" y="212"/>
                    <a:pt x="96" y="250"/>
                  </a:cubicBezTo>
                  <a:cubicBezTo>
                    <a:pt x="96" y="286"/>
                    <a:pt x="123" y="316"/>
                    <a:pt x="158" y="319"/>
                  </a:cubicBezTo>
                  <a:cubicBezTo>
                    <a:pt x="158" y="319"/>
                    <a:pt x="159" y="320"/>
                    <a:pt x="160" y="320"/>
                  </a:cubicBezTo>
                  <a:cubicBezTo>
                    <a:pt x="352" y="320"/>
                    <a:pt x="352" y="320"/>
                    <a:pt x="352" y="320"/>
                  </a:cubicBezTo>
                  <a:cubicBezTo>
                    <a:pt x="352" y="320"/>
                    <a:pt x="353" y="319"/>
                    <a:pt x="354" y="319"/>
                  </a:cubicBezTo>
                  <a:cubicBezTo>
                    <a:pt x="388" y="316"/>
                    <a:pt x="416" y="286"/>
                    <a:pt x="416" y="250"/>
                  </a:cubicBezTo>
                  <a:close/>
                </a:path>
              </a:pathLst>
            </a:custGeom>
            <a:solidFill>
              <a:schemeClr val="accent1"/>
            </a:solidFill>
            <a:ln>
              <a:noFill/>
            </a:ln>
          </p:spPr>
          <p:txBody>
            <a:bodyPr vert="horz" wrap="square" lIns="72477" tIns="36238" rIns="72477" bIns="36238" numCol="1" anchor="t" anchorCtr="0" compatLnSpc="1">
              <a:prstTxWarp prst="textNoShape">
                <a:avLst/>
              </a:prstTxWarp>
            </a:bodyPr>
            <a:lstStyle/>
            <a:p>
              <a:endParaRPr lang="en-GB"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6" name="Group 45">
            <a:extLst>
              <a:ext uri="{FF2B5EF4-FFF2-40B4-BE49-F238E27FC236}">
                <a16:creationId xmlns:a16="http://schemas.microsoft.com/office/drawing/2014/main" id="{C208C3CF-FF58-927B-FA65-E68CC3C19CA7}"/>
              </a:ext>
            </a:extLst>
          </p:cNvPr>
          <p:cNvGrpSpPr/>
          <p:nvPr/>
        </p:nvGrpSpPr>
        <p:grpSpPr>
          <a:xfrm>
            <a:off x="4897587" y="3381176"/>
            <a:ext cx="577356" cy="577356"/>
            <a:chOff x="8067607" y="586871"/>
            <a:chExt cx="648263" cy="648263"/>
          </a:xfrm>
        </p:grpSpPr>
        <p:sp>
          <p:nvSpPr>
            <p:cNvPr id="47" name="Oval 46">
              <a:extLst>
                <a:ext uri="{FF2B5EF4-FFF2-40B4-BE49-F238E27FC236}">
                  <a16:creationId xmlns:a16="http://schemas.microsoft.com/office/drawing/2014/main" id="{3510E7C1-D94F-318F-3C45-FE1426F685A7}"/>
                </a:ext>
              </a:extLst>
            </p:cNvPr>
            <p:cNvSpPr/>
            <p:nvPr/>
          </p:nvSpPr>
          <p:spPr bwMode="gray">
            <a:xfrm>
              <a:off x="8107826"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Freeform 32">
              <a:extLst>
                <a:ext uri="{FF2B5EF4-FFF2-40B4-BE49-F238E27FC236}">
                  <a16:creationId xmlns:a16="http://schemas.microsoft.com/office/drawing/2014/main" id="{F0CE5A67-1E23-13FF-F037-D39DC73A5014}"/>
                </a:ext>
              </a:extLst>
            </p:cNvPr>
            <p:cNvSpPr>
              <a:spLocks noChangeAspect="1" noEditPoints="1"/>
            </p:cNvSpPr>
            <p:nvPr/>
          </p:nvSpPr>
          <p:spPr bwMode="auto">
            <a:xfrm>
              <a:off x="8067607" y="586871"/>
              <a:ext cx="648263" cy="648263"/>
            </a:xfrm>
            <a:custGeom>
              <a:avLst/>
              <a:gdLst>
                <a:gd name="T0" fmla="*/ 234 w 512"/>
                <a:gd name="T1" fmla="*/ 168 h 512"/>
                <a:gd name="T2" fmla="*/ 374 w 512"/>
                <a:gd name="T3" fmla="*/ 256 h 512"/>
                <a:gd name="T4" fmla="*/ 234 w 512"/>
                <a:gd name="T5" fmla="*/ 343 h 512"/>
                <a:gd name="T6" fmla="*/ 234 w 512"/>
                <a:gd name="T7" fmla="*/ 289 h 512"/>
                <a:gd name="T8" fmla="*/ 229 w 512"/>
                <a:gd name="T9" fmla="*/ 280 h 512"/>
                <a:gd name="T10" fmla="*/ 224 w 512"/>
                <a:gd name="T11" fmla="*/ 278 h 512"/>
                <a:gd name="T12" fmla="*/ 218 w 512"/>
                <a:gd name="T13" fmla="*/ 280 h 512"/>
                <a:gd name="T14" fmla="*/ 117 w 512"/>
                <a:gd name="T15" fmla="*/ 343 h 512"/>
                <a:gd name="T16" fmla="*/ 117 w 512"/>
                <a:gd name="T17" fmla="*/ 168 h 512"/>
                <a:gd name="T18" fmla="*/ 218 w 512"/>
                <a:gd name="T19" fmla="*/ 231 h 512"/>
                <a:gd name="T20" fmla="*/ 229 w 512"/>
                <a:gd name="T21" fmla="*/ 232 h 512"/>
                <a:gd name="T22" fmla="*/ 234 w 512"/>
                <a:gd name="T23" fmla="*/ 222 h 512"/>
                <a:gd name="T24" fmla="*/ 234 w 512"/>
                <a:gd name="T25" fmla="*/ 168 h 512"/>
                <a:gd name="T26" fmla="*/ 512 w 512"/>
                <a:gd name="T27" fmla="*/ 256 h 512"/>
                <a:gd name="T28" fmla="*/ 256 w 512"/>
                <a:gd name="T29" fmla="*/ 512 h 512"/>
                <a:gd name="T30" fmla="*/ 0 w 512"/>
                <a:gd name="T31" fmla="*/ 256 h 512"/>
                <a:gd name="T32" fmla="*/ 256 w 512"/>
                <a:gd name="T33" fmla="*/ 0 h 512"/>
                <a:gd name="T34" fmla="*/ 512 w 512"/>
                <a:gd name="T35" fmla="*/ 256 h 512"/>
                <a:gd name="T36" fmla="*/ 416 w 512"/>
                <a:gd name="T37" fmla="*/ 149 h 512"/>
                <a:gd name="T38" fmla="*/ 405 w 512"/>
                <a:gd name="T39" fmla="*/ 138 h 512"/>
                <a:gd name="T40" fmla="*/ 394 w 512"/>
                <a:gd name="T41" fmla="*/ 149 h 512"/>
                <a:gd name="T42" fmla="*/ 394 w 512"/>
                <a:gd name="T43" fmla="*/ 243 h 512"/>
                <a:gd name="T44" fmla="*/ 229 w 512"/>
                <a:gd name="T45" fmla="*/ 140 h 512"/>
                <a:gd name="T46" fmla="*/ 218 w 512"/>
                <a:gd name="T47" fmla="*/ 140 h 512"/>
                <a:gd name="T48" fmla="*/ 213 w 512"/>
                <a:gd name="T49" fmla="*/ 149 h 512"/>
                <a:gd name="T50" fmla="*/ 213 w 512"/>
                <a:gd name="T51" fmla="*/ 203 h 512"/>
                <a:gd name="T52" fmla="*/ 112 w 512"/>
                <a:gd name="T53" fmla="*/ 140 h 512"/>
                <a:gd name="T54" fmla="*/ 101 w 512"/>
                <a:gd name="T55" fmla="*/ 140 h 512"/>
                <a:gd name="T56" fmla="*/ 96 w 512"/>
                <a:gd name="T57" fmla="*/ 149 h 512"/>
                <a:gd name="T58" fmla="*/ 96 w 512"/>
                <a:gd name="T59" fmla="*/ 362 h 512"/>
                <a:gd name="T60" fmla="*/ 101 w 512"/>
                <a:gd name="T61" fmla="*/ 372 h 512"/>
                <a:gd name="T62" fmla="*/ 112 w 512"/>
                <a:gd name="T63" fmla="*/ 371 h 512"/>
                <a:gd name="T64" fmla="*/ 213 w 512"/>
                <a:gd name="T65" fmla="*/ 308 h 512"/>
                <a:gd name="T66" fmla="*/ 213 w 512"/>
                <a:gd name="T67" fmla="*/ 362 h 512"/>
                <a:gd name="T68" fmla="*/ 218 w 512"/>
                <a:gd name="T69" fmla="*/ 372 h 512"/>
                <a:gd name="T70" fmla="*/ 224 w 512"/>
                <a:gd name="T71" fmla="*/ 373 h 512"/>
                <a:gd name="T72" fmla="*/ 229 w 512"/>
                <a:gd name="T73" fmla="*/ 371 h 512"/>
                <a:gd name="T74" fmla="*/ 394 w 512"/>
                <a:gd name="T75" fmla="*/ 268 h 512"/>
                <a:gd name="T76" fmla="*/ 394 w 512"/>
                <a:gd name="T77" fmla="*/ 362 h 512"/>
                <a:gd name="T78" fmla="*/ 405 w 512"/>
                <a:gd name="T79" fmla="*/ 373 h 512"/>
                <a:gd name="T80" fmla="*/ 416 w 512"/>
                <a:gd name="T81" fmla="*/ 362 h 512"/>
                <a:gd name="T82" fmla="*/ 416 w 512"/>
                <a:gd name="T83"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34" y="168"/>
                  </a:moveTo>
                  <a:cubicBezTo>
                    <a:pt x="374" y="256"/>
                    <a:pt x="374" y="256"/>
                    <a:pt x="374" y="256"/>
                  </a:cubicBezTo>
                  <a:cubicBezTo>
                    <a:pt x="234" y="343"/>
                    <a:pt x="234" y="343"/>
                    <a:pt x="234" y="343"/>
                  </a:cubicBezTo>
                  <a:cubicBezTo>
                    <a:pt x="234" y="289"/>
                    <a:pt x="234" y="289"/>
                    <a:pt x="234" y="289"/>
                  </a:cubicBezTo>
                  <a:cubicBezTo>
                    <a:pt x="234" y="285"/>
                    <a:pt x="232" y="282"/>
                    <a:pt x="229" y="280"/>
                  </a:cubicBezTo>
                  <a:cubicBezTo>
                    <a:pt x="227" y="279"/>
                    <a:pt x="225" y="278"/>
                    <a:pt x="224" y="278"/>
                  </a:cubicBezTo>
                  <a:cubicBezTo>
                    <a:pt x="222" y="278"/>
                    <a:pt x="220" y="279"/>
                    <a:pt x="218" y="280"/>
                  </a:cubicBezTo>
                  <a:cubicBezTo>
                    <a:pt x="117" y="343"/>
                    <a:pt x="117" y="343"/>
                    <a:pt x="117" y="343"/>
                  </a:cubicBezTo>
                  <a:cubicBezTo>
                    <a:pt x="117" y="168"/>
                    <a:pt x="117" y="168"/>
                    <a:pt x="117" y="168"/>
                  </a:cubicBezTo>
                  <a:cubicBezTo>
                    <a:pt x="218" y="231"/>
                    <a:pt x="218" y="231"/>
                    <a:pt x="218" y="231"/>
                  </a:cubicBezTo>
                  <a:cubicBezTo>
                    <a:pt x="221" y="233"/>
                    <a:pt x="225" y="234"/>
                    <a:pt x="229" y="232"/>
                  </a:cubicBezTo>
                  <a:cubicBezTo>
                    <a:pt x="232" y="230"/>
                    <a:pt x="234" y="226"/>
                    <a:pt x="234" y="222"/>
                  </a:cubicBezTo>
                  <a:lnTo>
                    <a:pt x="234" y="16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399" y="138"/>
                    <a:pt x="394" y="143"/>
                    <a:pt x="394" y="149"/>
                  </a:cubicBezTo>
                  <a:cubicBezTo>
                    <a:pt x="394" y="243"/>
                    <a:pt x="394" y="243"/>
                    <a:pt x="394" y="243"/>
                  </a:cubicBezTo>
                  <a:cubicBezTo>
                    <a:pt x="229" y="140"/>
                    <a:pt x="229" y="140"/>
                    <a:pt x="229" y="140"/>
                  </a:cubicBezTo>
                  <a:cubicBezTo>
                    <a:pt x="226" y="138"/>
                    <a:pt x="222" y="138"/>
                    <a:pt x="218" y="140"/>
                  </a:cubicBezTo>
                  <a:cubicBezTo>
                    <a:pt x="215" y="142"/>
                    <a:pt x="213" y="145"/>
                    <a:pt x="213" y="149"/>
                  </a:cubicBezTo>
                  <a:cubicBezTo>
                    <a:pt x="213" y="203"/>
                    <a:pt x="213" y="203"/>
                    <a:pt x="213" y="203"/>
                  </a:cubicBezTo>
                  <a:cubicBezTo>
                    <a:pt x="112" y="140"/>
                    <a:pt x="112" y="140"/>
                    <a:pt x="112" y="140"/>
                  </a:cubicBezTo>
                  <a:cubicBezTo>
                    <a:pt x="109" y="138"/>
                    <a:pt x="105" y="138"/>
                    <a:pt x="101" y="140"/>
                  </a:cubicBezTo>
                  <a:cubicBezTo>
                    <a:pt x="98" y="142"/>
                    <a:pt x="96" y="145"/>
                    <a:pt x="96" y="149"/>
                  </a:cubicBezTo>
                  <a:cubicBezTo>
                    <a:pt x="96" y="362"/>
                    <a:pt x="96" y="362"/>
                    <a:pt x="96" y="362"/>
                  </a:cubicBezTo>
                  <a:cubicBezTo>
                    <a:pt x="96" y="366"/>
                    <a:pt x="98" y="370"/>
                    <a:pt x="101" y="372"/>
                  </a:cubicBezTo>
                  <a:cubicBezTo>
                    <a:pt x="105" y="374"/>
                    <a:pt x="109" y="373"/>
                    <a:pt x="112" y="371"/>
                  </a:cubicBezTo>
                  <a:cubicBezTo>
                    <a:pt x="213" y="308"/>
                    <a:pt x="213" y="308"/>
                    <a:pt x="213" y="308"/>
                  </a:cubicBezTo>
                  <a:cubicBezTo>
                    <a:pt x="213" y="362"/>
                    <a:pt x="213" y="362"/>
                    <a:pt x="213" y="362"/>
                  </a:cubicBezTo>
                  <a:cubicBezTo>
                    <a:pt x="213" y="366"/>
                    <a:pt x="215" y="370"/>
                    <a:pt x="218" y="372"/>
                  </a:cubicBezTo>
                  <a:cubicBezTo>
                    <a:pt x="220" y="373"/>
                    <a:pt x="222" y="373"/>
                    <a:pt x="224" y="373"/>
                  </a:cubicBezTo>
                  <a:cubicBezTo>
                    <a:pt x="226" y="373"/>
                    <a:pt x="228" y="372"/>
                    <a:pt x="229" y="371"/>
                  </a:cubicBezTo>
                  <a:cubicBezTo>
                    <a:pt x="394" y="268"/>
                    <a:pt x="394" y="268"/>
                    <a:pt x="394" y="268"/>
                  </a:cubicBezTo>
                  <a:cubicBezTo>
                    <a:pt x="394" y="362"/>
                    <a:pt x="394" y="362"/>
                    <a:pt x="394" y="362"/>
                  </a:cubicBezTo>
                  <a:cubicBezTo>
                    <a:pt x="394" y="368"/>
                    <a:pt x="399" y="373"/>
                    <a:pt x="405" y="373"/>
                  </a:cubicBezTo>
                  <a:cubicBezTo>
                    <a:pt x="411" y="373"/>
                    <a:pt x="416" y="368"/>
                    <a:pt x="416" y="362"/>
                  </a:cubicBezTo>
                  <a:lnTo>
                    <a:pt x="416" y="149"/>
                  </a:lnTo>
                  <a:close/>
                </a:path>
              </a:pathLst>
            </a:custGeom>
            <a:solidFill>
              <a:srgbClr val="009A44"/>
            </a:solidFill>
            <a:ln>
              <a:noFill/>
            </a:ln>
          </p:spPr>
          <p:txBody>
            <a:bodyPr vert="horz" wrap="square" lIns="72477" tIns="36238" rIns="72477" bIns="36238" numCol="1" anchor="t" anchorCtr="0" compatLnSpc="1">
              <a:prstTxWarp prst="textNoShape">
                <a:avLst/>
              </a:prstTxWarp>
            </a:bodyPr>
            <a:lstStyle/>
            <a:p>
              <a:endParaRPr lang="en-GB"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9" name="Group 48">
            <a:extLst>
              <a:ext uri="{FF2B5EF4-FFF2-40B4-BE49-F238E27FC236}">
                <a16:creationId xmlns:a16="http://schemas.microsoft.com/office/drawing/2014/main" id="{A88FC17B-135A-FE27-09CA-48DEB9F9BD25}"/>
              </a:ext>
            </a:extLst>
          </p:cNvPr>
          <p:cNvGrpSpPr/>
          <p:nvPr/>
        </p:nvGrpSpPr>
        <p:grpSpPr>
          <a:xfrm>
            <a:off x="6719361" y="2024811"/>
            <a:ext cx="577356" cy="577356"/>
            <a:chOff x="6574660" y="586871"/>
            <a:chExt cx="648263" cy="648263"/>
          </a:xfrm>
        </p:grpSpPr>
        <p:sp>
          <p:nvSpPr>
            <p:cNvPr id="50" name="Oval 49">
              <a:extLst>
                <a:ext uri="{FF2B5EF4-FFF2-40B4-BE49-F238E27FC236}">
                  <a16:creationId xmlns:a16="http://schemas.microsoft.com/office/drawing/2014/main" id="{8F8988B4-826D-3CF6-3C91-143AA3709B4E}"/>
                </a:ext>
              </a:extLst>
            </p:cNvPr>
            <p:cNvSpPr/>
            <p:nvPr/>
          </p:nvSpPr>
          <p:spPr bwMode="gray">
            <a:xfrm>
              <a:off x="6616617"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1" name="Group 48">
              <a:extLst>
                <a:ext uri="{FF2B5EF4-FFF2-40B4-BE49-F238E27FC236}">
                  <a16:creationId xmlns:a16="http://schemas.microsoft.com/office/drawing/2014/main" id="{5FCD80EC-0F87-D69C-6943-86F8EFB6341C}"/>
                </a:ext>
              </a:extLst>
            </p:cNvPr>
            <p:cNvGrpSpPr>
              <a:grpSpLocks noChangeAspect="1"/>
            </p:cNvGrpSpPr>
            <p:nvPr/>
          </p:nvGrpSpPr>
          <p:grpSpPr bwMode="auto">
            <a:xfrm>
              <a:off x="6574660" y="586871"/>
              <a:ext cx="648263" cy="648263"/>
              <a:chOff x="4094" y="6"/>
              <a:chExt cx="340" cy="340"/>
            </a:xfrm>
            <a:solidFill>
              <a:srgbClr val="43B02A"/>
            </a:solidFill>
          </p:grpSpPr>
          <p:sp>
            <p:nvSpPr>
              <p:cNvPr id="52" name="Freeform 49">
                <a:extLst>
                  <a:ext uri="{FF2B5EF4-FFF2-40B4-BE49-F238E27FC236}">
                    <a16:creationId xmlns:a16="http://schemas.microsoft.com/office/drawing/2014/main" id="{5B0469C4-74F4-288A-F80A-70CFC67C4F59}"/>
                  </a:ext>
                </a:extLst>
              </p:cNvPr>
              <p:cNvSpPr>
                <a:spLocks noEditPoints="1"/>
              </p:cNvSpPr>
              <p:nvPr/>
            </p:nvSpPr>
            <p:spPr bwMode="auto">
              <a:xfrm>
                <a:off x="4094" y="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62 h 512"/>
                  <a:gd name="T12" fmla="*/ 410 w 512"/>
                  <a:gd name="T13" fmla="*/ 372 h 512"/>
                  <a:gd name="T14" fmla="*/ 405 w 512"/>
                  <a:gd name="T15" fmla="*/ 373 h 512"/>
                  <a:gd name="T16" fmla="*/ 399 w 512"/>
                  <a:gd name="T17" fmla="*/ 371 h 512"/>
                  <a:gd name="T18" fmla="*/ 298 w 512"/>
                  <a:gd name="T19" fmla="*/ 308 h 512"/>
                  <a:gd name="T20" fmla="*/ 298 w 512"/>
                  <a:gd name="T21" fmla="*/ 362 h 512"/>
                  <a:gd name="T22" fmla="*/ 293 w 512"/>
                  <a:gd name="T23" fmla="*/ 372 h 512"/>
                  <a:gd name="T24" fmla="*/ 282 w 512"/>
                  <a:gd name="T25" fmla="*/ 371 h 512"/>
                  <a:gd name="T26" fmla="*/ 117 w 512"/>
                  <a:gd name="T27" fmla="*/ 268 h 512"/>
                  <a:gd name="T28" fmla="*/ 117 w 512"/>
                  <a:gd name="T29" fmla="*/ 362 h 512"/>
                  <a:gd name="T30" fmla="*/ 106 w 512"/>
                  <a:gd name="T31" fmla="*/ 373 h 512"/>
                  <a:gd name="T32" fmla="*/ 96 w 512"/>
                  <a:gd name="T33" fmla="*/ 362 h 512"/>
                  <a:gd name="T34" fmla="*/ 96 w 512"/>
                  <a:gd name="T35" fmla="*/ 149 h 512"/>
                  <a:gd name="T36" fmla="*/ 106 w 512"/>
                  <a:gd name="T37" fmla="*/ 138 h 512"/>
                  <a:gd name="T38" fmla="*/ 117 w 512"/>
                  <a:gd name="T39" fmla="*/ 149 h 512"/>
                  <a:gd name="T40" fmla="*/ 117 w 512"/>
                  <a:gd name="T41" fmla="*/ 243 h 512"/>
                  <a:gd name="T42" fmla="*/ 282 w 512"/>
                  <a:gd name="T43" fmla="*/ 140 h 512"/>
                  <a:gd name="T44" fmla="*/ 293 w 512"/>
                  <a:gd name="T45" fmla="*/ 140 h 512"/>
                  <a:gd name="T46" fmla="*/ 298 w 512"/>
                  <a:gd name="T47" fmla="*/ 149 h 512"/>
                  <a:gd name="T48" fmla="*/ 298 w 512"/>
                  <a:gd name="T49" fmla="*/ 203 h 512"/>
                  <a:gd name="T50" fmla="*/ 399 w 512"/>
                  <a:gd name="T51" fmla="*/ 140 h 512"/>
                  <a:gd name="T52" fmla="*/ 410 w 512"/>
                  <a:gd name="T53" fmla="*/ 140 h 512"/>
                  <a:gd name="T54" fmla="*/ 416 w 512"/>
                  <a:gd name="T55" fmla="*/ 149 h 512"/>
                  <a:gd name="T56" fmla="*/ 416 w 512"/>
                  <a:gd name="T57" fmla="*/ 36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62"/>
                    </a:moveTo>
                    <a:cubicBezTo>
                      <a:pt x="416" y="366"/>
                      <a:pt x="414" y="370"/>
                      <a:pt x="410" y="372"/>
                    </a:cubicBezTo>
                    <a:cubicBezTo>
                      <a:pt x="409" y="373"/>
                      <a:pt x="407" y="373"/>
                      <a:pt x="405" y="373"/>
                    </a:cubicBezTo>
                    <a:cubicBezTo>
                      <a:pt x="403" y="373"/>
                      <a:pt x="401" y="372"/>
                      <a:pt x="399" y="371"/>
                    </a:cubicBezTo>
                    <a:cubicBezTo>
                      <a:pt x="298" y="308"/>
                      <a:pt x="298" y="308"/>
                      <a:pt x="298" y="308"/>
                    </a:cubicBezTo>
                    <a:cubicBezTo>
                      <a:pt x="298" y="362"/>
                      <a:pt x="298" y="362"/>
                      <a:pt x="298" y="362"/>
                    </a:cubicBezTo>
                    <a:cubicBezTo>
                      <a:pt x="298" y="366"/>
                      <a:pt x="296" y="370"/>
                      <a:pt x="293" y="372"/>
                    </a:cubicBezTo>
                    <a:cubicBezTo>
                      <a:pt x="289" y="374"/>
                      <a:pt x="285" y="373"/>
                      <a:pt x="282" y="371"/>
                    </a:cubicBezTo>
                    <a:cubicBezTo>
                      <a:pt x="117" y="268"/>
                      <a:pt x="117" y="268"/>
                      <a:pt x="117" y="268"/>
                    </a:cubicBezTo>
                    <a:cubicBezTo>
                      <a:pt x="117" y="362"/>
                      <a:pt x="117" y="362"/>
                      <a:pt x="117" y="362"/>
                    </a:cubicBezTo>
                    <a:cubicBezTo>
                      <a:pt x="117" y="368"/>
                      <a:pt x="112"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243"/>
                      <a:pt x="117" y="243"/>
                      <a:pt x="117" y="243"/>
                    </a:cubicBezTo>
                    <a:cubicBezTo>
                      <a:pt x="282" y="140"/>
                      <a:pt x="282" y="140"/>
                      <a:pt x="282" y="140"/>
                    </a:cubicBezTo>
                    <a:cubicBezTo>
                      <a:pt x="285" y="138"/>
                      <a:pt x="289" y="138"/>
                      <a:pt x="293" y="140"/>
                    </a:cubicBezTo>
                    <a:cubicBezTo>
                      <a:pt x="296" y="142"/>
                      <a:pt x="298" y="145"/>
                      <a:pt x="298" y="149"/>
                    </a:cubicBezTo>
                    <a:cubicBezTo>
                      <a:pt x="298" y="203"/>
                      <a:pt x="298" y="203"/>
                      <a:pt x="298" y="203"/>
                    </a:cubicBezTo>
                    <a:cubicBezTo>
                      <a:pt x="399" y="140"/>
                      <a:pt x="399" y="140"/>
                      <a:pt x="399" y="140"/>
                    </a:cubicBezTo>
                    <a:cubicBezTo>
                      <a:pt x="403" y="138"/>
                      <a:pt x="407" y="138"/>
                      <a:pt x="410" y="140"/>
                    </a:cubicBezTo>
                    <a:cubicBezTo>
                      <a:pt x="414" y="142"/>
                      <a:pt x="416" y="145"/>
                      <a:pt x="416" y="149"/>
                    </a:cubicBezTo>
                    <a:lnTo>
                      <a:pt x="416" y="3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2477" tIns="36238" rIns="72477" bIns="36238" numCol="1" anchor="t" anchorCtr="0" compatLnSpc="1">
                <a:prstTxWarp prst="textNoShape">
                  <a:avLst/>
                </a:prstTxWarp>
              </a:bodyPr>
              <a:lstStyle/>
              <a:p>
                <a:endParaRPr lang="en-GB"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50">
                <a:extLst>
                  <a:ext uri="{FF2B5EF4-FFF2-40B4-BE49-F238E27FC236}">
                    <a16:creationId xmlns:a16="http://schemas.microsoft.com/office/drawing/2014/main" id="{8334AAA5-2260-F1F0-204D-D684E72B68B0}"/>
                  </a:ext>
                </a:extLst>
              </p:cNvPr>
              <p:cNvSpPr>
                <a:spLocks/>
              </p:cNvSpPr>
              <p:nvPr/>
            </p:nvSpPr>
            <p:spPr bwMode="auto">
              <a:xfrm>
                <a:off x="4185" y="118"/>
                <a:ext cx="171" cy="116"/>
              </a:xfrm>
              <a:custGeom>
                <a:avLst/>
                <a:gdLst>
                  <a:gd name="T0" fmla="*/ 145 w 257"/>
                  <a:gd name="T1" fmla="*/ 64 h 175"/>
                  <a:gd name="T2" fmla="*/ 140 w 257"/>
                  <a:gd name="T3" fmla="*/ 54 h 175"/>
                  <a:gd name="T4" fmla="*/ 140 w 257"/>
                  <a:gd name="T5" fmla="*/ 0 h 175"/>
                  <a:gd name="T6" fmla="*/ 0 w 257"/>
                  <a:gd name="T7" fmla="*/ 88 h 175"/>
                  <a:gd name="T8" fmla="*/ 140 w 257"/>
                  <a:gd name="T9" fmla="*/ 175 h 175"/>
                  <a:gd name="T10" fmla="*/ 140 w 257"/>
                  <a:gd name="T11" fmla="*/ 121 h 175"/>
                  <a:gd name="T12" fmla="*/ 145 w 257"/>
                  <a:gd name="T13" fmla="*/ 112 h 175"/>
                  <a:gd name="T14" fmla="*/ 151 w 257"/>
                  <a:gd name="T15" fmla="*/ 110 h 175"/>
                  <a:gd name="T16" fmla="*/ 156 w 257"/>
                  <a:gd name="T17" fmla="*/ 112 h 175"/>
                  <a:gd name="T18" fmla="*/ 257 w 257"/>
                  <a:gd name="T19" fmla="*/ 175 h 175"/>
                  <a:gd name="T20" fmla="*/ 257 w 257"/>
                  <a:gd name="T21" fmla="*/ 0 h 175"/>
                  <a:gd name="T22" fmla="*/ 156 w 257"/>
                  <a:gd name="T23" fmla="*/ 63 h 175"/>
                  <a:gd name="T24" fmla="*/ 145 w 257"/>
                  <a:gd name="T25" fmla="*/ 6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175">
                    <a:moveTo>
                      <a:pt x="145" y="64"/>
                    </a:moveTo>
                    <a:cubicBezTo>
                      <a:pt x="142" y="62"/>
                      <a:pt x="140" y="58"/>
                      <a:pt x="140" y="54"/>
                    </a:cubicBezTo>
                    <a:cubicBezTo>
                      <a:pt x="140" y="0"/>
                      <a:pt x="140" y="0"/>
                      <a:pt x="140" y="0"/>
                    </a:cubicBezTo>
                    <a:cubicBezTo>
                      <a:pt x="0" y="88"/>
                      <a:pt x="0" y="88"/>
                      <a:pt x="0" y="88"/>
                    </a:cubicBezTo>
                    <a:cubicBezTo>
                      <a:pt x="140" y="175"/>
                      <a:pt x="140" y="175"/>
                      <a:pt x="140" y="175"/>
                    </a:cubicBezTo>
                    <a:cubicBezTo>
                      <a:pt x="140" y="121"/>
                      <a:pt x="140" y="121"/>
                      <a:pt x="140" y="121"/>
                    </a:cubicBezTo>
                    <a:cubicBezTo>
                      <a:pt x="140" y="117"/>
                      <a:pt x="142" y="114"/>
                      <a:pt x="145" y="112"/>
                    </a:cubicBezTo>
                    <a:cubicBezTo>
                      <a:pt x="147" y="111"/>
                      <a:pt x="149" y="110"/>
                      <a:pt x="151" y="110"/>
                    </a:cubicBezTo>
                    <a:cubicBezTo>
                      <a:pt x="153" y="110"/>
                      <a:pt x="155" y="111"/>
                      <a:pt x="156" y="112"/>
                    </a:cubicBezTo>
                    <a:cubicBezTo>
                      <a:pt x="257" y="175"/>
                      <a:pt x="257" y="175"/>
                      <a:pt x="257" y="175"/>
                    </a:cubicBezTo>
                    <a:cubicBezTo>
                      <a:pt x="257" y="0"/>
                      <a:pt x="257" y="0"/>
                      <a:pt x="257" y="0"/>
                    </a:cubicBezTo>
                    <a:cubicBezTo>
                      <a:pt x="156" y="63"/>
                      <a:pt x="156" y="63"/>
                      <a:pt x="156" y="63"/>
                    </a:cubicBezTo>
                    <a:cubicBezTo>
                      <a:pt x="153" y="65"/>
                      <a:pt x="149" y="66"/>
                      <a:pt x="145"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2477" tIns="36238" rIns="72477" bIns="36238" numCol="1" anchor="t" anchorCtr="0" compatLnSpc="1">
                <a:prstTxWarp prst="textNoShape">
                  <a:avLst/>
                </a:prstTxWarp>
              </a:bodyPr>
              <a:lstStyle/>
              <a:p>
                <a:endParaRPr lang="en-GB" sz="1200" dirty="0">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4" name="Group 53">
            <a:extLst>
              <a:ext uri="{FF2B5EF4-FFF2-40B4-BE49-F238E27FC236}">
                <a16:creationId xmlns:a16="http://schemas.microsoft.com/office/drawing/2014/main" id="{D00C8332-1F05-065E-5E9B-F9B07EF48010}"/>
              </a:ext>
            </a:extLst>
          </p:cNvPr>
          <p:cNvGrpSpPr/>
          <p:nvPr/>
        </p:nvGrpSpPr>
        <p:grpSpPr>
          <a:xfrm>
            <a:off x="6719934" y="3385054"/>
            <a:ext cx="576333" cy="576333"/>
            <a:chOff x="9587499" y="587459"/>
            <a:chExt cx="647114" cy="647114"/>
          </a:xfrm>
        </p:grpSpPr>
        <p:sp>
          <p:nvSpPr>
            <p:cNvPr id="55" name="Oval 54">
              <a:extLst>
                <a:ext uri="{FF2B5EF4-FFF2-40B4-BE49-F238E27FC236}">
                  <a16:creationId xmlns:a16="http://schemas.microsoft.com/office/drawing/2014/main" id="{43BF1261-9EA2-7336-E7D0-D5398DC6A57F}"/>
                </a:ext>
              </a:extLst>
            </p:cNvPr>
            <p:cNvSpPr/>
            <p:nvPr/>
          </p:nvSpPr>
          <p:spPr bwMode="gray">
            <a:xfrm>
              <a:off x="9627144" y="627080"/>
              <a:ext cx="567823" cy="567823"/>
            </a:xfrm>
            <a:prstGeom prst="ellipse">
              <a:avLst/>
            </a:prstGeom>
            <a:solidFill>
              <a:schemeClr val="bg1"/>
            </a:solidFill>
            <a:ln w="19050" algn="ctr">
              <a:noFill/>
              <a:miter lim="800000"/>
              <a:headEnd/>
              <a:tailEnd/>
            </a:ln>
          </p:spPr>
          <p:txBody>
            <a:bodyPr wrap="square" lIns="88900" tIns="88900" rIns="88900" bIns="88900" rtlCol="0" anchor="ctr"/>
            <a:lstStyle/>
            <a:p>
              <a:pPr algn="ctr">
                <a:buFont typeface="Wingdings 2" pitchFamily="18" charset="2"/>
                <a:buNone/>
              </a:pP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Freeform 222">
              <a:extLst>
                <a:ext uri="{FF2B5EF4-FFF2-40B4-BE49-F238E27FC236}">
                  <a16:creationId xmlns:a16="http://schemas.microsoft.com/office/drawing/2014/main" id="{64B670D1-0D4B-17A2-7DC0-B9E358DCC4CA}"/>
                </a:ext>
              </a:extLst>
            </p:cNvPr>
            <p:cNvSpPr>
              <a:spLocks noChangeAspect="1" noEditPoints="1"/>
            </p:cNvSpPr>
            <p:nvPr/>
          </p:nvSpPr>
          <p:spPr bwMode="auto">
            <a:xfrm>
              <a:off x="9587499" y="587459"/>
              <a:ext cx="647114" cy="64711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02 w 512"/>
                <a:gd name="T11" fmla="*/ 384 h 512"/>
                <a:gd name="T12" fmla="*/ 192 w 512"/>
                <a:gd name="T13" fmla="*/ 394 h 512"/>
                <a:gd name="T14" fmla="*/ 181 w 512"/>
                <a:gd name="T15" fmla="*/ 384 h 512"/>
                <a:gd name="T16" fmla="*/ 181 w 512"/>
                <a:gd name="T17" fmla="*/ 128 h 512"/>
                <a:gd name="T18" fmla="*/ 192 w 512"/>
                <a:gd name="T19" fmla="*/ 117 h 512"/>
                <a:gd name="T20" fmla="*/ 202 w 512"/>
                <a:gd name="T21" fmla="*/ 128 h 512"/>
                <a:gd name="T22" fmla="*/ 202 w 512"/>
                <a:gd name="T23" fmla="*/ 384 h 512"/>
                <a:gd name="T24" fmla="*/ 330 w 512"/>
                <a:gd name="T25" fmla="*/ 384 h 512"/>
                <a:gd name="T26" fmla="*/ 320 w 512"/>
                <a:gd name="T27" fmla="*/ 394 h 512"/>
                <a:gd name="T28" fmla="*/ 309 w 512"/>
                <a:gd name="T29" fmla="*/ 384 h 512"/>
                <a:gd name="T30" fmla="*/ 309 w 512"/>
                <a:gd name="T31" fmla="*/ 128 h 512"/>
                <a:gd name="T32" fmla="*/ 320 w 512"/>
                <a:gd name="T33" fmla="*/ 117 h 512"/>
                <a:gd name="T34" fmla="*/ 330 w 512"/>
                <a:gd name="T35" fmla="*/ 128 h 512"/>
                <a:gd name="T36" fmla="*/ 330 w 512"/>
                <a:gd name="T37"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02" y="384"/>
                  </a:moveTo>
                  <a:cubicBezTo>
                    <a:pt x="202" y="390"/>
                    <a:pt x="198" y="394"/>
                    <a:pt x="192" y="394"/>
                  </a:cubicBezTo>
                  <a:cubicBezTo>
                    <a:pt x="186" y="394"/>
                    <a:pt x="181" y="390"/>
                    <a:pt x="181" y="384"/>
                  </a:cubicBezTo>
                  <a:cubicBezTo>
                    <a:pt x="181" y="128"/>
                    <a:pt x="181" y="128"/>
                    <a:pt x="181" y="128"/>
                  </a:cubicBezTo>
                  <a:cubicBezTo>
                    <a:pt x="181" y="122"/>
                    <a:pt x="186" y="117"/>
                    <a:pt x="192" y="117"/>
                  </a:cubicBezTo>
                  <a:cubicBezTo>
                    <a:pt x="198" y="117"/>
                    <a:pt x="202" y="122"/>
                    <a:pt x="202" y="128"/>
                  </a:cubicBezTo>
                  <a:lnTo>
                    <a:pt x="202" y="384"/>
                  </a:lnTo>
                  <a:close/>
                  <a:moveTo>
                    <a:pt x="330" y="384"/>
                  </a:moveTo>
                  <a:cubicBezTo>
                    <a:pt x="330" y="390"/>
                    <a:pt x="326" y="394"/>
                    <a:pt x="320" y="394"/>
                  </a:cubicBezTo>
                  <a:cubicBezTo>
                    <a:pt x="314" y="394"/>
                    <a:pt x="309" y="390"/>
                    <a:pt x="309" y="384"/>
                  </a:cubicBezTo>
                  <a:cubicBezTo>
                    <a:pt x="309" y="128"/>
                    <a:pt x="309" y="128"/>
                    <a:pt x="309" y="128"/>
                  </a:cubicBezTo>
                  <a:cubicBezTo>
                    <a:pt x="309" y="122"/>
                    <a:pt x="314" y="117"/>
                    <a:pt x="320" y="117"/>
                  </a:cubicBezTo>
                  <a:cubicBezTo>
                    <a:pt x="326" y="117"/>
                    <a:pt x="330" y="122"/>
                    <a:pt x="330" y="128"/>
                  </a:cubicBezTo>
                  <a:lnTo>
                    <a:pt x="330" y="384"/>
                  </a:lnTo>
                  <a:close/>
                </a:path>
              </a:pathLst>
            </a:custGeom>
            <a:solidFill>
              <a:schemeClr val="accent3"/>
            </a:solidFill>
            <a:ln>
              <a:noFill/>
            </a:ln>
          </p:spPr>
          <p:txBody>
            <a:bodyPr vert="horz" wrap="square" lIns="72477" tIns="36238" rIns="72477" bIns="36238" numCol="1" anchor="t" anchorCtr="0" compatLnSpc="1">
              <a:prstTxWarp prst="textNoShape">
                <a:avLst/>
              </a:prstTxWarp>
            </a:bodyPr>
            <a:lstStyle/>
            <a:p>
              <a:endParaRPr lang="en-GB"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F23C86E-FFB7-8EE9-62BB-5E5DE6D4C8FC}"/>
              </a:ext>
            </a:extLst>
          </p:cNvPr>
          <p:cNvGrpSpPr/>
          <p:nvPr/>
        </p:nvGrpSpPr>
        <p:grpSpPr>
          <a:xfrm>
            <a:off x="532748" y="4848861"/>
            <a:ext cx="2126145" cy="1691639"/>
            <a:chOff x="532748" y="4848861"/>
            <a:chExt cx="2126145" cy="1691639"/>
          </a:xfrm>
        </p:grpSpPr>
        <p:sp>
          <p:nvSpPr>
            <p:cNvPr id="127" name="Pentagon 6">
              <a:extLst>
                <a:ext uri="{FF2B5EF4-FFF2-40B4-BE49-F238E27FC236}">
                  <a16:creationId xmlns:a16="http://schemas.microsoft.com/office/drawing/2014/main" id="{8BB77025-EB26-0F60-14D8-724BAD6EF327}"/>
                </a:ext>
              </a:extLst>
            </p:cNvPr>
            <p:cNvSpPr/>
            <p:nvPr/>
          </p:nvSpPr>
          <p:spPr bwMode="gray">
            <a:xfrm rot="5400000">
              <a:off x="807150" y="4813520"/>
              <a:ext cx="1577340" cy="1876620"/>
            </a:xfrm>
            <a:prstGeom prst="homePlate">
              <a:avLst>
                <a:gd name="adj" fmla="val 4262"/>
              </a:avLst>
            </a:prstGeom>
            <a:solidFill>
              <a:schemeClr val="bg1">
                <a:lumMod val="95000"/>
              </a:schemeClr>
            </a:solidFill>
            <a:ln w="19050" algn="ctr">
              <a:noFill/>
              <a:miter lim="800000"/>
              <a:headEnd/>
              <a:tailEnd/>
            </a:ln>
          </p:spPr>
          <p:txBody>
            <a:bodyPr wrap="square" lIns="66675" tIns="66675" rIns="66675" bIns="66675" rtlCol="0" anchor="ctr"/>
            <a:lstStyle/>
            <a:p>
              <a:pPr algn="ctr" defTabSz="914378">
                <a:lnSpc>
                  <a:spcPct val="106000"/>
                </a:lnSpc>
              </a:pPr>
              <a:endParaRPr lang="en-GB" sz="7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631BA7CA-69A8-AB4A-AAFB-E1C2EC9A194D}"/>
                </a:ext>
              </a:extLst>
            </p:cNvPr>
            <p:cNvGrpSpPr/>
            <p:nvPr/>
          </p:nvGrpSpPr>
          <p:grpSpPr>
            <a:xfrm>
              <a:off x="532748" y="4848861"/>
              <a:ext cx="2126145" cy="469538"/>
              <a:chOff x="442257" y="4928070"/>
              <a:chExt cx="2126145" cy="469538"/>
            </a:xfrm>
          </p:grpSpPr>
          <p:sp>
            <p:nvSpPr>
              <p:cNvPr id="128" name="Rectangle 127">
                <a:extLst>
                  <a:ext uri="{FF2B5EF4-FFF2-40B4-BE49-F238E27FC236}">
                    <a16:creationId xmlns:a16="http://schemas.microsoft.com/office/drawing/2014/main" id="{12FE9ED1-F5AE-AA52-2D70-F2498E7478B6}"/>
                  </a:ext>
                </a:extLst>
              </p:cNvPr>
              <p:cNvSpPr/>
              <p:nvPr/>
            </p:nvSpPr>
            <p:spPr bwMode="gray">
              <a:xfrm>
                <a:off x="442258" y="4928070"/>
                <a:ext cx="2126144" cy="377419"/>
              </a:xfrm>
              <a:prstGeom prst="rect">
                <a:avLst/>
              </a:prstGeom>
              <a:solidFill>
                <a:srgbClr val="43B02A"/>
              </a:solidFill>
              <a:ln w="19050" algn="ctr">
                <a:noFill/>
                <a:miter lim="800000"/>
                <a:headEnd/>
                <a:tailEnd/>
              </a:ln>
            </p:spPr>
            <p:txBody>
              <a:bodyPr wrap="square" lIns="66675" tIns="66675" rIns="66675" bIns="66675" rtlCol="0" anchor="ctr"/>
              <a:lstStyle/>
              <a:p>
                <a:pPr algn="ctr" defTabSz="914378">
                  <a:lnSpc>
                    <a:spcPct val="106000"/>
                  </a:lnSpc>
                </a:pPr>
                <a:r>
                  <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Protección de productos</a:t>
                </a:r>
              </a:p>
            </p:txBody>
          </p:sp>
          <p:sp>
            <p:nvSpPr>
              <p:cNvPr id="129" name="Right Triangle 128">
                <a:extLst>
                  <a:ext uri="{FF2B5EF4-FFF2-40B4-BE49-F238E27FC236}">
                    <a16:creationId xmlns:a16="http://schemas.microsoft.com/office/drawing/2014/main" id="{1DEF73D6-AC57-BB20-AD67-509DAE86821A}"/>
                  </a:ext>
                </a:extLst>
              </p:cNvPr>
              <p:cNvSpPr/>
              <p:nvPr/>
            </p:nvSpPr>
            <p:spPr bwMode="gray">
              <a:xfrm flipV="1">
                <a:off x="2445131" y="5305218"/>
                <a:ext cx="123270" cy="92390"/>
              </a:xfrm>
              <a:prstGeom prst="rtTriangle">
                <a:avLst/>
              </a:prstGeom>
              <a:solidFill>
                <a:schemeClr val="accent2"/>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Right Triangle 129">
                <a:extLst>
                  <a:ext uri="{FF2B5EF4-FFF2-40B4-BE49-F238E27FC236}">
                    <a16:creationId xmlns:a16="http://schemas.microsoft.com/office/drawing/2014/main" id="{FF1DD3C5-E241-6649-12D2-8706E41AA73C}"/>
                  </a:ext>
                </a:extLst>
              </p:cNvPr>
              <p:cNvSpPr/>
              <p:nvPr/>
            </p:nvSpPr>
            <p:spPr bwMode="gray">
              <a:xfrm flipH="1" flipV="1">
                <a:off x="442257" y="5305218"/>
                <a:ext cx="123270" cy="92390"/>
              </a:xfrm>
              <a:prstGeom prst="rtTriangle">
                <a:avLst/>
              </a:prstGeom>
              <a:solidFill>
                <a:schemeClr val="accent2"/>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41" name="Rectangle 140">
              <a:extLst>
                <a:ext uri="{FF2B5EF4-FFF2-40B4-BE49-F238E27FC236}">
                  <a16:creationId xmlns:a16="http://schemas.microsoft.com/office/drawing/2014/main" id="{A2074BF3-180D-F980-99EC-AD874784AB83}"/>
                </a:ext>
              </a:extLst>
            </p:cNvPr>
            <p:cNvSpPr/>
            <p:nvPr/>
          </p:nvSpPr>
          <p:spPr>
            <a:xfrm>
              <a:off x="741432" y="5287717"/>
              <a:ext cx="1708778" cy="553998"/>
            </a:xfrm>
            <a:prstGeom prst="rect">
              <a:avLst/>
            </a:prstGeom>
          </p:spPr>
          <p:txBody>
            <a:bodyPr wrap="square" lIns="0" tIns="0" rIns="0" bIns="0">
              <a:spAutoFit/>
            </a:bodyPr>
            <a:lstStyle/>
            <a:p>
              <a:pPr defTabSz="914378">
                <a:spcAft>
                  <a:spcPts val="225"/>
                </a:spcAft>
              </a:pPr>
              <a:r>
                <a:rPr lang="en-U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Invierta en “camera analytics” y </a:t>
              </a:r>
              <a:r>
                <a:rPr lang="en-US" sz="9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sensores</a:t>
              </a:r>
              <a:r>
                <a:rPr lang="en-U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 para detectar y prevenir robos y deterioros de manera efectiva.</a:t>
              </a:r>
            </a:p>
          </p:txBody>
        </p:sp>
      </p:grpSp>
      <p:grpSp>
        <p:nvGrpSpPr>
          <p:cNvPr id="9" name="Group 8">
            <a:extLst>
              <a:ext uri="{FF2B5EF4-FFF2-40B4-BE49-F238E27FC236}">
                <a16:creationId xmlns:a16="http://schemas.microsoft.com/office/drawing/2014/main" id="{E5838C78-EEB9-CAD1-E146-469A7488DF6B}"/>
              </a:ext>
            </a:extLst>
          </p:cNvPr>
          <p:cNvGrpSpPr/>
          <p:nvPr/>
        </p:nvGrpSpPr>
        <p:grpSpPr>
          <a:xfrm>
            <a:off x="2790613" y="4848861"/>
            <a:ext cx="2126144" cy="1691639"/>
            <a:chOff x="2742549" y="4848861"/>
            <a:chExt cx="2126144" cy="1691639"/>
          </a:xfrm>
        </p:grpSpPr>
        <p:sp>
          <p:nvSpPr>
            <p:cNvPr id="131" name="Pentagon 6">
              <a:extLst>
                <a:ext uri="{FF2B5EF4-FFF2-40B4-BE49-F238E27FC236}">
                  <a16:creationId xmlns:a16="http://schemas.microsoft.com/office/drawing/2014/main" id="{5DCE99A2-9C56-D3B1-BF57-958D6BCDCF7C}"/>
                </a:ext>
              </a:extLst>
            </p:cNvPr>
            <p:cNvSpPr/>
            <p:nvPr/>
          </p:nvSpPr>
          <p:spPr bwMode="gray">
            <a:xfrm rot="5400000">
              <a:off x="3016950" y="4813520"/>
              <a:ext cx="1577340" cy="1876620"/>
            </a:xfrm>
            <a:prstGeom prst="homePlate">
              <a:avLst>
                <a:gd name="adj" fmla="val 4262"/>
              </a:avLst>
            </a:prstGeom>
            <a:solidFill>
              <a:schemeClr val="bg1">
                <a:lumMod val="95000"/>
              </a:schemeClr>
            </a:solidFill>
            <a:ln w="19050" algn="ctr">
              <a:noFill/>
              <a:miter lim="800000"/>
              <a:headEnd/>
              <a:tailEnd/>
            </a:ln>
          </p:spPr>
          <p:txBody>
            <a:bodyPr wrap="square" lIns="66675" tIns="66675" rIns="66675" bIns="66675" rtlCol="0" anchor="ctr"/>
            <a:lstStyle/>
            <a:p>
              <a:pPr algn="ctr" defTabSz="914378">
                <a:lnSpc>
                  <a:spcPct val="106000"/>
                </a:lnSpc>
              </a:pPr>
              <a:endParaRPr lang="en-GB" sz="7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32" name="Group 131">
              <a:extLst>
                <a:ext uri="{FF2B5EF4-FFF2-40B4-BE49-F238E27FC236}">
                  <a16:creationId xmlns:a16="http://schemas.microsoft.com/office/drawing/2014/main" id="{E388537A-96EA-5DFC-4B66-BCE5B2C4E94B}"/>
                </a:ext>
              </a:extLst>
            </p:cNvPr>
            <p:cNvGrpSpPr/>
            <p:nvPr/>
          </p:nvGrpSpPr>
          <p:grpSpPr>
            <a:xfrm>
              <a:off x="2742549" y="4848861"/>
              <a:ext cx="2126144" cy="469539"/>
              <a:chOff x="247988" y="1979988"/>
              <a:chExt cx="2834859" cy="995609"/>
            </a:xfrm>
          </p:grpSpPr>
          <p:sp>
            <p:nvSpPr>
              <p:cNvPr id="133" name="Rectangle 132">
                <a:extLst>
                  <a:ext uri="{FF2B5EF4-FFF2-40B4-BE49-F238E27FC236}">
                    <a16:creationId xmlns:a16="http://schemas.microsoft.com/office/drawing/2014/main" id="{CB381040-DE07-F25D-8740-37D692057CC8}"/>
                  </a:ext>
                </a:extLst>
              </p:cNvPr>
              <p:cNvSpPr/>
              <p:nvPr/>
            </p:nvSpPr>
            <p:spPr bwMode="gray">
              <a:xfrm>
                <a:off x="247988" y="1979988"/>
                <a:ext cx="2834859" cy="800278"/>
              </a:xfrm>
              <a:prstGeom prst="rect">
                <a:avLst/>
              </a:prstGeom>
              <a:solidFill>
                <a:schemeClr val="accent3"/>
              </a:solidFill>
              <a:ln w="19050" algn="ctr">
                <a:noFill/>
                <a:miter lim="800000"/>
                <a:headEnd/>
                <a:tailEnd/>
              </a:ln>
            </p:spPr>
            <p:txBody>
              <a:bodyPr wrap="square" lIns="66675" tIns="66675" rIns="66675" bIns="66675" rtlCol="0" anchor="ctr"/>
              <a:lstStyle/>
              <a:p>
                <a:pPr algn="ctr" defTabSz="914378">
                  <a:lnSpc>
                    <a:spcPct val="106000"/>
                  </a:lnSpc>
                </a:pPr>
                <a:r>
                  <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Optimización del Merchandising</a:t>
                </a:r>
              </a:p>
            </p:txBody>
          </p:sp>
          <p:sp>
            <p:nvSpPr>
              <p:cNvPr id="134" name="Right Triangle 133">
                <a:extLst>
                  <a:ext uri="{FF2B5EF4-FFF2-40B4-BE49-F238E27FC236}">
                    <a16:creationId xmlns:a16="http://schemas.microsoft.com/office/drawing/2014/main" id="{C0D036E0-9D58-1604-43F7-F62F224DD70F}"/>
                  </a:ext>
                </a:extLst>
              </p:cNvPr>
              <p:cNvSpPr/>
              <p:nvPr/>
            </p:nvSpPr>
            <p:spPr bwMode="gray">
              <a:xfrm flipV="1">
                <a:off x="2918487" y="2779693"/>
                <a:ext cx="164360" cy="195904"/>
              </a:xfrm>
              <a:prstGeom prst="rtTriangle">
                <a:avLst/>
              </a:prstGeom>
              <a:solidFill>
                <a:schemeClr val="accent3">
                  <a:lumMod val="50000"/>
                </a:schemeClr>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ight Triangle 134">
                <a:extLst>
                  <a:ext uri="{FF2B5EF4-FFF2-40B4-BE49-F238E27FC236}">
                    <a16:creationId xmlns:a16="http://schemas.microsoft.com/office/drawing/2014/main" id="{BF8374A6-59E6-DECC-96EF-127F5BBEFE63}"/>
                  </a:ext>
                </a:extLst>
              </p:cNvPr>
              <p:cNvSpPr/>
              <p:nvPr/>
            </p:nvSpPr>
            <p:spPr bwMode="gray">
              <a:xfrm flipH="1" flipV="1">
                <a:off x="247988" y="2779693"/>
                <a:ext cx="164360" cy="195904"/>
              </a:xfrm>
              <a:prstGeom prst="rtTriangle">
                <a:avLst/>
              </a:prstGeom>
              <a:solidFill>
                <a:schemeClr val="accent3">
                  <a:lumMod val="50000"/>
                </a:schemeClr>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42" name="Rectangle 141">
              <a:extLst>
                <a:ext uri="{FF2B5EF4-FFF2-40B4-BE49-F238E27FC236}">
                  <a16:creationId xmlns:a16="http://schemas.microsoft.com/office/drawing/2014/main" id="{D5AD3234-2F62-CA65-C38E-F96DA77F1E82}"/>
                </a:ext>
              </a:extLst>
            </p:cNvPr>
            <p:cNvSpPr/>
            <p:nvPr/>
          </p:nvSpPr>
          <p:spPr>
            <a:xfrm>
              <a:off x="2951232" y="5287715"/>
              <a:ext cx="1708778" cy="553998"/>
            </a:xfrm>
            <a:prstGeom prst="rect">
              <a:avLst/>
            </a:prstGeom>
          </p:spPr>
          <p:txBody>
            <a:bodyPr wrap="square" lIns="0" tIns="0" rIns="0" bIns="0">
              <a:spAutoFit/>
            </a:bodyPr>
            <a:lstStyle/>
            <a:p>
              <a:pPr defTabSz="914378">
                <a:spcAft>
                  <a:spcPts val="225"/>
                </a:spcAft>
              </a:pPr>
              <a:r>
                <a:rPr lang="en-U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Anticipe las necesidades y comportamientos de los clientes a través del espacio, la planificación y las promociones.</a:t>
              </a:r>
            </a:p>
          </p:txBody>
        </p:sp>
      </p:grpSp>
      <p:grpSp>
        <p:nvGrpSpPr>
          <p:cNvPr id="10" name="Group 9">
            <a:extLst>
              <a:ext uri="{FF2B5EF4-FFF2-40B4-BE49-F238E27FC236}">
                <a16:creationId xmlns:a16="http://schemas.microsoft.com/office/drawing/2014/main" id="{C8BA9EB7-C95B-89F5-FAF6-87216D3BEA57}"/>
              </a:ext>
            </a:extLst>
          </p:cNvPr>
          <p:cNvGrpSpPr/>
          <p:nvPr/>
        </p:nvGrpSpPr>
        <p:grpSpPr>
          <a:xfrm>
            <a:off x="5048477" y="4848861"/>
            <a:ext cx="2126144" cy="1691639"/>
            <a:chOff x="4952349" y="4848861"/>
            <a:chExt cx="2126144" cy="1691639"/>
          </a:xfrm>
        </p:grpSpPr>
        <p:sp>
          <p:nvSpPr>
            <p:cNvPr id="136" name="Pentagon 6">
              <a:extLst>
                <a:ext uri="{FF2B5EF4-FFF2-40B4-BE49-F238E27FC236}">
                  <a16:creationId xmlns:a16="http://schemas.microsoft.com/office/drawing/2014/main" id="{3AED5062-81B8-870C-6DD5-B4E03EEAA678}"/>
                </a:ext>
              </a:extLst>
            </p:cNvPr>
            <p:cNvSpPr/>
            <p:nvPr/>
          </p:nvSpPr>
          <p:spPr bwMode="gray">
            <a:xfrm rot="5400000">
              <a:off x="5226750" y="4813520"/>
              <a:ext cx="1577340" cy="1876620"/>
            </a:xfrm>
            <a:prstGeom prst="homePlate">
              <a:avLst>
                <a:gd name="adj" fmla="val 4262"/>
              </a:avLst>
            </a:prstGeom>
            <a:solidFill>
              <a:schemeClr val="bg1">
                <a:lumMod val="95000"/>
              </a:schemeClr>
            </a:solidFill>
            <a:ln w="19050" algn="ctr">
              <a:noFill/>
              <a:miter lim="800000"/>
              <a:headEnd/>
              <a:tailEnd/>
            </a:ln>
          </p:spPr>
          <p:txBody>
            <a:bodyPr wrap="square" lIns="66675" tIns="66675" rIns="66675" bIns="66675" rtlCol="0" anchor="ctr"/>
            <a:lstStyle/>
            <a:p>
              <a:pPr algn="ctr" defTabSz="914378">
                <a:lnSpc>
                  <a:spcPct val="106000"/>
                </a:lnSpc>
              </a:pPr>
              <a:endParaRPr lang="en-GB" sz="7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37" name="Group 136">
              <a:extLst>
                <a:ext uri="{FF2B5EF4-FFF2-40B4-BE49-F238E27FC236}">
                  <a16:creationId xmlns:a16="http://schemas.microsoft.com/office/drawing/2014/main" id="{203F5320-6DCF-CFDF-4BCE-CD94260393A1}"/>
                </a:ext>
              </a:extLst>
            </p:cNvPr>
            <p:cNvGrpSpPr/>
            <p:nvPr/>
          </p:nvGrpSpPr>
          <p:grpSpPr>
            <a:xfrm>
              <a:off x="4952349" y="4848861"/>
              <a:ext cx="2126144" cy="469539"/>
              <a:chOff x="247988" y="1979988"/>
              <a:chExt cx="2834859" cy="995609"/>
            </a:xfrm>
          </p:grpSpPr>
          <p:sp>
            <p:nvSpPr>
              <p:cNvPr id="138" name="Rectangle 137">
                <a:extLst>
                  <a:ext uri="{FF2B5EF4-FFF2-40B4-BE49-F238E27FC236}">
                    <a16:creationId xmlns:a16="http://schemas.microsoft.com/office/drawing/2014/main" id="{7B54700B-80AC-0528-62DD-10A26E80571D}"/>
                  </a:ext>
                </a:extLst>
              </p:cNvPr>
              <p:cNvSpPr/>
              <p:nvPr/>
            </p:nvSpPr>
            <p:spPr bwMode="gray">
              <a:xfrm>
                <a:off x="247988" y="1979988"/>
                <a:ext cx="2834859" cy="800278"/>
              </a:xfrm>
              <a:prstGeom prst="rect">
                <a:avLst/>
              </a:prstGeom>
              <a:solidFill>
                <a:schemeClr val="accent6"/>
              </a:solidFill>
              <a:ln w="19050" algn="ctr">
                <a:noFill/>
                <a:miter lim="800000"/>
                <a:headEnd/>
                <a:tailEnd/>
              </a:ln>
            </p:spPr>
            <p:txBody>
              <a:bodyPr wrap="square" lIns="66675" tIns="66675" rIns="66675" bIns="66675" rtlCol="0" anchor="ctr"/>
              <a:lstStyle/>
              <a:p>
                <a:pPr algn="ctr" defTabSz="914378">
                  <a:lnSpc>
                    <a:spcPct val="106000"/>
                  </a:lnSpc>
                </a:pPr>
                <a:r>
                  <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Hyper-personalización</a:t>
                </a:r>
              </a:p>
            </p:txBody>
          </p:sp>
          <p:sp>
            <p:nvSpPr>
              <p:cNvPr id="139" name="Right Triangle 138">
                <a:extLst>
                  <a:ext uri="{FF2B5EF4-FFF2-40B4-BE49-F238E27FC236}">
                    <a16:creationId xmlns:a16="http://schemas.microsoft.com/office/drawing/2014/main" id="{73050CAC-C3D8-620B-B739-FAA30609335A}"/>
                  </a:ext>
                </a:extLst>
              </p:cNvPr>
              <p:cNvSpPr/>
              <p:nvPr/>
            </p:nvSpPr>
            <p:spPr bwMode="gray">
              <a:xfrm flipV="1">
                <a:off x="2918487" y="2779693"/>
                <a:ext cx="164360" cy="195904"/>
              </a:xfrm>
              <a:prstGeom prst="rtTriangle">
                <a:avLst/>
              </a:prstGeom>
              <a:solidFill>
                <a:schemeClr val="tx2"/>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ight Triangle 139">
                <a:extLst>
                  <a:ext uri="{FF2B5EF4-FFF2-40B4-BE49-F238E27FC236}">
                    <a16:creationId xmlns:a16="http://schemas.microsoft.com/office/drawing/2014/main" id="{FFD0B5E5-12F4-1278-8785-F75087343B62}"/>
                  </a:ext>
                </a:extLst>
              </p:cNvPr>
              <p:cNvSpPr/>
              <p:nvPr/>
            </p:nvSpPr>
            <p:spPr bwMode="gray">
              <a:xfrm flipH="1" flipV="1">
                <a:off x="247988" y="2779693"/>
                <a:ext cx="164360" cy="195904"/>
              </a:xfrm>
              <a:prstGeom prst="rtTriangle">
                <a:avLst/>
              </a:prstGeom>
              <a:solidFill>
                <a:schemeClr val="tx2"/>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43" name="Rectangle 142">
              <a:extLst>
                <a:ext uri="{FF2B5EF4-FFF2-40B4-BE49-F238E27FC236}">
                  <a16:creationId xmlns:a16="http://schemas.microsoft.com/office/drawing/2014/main" id="{9302A038-A680-1B21-7ED5-28FC032E9A5B}"/>
                </a:ext>
              </a:extLst>
            </p:cNvPr>
            <p:cNvSpPr/>
            <p:nvPr/>
          </p:nvSpPr>
          <p:spPr>
            <a:xfrm>
              <a:off x="5161032" y="5287717"/>
              <a:ext cx="1708778" cy="692497"/>
            </a:xfrm>
            <a:prstGeom prst="rect">
              <a:avLst/>
            </a:prstGeom>
          </p:spPr>
          <p:txBody>
            <a:bodyPr wrap="square" lIns="0" tIns="0" rIns="0" bIns="0">
              <a:spAutoFit/>
            </a:bodyPr>
            <a:lstStyle/>
            <a:p>
              <a:pPr defTabSz="914378">
                <a:spcAft>
                  <a:spcPts val="225"/>
                </a:spcAft>
              </a:pPr>
              <a:r>
                <a:rPr lang="en-U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Mejore el relacionamiento con el cliente con productos y servicios personalizadas adaptados a las preferencias individuales.</a:t>
              </a:r>
            </a:p>
          </p:txBody>
        </p:sp>
      </p:grpSp>
      <p:grpSp>
        <p:nvGrpSpPr>
          <p:cNvPr id="11" name="Group 10">
            <a:extLst>
              <a:ext uri="{FF2B5EF4-FFF2-40B4-BE49-F238E27FC236}">
                <a16:creationId xmlns:a16="http://schemas.microsoft.com/office/drawing/2014/main" id="{889EDA5A-DFA9-97CF-3415-B0E0C2F70E5D}"/>
              </a:ext>
            </a:extLst>
          </p:cNvPr>
          <p:cNvGrpSpPr/>
          <p:nvPr/>
        </p:nvGrpSpPr>
        <p:grpSpPr>
          <a:xfrm>
            <a:off x="7306341" y="4848861"/>
            <a:ext cx="2126145" cy="1691639"/>
            <a:chOff x="7157728" y="4848861"/>
            <a:chExt cx="2126145" cy="1691639"/>
          </a:xfrm>
        </p:grpSpPr>
        <p:sp>
          <p:nvSpPr>
            <p:cNvPr id="155" name="Pentagon 6">
              <a:extLst>
                <a:ext uri="{FF2B5EF4-FFF2-40B4-BE49-F238E27FC236}">
                  <a16:creationId xmlns:a16="http://schemas.microsoft.com/office/drawing/2014/main" id="{8F185F51-04E3-FE93-B72E-9A6252A340A3}"/>
                </a:ext>
              </a:extLst>
            </p:cNvPr>
            <p:cNvSpPr/>
            <p:nvPr/>
          </p:nvSpPr>
          <p:spPr bwMode="gray">
            <a:xfrm rot="5400000">
              <a:off x="7432130" y="4813520"/>
              <a:ext cx="1577340" cy="1876620"/>
            </a:xfrm>
            <a:prstGeom prst="homePlate">
              <a:avLst>
                <a:gd name="adj" fmla="val 4262"/>
              </a:avLst>
            </a:prstGeom>
            <a:solidFill>
              <a:schemeClr val="bg1">
                <a:lumMod val="95000"/>
              </a:schemeClr>
            </a:solidFill>
            <a:ln w="19050" algn="ctr">
              <a:noFill/>
              <a:miter lim="800000"/>
              <a:headEnd/>
              <a:tailEnd/>
            </a:ln>
          </p:spPr>
          <p:txBody>
            <a:bodyPr wrap="square" lIns="66675" tIns="66675" rIns="66675" bIns="66675" rtlCol="0" anchor="ctr"/>
            <a:lstStyle/>
            <a:p>
              <a:pPr algn="ctr" defTabSz="914378">
                <a:lnSpc>
                  <a:spcPct val="106000"/>
                </a:lnSpc>
              </a:pPr>
              <a:endParaRPr lang="en-GB" sz="7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Rectangle 155">
              <a:extLst>
                <a:ext uri="{FF2B5EF4-FFF2-40B4-BE49-F238E27FC236}">
                  <a16:creationId xmlns:a16="http://schemas.microsoft.com/office/drawing/2014/main" id="{2219F5C7-0D7C-13BC-6689-59951DCBEFA9}"/>
                </a:ext>
              </a:extLst>
            </p:cNvPr>
            <p:cNvSpPr/>
            <p:nvPr/>
          </p:nvSpPr>
          <p:spPr bwMode="gray">
            <a:xfrm>
              <a:off x="7157729" y="4848861"/>
              <a:ext cx="2126144" cy="377419"/>
            </a:xfrm>
            <a:prstGeom prst="rect">
              <a:avLst/>
            </a:prstGeom>
            <a:solidFill>
              <a:srgbClr val="43B02A"/>
            </a:solidFill>
            <a:ln w="19050" algn="ctr">
              <a:noFill/>
              <a:miter lim="800000"/>
              <a:headEnd/>
              <a:tailEnd/>
            </a:ln>
          </p:spPr>
          <p:txBody>
            <a:bodyPr wrap="square" lIns="66675" tIns="66675" rIns="66675" bIns="66675" rtlCol="0" anchor="ctr"/>
            <a:lstStyle/>
            <a:p>
              <a:pPr algn="ctr" defTabSz="914378">
                <a:lnSpc>
                  <a:spcPct val="106000"/>
                </a:lnSpc>
              </a:pPr>
              <a:r>
                <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Automatización de la fuerza de trabajo</a:t>
              </a:r>
            </a:p>
          </p:txBody>
        </p:sp>
        <p:sp>
          <p:nvSpPr>
            <p:cNvPr id="157" name="Right Triangle 156">
              <a:extLst>
                <a:ext uri="{FF2B5EF4-FFF2-40B4-BE49-F238E27FC236}">
                  <a16:creationId xmlns:a16="http://schemas.microsoft.com/office/drawing/2014/main" id="{56FAF4CC-76FF-8DC8-1D47-21EE65DF1A7A}"/>
                </a:ext>
              </a:extLst>
            </p:cNvPr>
            <p:cNvSpPr/>
            <p:nvPr/>
          </p:nvSpPr>
          <p:spPr bwMode="gray">
            <a:xfrm flipV="1">
              <a:off x="9160602" y="5226009"/>
              <a:ext cx="123270" cy="92390"/>
            </a:xfrm>
            <a:prstGeom prst="rtTriangle">
              <a:avLst/>
            </a:prstGeom>
            <a:solidFill>
              <a:schemeClr val="accent2"/>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8" name="Right Triangle 157">
              <a:extLst>
                <a:ext uri="{FF2B5EF4-FFF2-40B4-BE49-F238E27FC236}">
                  <a16:creationId xmlns:a16="http://schemas.microsoft.com/office/drawing/2014/main" id="{3813722F-8E53-B176-A99B-8D6433AECFEB}"/>
                </a:ext>
              </a:extLst>
            </p:cNvPr>
            <p:cNvSpPr/>
            <p:nvPr/>
          </p:nvSpPr>
          <p:spPr bwMode="gray">
            <a:xfrm flipH="1" flipV="1">
              <a:off x="7157728" y="5226009"/>
              <a:ext cx="123270" cy="92390"/>
            </a:xfrm>
            <a:prstGeom prst="rtTriangle">
              <a:avLst/>
            </a:prstGeom>
            <a:solidFill>
              <a:schemeClr val="accent2"/>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4" name="Rectangle 163">
              <a:extLst>
                <a:ext uri="{FF2B5EF4-FFF2-40B4-BE49-F238E27FC236}">
                  <a16:creationId xmlns:a16="http://schemas.microsoft.com/office/drawing/2014/main" id="{AD28EFE3-0A20-5D4D-56ED-F0524A9029F6}"/>
                </a:ext>
              </a:extLst>
            </p:cNvPr>
            <p:cNvSpPr/>
            <p:nvPr/>
          </p:nvSpPr>
          <p:spPr>
            <a:xfrm>
              <a:off x="7366412" y="5287717"/>
              <a:ext cx="1708778" cy="830997"/>
            </a:xfrm>
            <a:prstGeom prst="rect">
              <a:avLst/>
            </a:prstGeom>
          </p:spPr>
          <p:txBody>
            <a:bodyPr wrap="square" lIns="0" tIns="0" rIns="0" bIns="0">
              <a:spAutoFit/>
            </a:bodyPr>
            <a:lstStyle/>
            <a:p>
              <a:pPr defTabSz="914378">
                <a:spcAft>
                  <a:spcPts val="225"/>
                </a:spcAft>
              </a:pPr>
              <a:r>
                <a:rPr lang="en-U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Priorización y asignación de tareas en tiempo real automatizadas a la fuerza virtual de trabajo que permita una reubicación óptima de los colaboradores.</a:t>
              </a:r>
            </a:p>
          </p:txBody>
        </p:sp>
      </p:grpSp>
      <p:grpSp>
        <p:nvGrpSpPr>
          <p:cNvPr id="7" name="Group 6">
            <a:extLst>
              <a:ext uri="{FF2B5EF4-FFF2-40B4-BE49-F238E27FC236}">
                <a16:creationId xmlns:a16="http://schemas.microsoft.com/office/drawing/2014/main" id="{3A066F77-472B-5B23-C7D4-F743B8482D9D}"/>
              </a:ext>
            </a:extLst>
          </p:cNvPr>
          <p:cNvGrpSpPr/>
          <p:nvPr/>
        </p:nvGrpSpPr>
        <p:grpSpPr>
          <a:xfrm>
            <a:off x="9564206" y="4848861"/>
            <a:ext cx="2126144" cy="1691639"/>
            <a:chOff x="9564206" y="4848861"/>
            <a:chExt cx="2126144" cy="1691639"/>
          </a:xfrm>
        </p:grpSpPr>
        <p:sp>
          <p:nvSpPr>
            <p:cNvPr id="159" name="Pentagon 6">
              <a:extLst>
                <a:ext uri="{FF2B5EF4-FFF2-40B4-BE49-F238E27FC236}">
                  <a16:creationId xmlns:a16="http://schemas.microsoft.com/office/drawing/2014/main" id="{5273FC71-E526-0F38-7A2B-64CC4DF5572B}"/>
                </a:ext>
              </a:extLst>
            </p:cNvPr>
            <p:cNvSpPr/>
            <p:nvPr/>
          </p:nvSpPr>
          <p:spPr bwMode="gray">
            <a:xfrm rot="5400000">
              <a:off x="9838607" y="4813520"/>
              <a:ext cx="1577340" cy="1876620"/>
            </a:xfrm>
            <a:prstGeom prst="homePlate">
              <a:avLst>
                <a:gd name="adj" fmla="val 4262"/>
              </a:avLst>
            </a:prstGeom>
            <a:solidFill>
              <a:schemeClr val="bg1">
                <a:lumMod val="95000"/>
              </a:schemeClr>
            </a:solidFill>
            <a:ln w="19050" algn="ctr">
              <a:noFill/>
              <a:miter lim="800000"/>
              <a:headEnd/>
              <a:tailEnd/>
            </a:ln>
          </p:spPr>
          <p:txBody>
            <a:bodyPr wrap="square" lIns="66675" tIns="66675" rIns="66675" bIns="66675" rtlCol="0" anchor="ctr"/>
            <a:lstStyle/>
            <a:p>
              <a:pPr algn="ctr" defTabSz="914378">
                <a:lnSpc>
                  <a:spcPct val="106000"/>
                </a:lnSpc>
              </a:pPr>
              <a:endParaRPr lang="en-GB" sz="7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60" name="Group 159">
              <a:extLst>
                <a:ext uri="{FF2B5EF4-FFF2-40B4-BE49-F238E27FC236}">
                  <a16:creationId xmlns:a16="http://schemas.microsoft.com/office/drawing/2014/main" id="{7E572006-0DD3-88BD-2426-BDCED9EE1205}"/>
                </a:ext>
              </a:extLst>
            </p:cNvPr>
            <p:cNvGrpSpPr/>
            <p:nvPr/>
          </p:nvGrpSpPr>
          <p:grpSpPr>
            <a:xfrm>
              <a:off x="9564206" y="4848861"/>
              <a:ext cx="2126144" cy="469539"/>
              <a:chOff x="247988" y="1979988"/>
              <a:chExt cx="2834859" cy="995609"/>
            </a:xfrm>
          </p:grpSpPr>
          <p:sp>
            <p:nvSpPr>
              <p:cNvPr id="161" name="Rectangle 160">
                <a:extLst>
                  <a:ext uri="{FF2B5EF4-FFF2-40B4-BE49-F238E27FC236}">
                    <a16:creationId xmlns:a16="http://schemas.microsoft.com/office/drawing/2014/main" id="{2D073689-CE91-8C5C-FA43-3A727F3B8D63}"/>
                  </a:ext>
                </a:extLst>
              </p:cNvPr>
              <p:cNvSpPr/>
              <p:nvPr/>
            </p:nvSpPr>
            <p:spPr bwMode="gray">
              <a:xfrm>
                <a:off x="247988" y="1979988"/>
                <a:ext cx="2834859" cy="800278"/>
              </a:xfrm>
              <a:prstGeom prst="rect">
                <a:avLst/>
              </a:prstGeom>
              <a:solidFill>
                <a:schemeClr val="accent3"/>
              </a:solidFill>
              <a:ln w="19050" algn="ctr">
                <a:noFill/>
                <a:miter lim="800000"/>
                <a:headEnd/>
                <a:tailEnd/>
              </a:ln>
            </p:spPr>
            <p:txBody>
              <a:bodyPr wrap="square" lIns="66675" tIns="66675" rIns="66675" bIns="66675" rtlCol="0" anchor="ctr"/>
              <a:lstStyle/>
              <a:p>
                <a:pPr algn="ctr" defTabSz="914378">
                  <a:lnSpc>
                    <a:spcPct val="106000"/>
                  </a:lnSpc>
                </a:pPr>
                <a:r>
                  <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Omnicanalidad y transformación del “Checkout”</a:t>
                </a:r>
              </a:p>
            </p:txBody>
          </p:sp>
          <p:sp>
            <p:nvSpPr>
              <p:cNvPr id="162" name="Right Triangle 161">
                <a:extLst>
                  <a:ext uri="{FF2B5EF4-FFF2-40B4-BE49-F238E27FC236}">
                    <a16:creationId xmlns:a16="http://schemas.microsoft.com/office/drawing/2014/main" id="{1C4BD520-260C-6F1B-EF34-420BBEC62822}"/>
                  </a:ext>
                </a:extLst>
              </p:cNvPr>
              <p:cNvSpPr/>
              <p:nvPr/>
            </p:nvSpPr>
            <p:spPr bwMode="gray">
              <a:xfrm flipV="1">
                <a:off x="2918487" y="2779693"/>
                <a:ext cx="164360" cy="195904"/>
              </a:xfrm>
              <a:prstGeom prst="rtTriangle">
                <a:avLst/>
              </a:prstGeom>
              <a:solidFill>
                <a:schemeClr val="accent3">
                  <a:lumMod val="50000"/>
                </a:schemeClr>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3" name="Right Triangle 162">
                <a:extLst>
                  <a:ext uri="{FF2B5EF4-FFF2-40B4-BE49-F238E27FC236}">
                    <a16:creationId xmlns:a16="http://schemas.microsoft.com/office/drawing/2014/main" id="{56BF1758-FFF8-CDA2-EA67-6EB0FCA85F81}"/>
                  </a:ext>
                </a:extLst>
              </p:cNvPr>
              <p:cNvSpPr/>
              <p:nvPr/>
            </p:nvSpPr>
            <p:spPr bwMode="gray">
              <a:xfrm flipH="1" flipV="1">
                <a:off x="247988" y="2779693"/>
                <a:ext cx="164360" cy="195904"/>
              </a:xfrm>
              <a:prstGeom prst="rtTriangle">
                <a:avLst/>
              </a:prstGeom>
              <a:solidFill>
                <a:schemeClr val="accent3">
                  <a:lumMod val="50000"/>
                </a:schemeClr>
              </a:solidFill>
              <a:ln w="19050" algn="ctr">
                <a:noFill/>
                <a:miter lim="800000"/>
                <a:headEnd/>
                <a:tailEnd/>
              </a:ln>
            </p:spPr>
            <p:txBody>
              <a:bodyPr wrap="square" lIns="66675" tIns="66675" rIns="66675" bIns="66675" rtlCol="0" anchor="ctr"/>
              <a:lstStyle/>
              <a:p>
                <a:pPr algn="ctr" defTabSz="914378">
                  <a:lnSpc>
                    <a:spcPct val="106000"/>
                  </a:lnSpc>
                </a:pPr>
                <a:endParaRPr lang="en-GB" sz="900" b="1"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65" name="Rectangle 164">
              <a:extLst>
                <a:ext uri="{FF2B5EF4-FFF2-40B4-BE49-F238E27FC236}">
                  <a16:creationId xmlns:a16="http://schemas.microsoft.com/office/drawing/2014/main" id="{93FE1844-F460-12A0-E860-64301EBA89EE}"/>
                </a:ext>
              </a:extLst>
            </p:cNvPr>
            <p:cNvSpPr/>
            <p:nvPr/>
          </p:nvSpPr>
          <p:spPr>
            <a:xfrm>
              <a:off x="9772889" y="5287715"/>
              <a:ext cx="1708778" cy="1133644"/>
            </a:xfrm>
            <a:prstGeom prst="rect">
              <a:avLst/>
            </a:prstGeom>
          </p:spPr>
          <p:txBody>
            <a:bodyPr wrap="square" lIns="0" tIns="0" rIns="0" bIns="0">
              <a:spAutoFit/>
            </a:bodyPr>
            <a:lstStyle/>
            <a:p>
              <a:pPr defTabSz="914378">
                <a:spcAft>
                  <a:spcPts val="225"/>
                </a:spcAft>
              </a:pPr>
              <a:r>
                <a:rPr lang="en-U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Conecte dispositivos y sensors para alertas de re-abastecimiento y asegurar el stock.</a:t>
              </a:r>
            </a:p>
            <a:p>
              <a:pPr defTabSz="914378">
                <a:spcAft>
                  <a:spcPts val="225"/>
                </a:spcAft>
              </a:pPr>
              <a:r>
                <a:rPr lang="en-U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Aumente la capacidad de servicio al cliente con un proceso de pago sin fricciones y que elimine colas de espera.</a:t>
              </a:r>
            </a:p>
          </p:txBody>
        </p:sp>
      </p:grpSp>
      <p:sp>
        <p:nvSpPr>
          <p:cNvPr id="167" name="Rectangle 166">
            <a:extLst>
              <a:ext uri="{FF2B5EF4-FFF2-40B4-BE49-F238E27FC236}">
                <a16:creationId xmlns:a16="http://schemas.microsoft.com/office/drawing/2014/main" id="{716124DC-E76D-45C0-F1A1-EF2ECB8BDCC1}"/>
              </a:ext>
            </a:extLst>
          </p:cNvPr>
          <p:cNvSpPr/>
          <p:nvPr/>
        </p:nvSpPr>
        <p:spPr>
          <a:xfrm>
            <a:off x="531255" y="4555966"/>
            <a:ext cx="11198873" cy="184666"/>
          </a:xfrm>
          <a:prstGeom prst="rect">
            <a:avLst/>
          </a:prstGeom>
        </p:spPr>
        <p:txBody>
          <a:bodyPr wrap="square" lIns="0" tIns="0" rIns="0" bIns="0">
            <a:spAutoFit/>
          </a:bodyPr>
          <a:lstStyle/>
          <a:p>
            <a:pPr marL="0" lvl="1" defTabSz="913686">
              <a:buSzPct val="100000"/>
            </a:pPr>
            <a:r>
              <a:rPr lang="en-US" sz="1200" b="1" dirty="0">
                <a:solidFill>
                  <a:srgbClr val="313131"/>
                </a:solidFill>
                <a:latin typeface="Open Sans" panose="020B0606030504020204" pitchFamily="34" charset="0"/>
                <a:ea typeface="Open Sans" panose="020B0606030504020204" pitchFamily="34" charset="0"/>
                <a:cs typeface="Open Sans" panose="020B0606030504020204" pitchFamily="34" charset="0"/>
              </a:rPr>
              <a:t>Los líderes del Retail están adoptando el cambio con servicios eficientes y centrados en el cliente a través de diversos casos de uso:</a:t>
            </a:r>
          </a:p>
        </p:txBody>
      </p:sp>
      <p:sp>
        <p:nvSpPr>
          <p:cNvPr id="4" name="TextBox 3">
            <a:extLst>
              <a:ext uri="{FF2B5EF4-FFF2-40B4-BE49-F238E27FC236}">
                <a16:creationId xmlns:a16="http://schemas.microsoft.com/office/drawing/2014/main" id="{C0708068-3426-9624-DE89-4189A10438AD}"/>
              </a:ext>
            </a:extLst>
          </p:cNvPr>
          <p:cNvSpPr txBox="1"/>
          <p:nvPr/>
        </p:nvSpPr>
        <p:spPr>
          <a:xfrm>
            <a:off x="501649" y="793795"/>
            <a:ext cx="11198873" cy="492443"/>
          </a:xfrm>
          <a:prstGeom prst="rect">
            <a:avLst/>
          </a:prstGeom>
          <a:noFill/>
        </p:spPr>
        <p:txBody>
          <a:bodyPr vert="horz" wrap="square" lIns="0" tIns="0" rIns="0" bIns="0" rtlCol="0">
            <a:spAutoFit/>
          </a:bodyPr>
          <a:lstStyle>
            <a:defPPr>
              <a:defRPr lang="en-US"/>
            </a:defPPr>
            <a:lvl1pPr indent="0">
              <a:spcBef>
                <a:spcPts val="0"/>
              </a:spcBef>
              <a:spcAft>
                <a:spcPts val="1000"/>
              </a:spcAft>
              <a:buSzPct val="100000"/>
              <a:buFont typeface="Arial" panose="020B0604020202020204" pitchFamily="34" charset="0"/>
              <a:buNone/>
              <a:defRPr lang="en-US" sz="1600" b="0">
                <a:latin typeface="Calibri" panose="020F0502020204030204" pitchFamily="34" charset="0"/>
                <a:cs typeface="Calibri" panose="020F0502020204030204" pitchFamily="34" charset="0"/>
              </a:defRPr>
            </a:lvl1pPr>
            <a:lvl2pPr marL="0" indent="0">
              <a:spcBef>
                <a:spcPts val="0"/>
              </a:spcBef>
              <a:spcAft>
                <a:spcPts val="1000"/>
              </a:spcAft>
              <a:buClrTx/>
              <a:buSzPct val="100000"/>
              <a:buFont typeface="Arial"/>
              <a:buNone/>
              <a:defRPr lang="en-US" sz="1200" b="1" dirty="0" smtClean="0"/>
            </a:lvl2pPr>
            <a:lvl3pPr marL="176400" indent="-176400">
              <a:spcBef>
                <a:spcPts val="0"/>
              </a:spcBef>
              <a:spcAft>
                <a:spcPts val="1000"/>
              </a:spcAft>
              <a:buClrTx/>
              <a:buSzPct val="100000"/>
              <a:buFont typeface="Arial" panose="020B0604020202020204" pitchFamily="34" charset="0"/>
              <a:buChar char="•"/>
              <a:defRPr lang="en-US" sz="1200" dirty="0" smtClean="0"/>
            </a:lvl3pPr>
            <a:lvl4pPr marL="356400" indent="-176400">
              <a:spcBef>
                <a:spcPts val="0"/>
              </a:spcBef>
              <a:spcAft>
                <a:spcPts val="1000"/>
              </a:spcAft>
              <a:buClrTx/>
              <a:buSzPct val="100000"/>
              <a:buFont typeface="Verdana" panose="020B0604030504040204" pitchFamily="34" charset="0"/>
              <a:buChar char="−"/>
              <a:defRPr lang="en-US" sz="1200" baseline="0" dirty="0" smtClean="0"/>
            </a:lvl4pPr>
            <a:lvl5pPr marL="532800" indent="-176400" defTabSz="798513">
              <a:spcBef>
                <a:spcPts val="0"/>
              </a:spcBef>
              <a:spcAft>
                <a:spcPts val="1000"/>
              </a:spcAft>
              <a:buClrTx/>
              <a:buSzPct val="100000"/>
              <a:buFont typeface="Verdana" panose="020B0604030504040204" pitchFamily="34" charset="0"/>
              <a:buChar char="−"/>
              <a:tabLst/>
              <a:defRPr lang="en-US" sz="1200" baseline="0" dirty="0" smtClean="0"/>
            </a:lvl5pPr>
            <a:lvl6pPr marL="532800" indent="-176400">
              <a:spcBef>
                <a:spcPts val="0"/>
              </a:spcBef>
              <a:spcAft>
                <a:spcPts val="1000"/>
              </a:spcAft>
              <a:buFont typeface="Verdana" panose="020B0604030504040204" pitchFamily="34" charset="0"/>
              <a:buChar char="−"/>
              <a:defRPr sz="1200" baseline="0"/>
            </a:lvl6pPr>
            <a:lvl7pPr marL="532800" indent="-176400">
              <a:spcBef>
                <a:spcPts val="0"/>
              </a:spcBef>
              <a:spcAft>
                <a:spcPts val="1000"/>
              </a:spcAft>
              <a:buFont typeface="Verdana" panose="020B0604030504040204" pitchFamily="34" charset="0"/>
              <a:buChar char="−"/>
              <a:defRPr sz="1200"/>
            </a:lvl7pPr>
            <a:lvl8pPr marL="532800" indent="-176400">
              <a:spcBef>
                <a:spcPts val="0"/>
              </a:spcBef>
              <a:spcAft>
                <a:spcPts val="1000"/>
              </a:spcAft>
              <a:buFont typeface="Verdana" panose="020B0604030504040204" pitchFamily="34" charset="0"/>
              <a:buChar char="−"/>
              <a:defRPr sz="1200" baseline="0"/>
            </a:lvl8pPr>
            <a:lvl9pPr marL="532800" indent="-176400">
              <a:spcBef>
                <a:spcPts val="0"/>
              </a:spcBef>
              <a:spcAft>
                <a:spcPts val="1000"/>
              </a:spcAft>
              <a:buFont typeface="Verdana" panose="020B0604030504040204" pitchFamily="34" charset="0"/>
              <a:buChar char="−"/>
              <a:defRPr sz="1200" baseline="0"/>
            </a:lvl9pPr>
          </a:lstStyle>
          <a:p>
            <a:r>
              <a:rPr lang="es-MX" dirty="0"/>
              <a:t>Cree la tienda del futuro con la última plataforma de computación periférica, conectividad avanzada e IA de visión para ofrecer experiencias fluidas y sin fricciones a los clientes y transformar las operaciones para los empleados.</a:t>
            </a:r>
            <a:endParaRPr lang="en-US" dirty="0"/>
          </a:p>
        </p:txBody>
      </p:sp>
    </p:spTree>
    <p:extLst>
      <p:ext uri="{BB962C8B-B14F-4D97-AF65-F5344CB8AC3E}">
        <p14:creationId xmlns:p14="http://schemas.microsoft.com/office/powerpoint/2010/main" val="313002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Operating model archetype overview </a:t>
            </a:r>
          </a:p>
        </p:txBody>
      </p:sp>
      <p:sp>
        <p:nvSpPr>
          <p:cNvPr id="3" name="Text Placeholder 2"/>
          <p:cNvSpPr>
            <a:spLocks noGrp="1"/>
          </p:cNvSpPr>
          <p:nvPr>
            <p:ph type="body" sz="quarter" idx="14"/>
          </p:nvPr>
        </p:nvSpPr>
        <p:spPr/>
        <p:txBody>
          <a:bodyPr/>
          <a:lstStyle/>
          <a:p>
            <a:r>
              <a:rPr lang="en-GB"/>
              <a:t>Generally technology operating models will follow one of the archetypes outlined below. While there is no right or wrong model, most companies are seeking to adopt either a ThinIT™ or product based operating model. </a:t>
            </a:r>
          </a:p>
        </p:txBody>
      </p:sp>
      <p:sp>
        <p:nvSpPr>
          <p:cNvPr id="4" name="Text Placeholder 3"/>
          <p:cNvSpPr>
            <a:spLocks noGrp="1"/>
          </p:cNvSpPr>
          <p:nvPr>
            <p:ph type="body" sz="quarter" idx="4294967295"/>
          </p:nvPr>
        </p:nvSpPr>
        <p:spPr>
          <a:xfrm>
            <a:off x="971550" y="320675"/>
            <a:ext cx="11220450" cy="138113"/>
          </a:xfrm>
        </p:spPr>
        <p:txBody>
          <a:bodyPr>
            <a:normAutofit fontScale="92500" lnSpcReduction="20000"/>
          </a:bodyPr>
          <a:lstStyle/>
          <a:p>
            <a:r>
              <a:rPr lang="en-GB"/>
              <a:t>Operating model archetypes </a:t>
            </a:r>
          </a:p>
        </p:txBody>
      </p:sp>
      <p:sp>
        <p:nvSpPr>
          <p:cNvPr id="79" name="Title 1"/>
          <p:cNvSpPr txBox="1">
            <a:spLocks/>
          </p:cNvSpPr>
          <p:nvPr/>
        </p:nvSpPr>
        <p:spPr bwMode="gray">
          <a:xfrm>
            <a:off x="1429047" y="2480850"/>
            <a:ext cx="2520000" cy="195759"/>
          </a:xfrm>
          <a:prstGeom prst="rect">
            <a:avLst/>
          </a:prstGeom>
        </p:spPr>
        <p:txBody>
          <a:bodyPr vert="horz"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6000"/>
              </a:lnSpc>
              <a:spcBef>
                <a:spcPct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rPr>
              <a:t>TRADITIONAL </a:t>
            </a:r>
            <a:r>
              <a:rPr lang="en-GB" sz="1200" b="1">
                <a:solidFill>
                  <a:prstClr val="black"/>
                </a:solidFill>
                <a:latin typeface="+mn-lt"/>
                <a:ea typeface="Open Sans" panose="020B0606030504020204" pitchFamily="34" charset="0"/>
                <a:cs typeface="Open Sans" panose="020B0606030504020204" pitchFamily="34" charset="0"/>
              </a:rPr>
              <a:t>PLAN, BUILD, RUN MODEL</a:t>
            </a:r>
            <a:endParaRPr kumimoji="0" lang="en-GB" sz="1200" b="1"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endParaRPr>
          </a:p>
        </p:txBody>
      </p:sp>
      <p:sp>
        <p:nvSpPr>
          <p:cNvPr id="82" name="Title 1"/>
          <p:cNvSpPr txBox="1">
            <a:spLocks/>
          </p:cNvSpPr>
          <p:nvPr/>
        </p:nvSpPr>
        <p:spPr bwMode="gray">
          <a:xfrm>
            <a:off x="1154645" y="5033079"/>
            <a:ext cx="3068804" cy="579005"/>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6000"/>
              </a:lnSpc>
              <a:spcBef>
                <a:spcPct val="0"/>
              </a:spcBef>
              <a:spcAft>
                <a:spcPts val="0"/>
              </a:spcAft>
              <a:buClrTx/>
              <a:buSzTx/>
              <a:buFontTx/>
              <a:buNone/>
              <a:tabLst/>
              <a:defRPr/>
            </a:pPr>
            <a:r>
              <a:rPr kumimoji="0" lang="en-GB" sz="1200"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rPr>
              <a:t>IT is segregated into core IT functional</a:t>
            </a:r>
            <a:r>
              <a:rPr kumimoji="0" lang="en-GB" sz="1200" i="0" u="none" strike="noStrike" kern="1200" cap="none" spc="0" normalizeH="0" noProof="0">
                <a:ln>
                  <a:noFill/>
                </a:ln>
                <a:solidFill>
                  <a:prstClr val="black"/>
                </a:solidFill>
                <a:effectLst/>
                <a:uLnTx/>
                <a:uFillTx/>
                <a:latin typeface="+mn-lt"/>
                <a:ea typeface="Open Sans" panose="020B0606030504020204" pitchFamily="34" charset="0"/>
                <a:cs typeface="Open Sans" panose="020B0606030504020204" pitchFamily="34" charset="0"/>
              </a:rPr>
              <a:t> areas, has project based technology delivery</a:t>
            </a:r>
            <a:r>
              <a:rPr lang="en-GB" sz="1200">
                <a:solidFill>
                  <a:prstClr val="black"/>
                </a:solidFill>
                <a:latin typeface="+mn-lt"/>
                <a:ea typeface="Open Sans" panose="020B0606030504020204" pitchFamily="34" charset="0"/>
                <a:cs typeface="Open Sans" panose="020B0606030504020204" pitchFamily="34" charset="0"/>
              </a:rPr>
              <a:t> and is focused on driving operational efficiency</a:t>
            </a:r>
            <a:endParaRPr kumimoji="0" lang="en-GB" sz="1200"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endParaRPr>
          </a:p>
        </p:txBody>
      </p:sp>
      <p:sp>
        <p:nvSpPr>
          <p:cNvPr id="80" name="Title 1"/>
          <p:cNvSpPr txBox="1">
            <a:spLocks/>
          </p:cNvSpPr>
          <p:nvPr/>
        </p:nvSpPr>
        <p:spPr bwMode="gray">
          <a:xfrm>
            <a:off x="4837258" y="2477638"/>
            <a:ext cx="2520000" cy="187487"/>
          </a:xfrm>
          <a:prstGeom prst="rect">
            <a:avLst/>
          </a:prstGeom>
        </p:spPr>
        <p:txBody>
          <a:bodyPr vert="horz"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6000"/>
              </a:lnSpc>
              <a:spcBef>
                <a:spcPct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rPr>
              <a:t>PRODUCT &amp; PLATFORM MODEL</a:t>
            </a:r>
          </a:p>
        </p:txBody>
      </p:sp>
      <p:sp>
        <p:nvSpPr>
          <p:cNvPr id="83" name="Title 1"/>
          <p:cNvSpPr txBox="1">
            <a:spLocks/>
          </p:cNvSpPr>
          <p:nvPr/>
        </p:nvSpPr>
        <p:spPr bwMode="gray">
          <a:xfrm>
            <a:off x="4506361" y="5033079"/>
            <a:ext cx="3181794" cy="774764"/>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ctr" defTabSz="914400" rtl="0" eaLnBrk="1" fontAlgn="auto" latinLnBrk="0" hangingPunct="1">
              <a:lnSpc>
                <a:spcPct val="106000"/>
              </a:lnSpc>
              <a:spcBef>
                <a:spcPct val="0"/>
              </a:spcBef>
              <a:spcAft>
                <a:spcPts val="0"/>
              </a:spcAft>
              <a:buClrTx/>
              <a:buSzTx/>
              <a:buFontTx/>
              <a:buNone/>
              <a:tabLst/>
              <a:defRPr/>
            </a:pPr>
            <a:r>
              <a:rPr kumimoji="0" lang="en-GB" sz="1200"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rPr>
              <a:t>Agility,</a:t>
            </a:r>
            <a:r>
              <a:rPr kumimoji="0" lang="en-GB" sz="1200" i="0" u="none" strike="noStrike" kern="1200" cap="none" spc="0" normalizeH="0" noProof="0">
                <a:ln>
                  <a:noFill/>
                </a:ln>
                <a:solidFill>
                  <a:prstClr val="black"/>
                </a:solidFill>
                <a:effectLst/>
                <a:uLnTx/>
                <a:uFillTx/>
                <a:latin typeface="+mn-lt"/>
                <a:ea typeface="Open Sans" panose="020B0606030504020204" pitchFamily="34" charset="0"/>
                <a:cs typeface="Open Sans" panose="020B0606030504020204" pitchFamily="34" charset="0"/>
              </a:rPr>
              <a:t> DevOps and modern technology is adopted in part of the IT organisation (e.g. digital), with the remainder of IT operating in a traditional plan, build, run model </a:t>
            </a:r>
            <a:endParaRPr kumimoji="0" lang="en-GB" sz="1200"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endParaRPr>
          </a:p>
        </p:txBody>
      </p:sp>
      <p:sp>
        <p:nvSpPr>
          <p:cNvPr id="75" name="Title 1"/>
          <p:cNvSpPr txBox="1">
            <a:spLocks/>
          </p:cNvSpPr>
          <p:nvPr/>
        </p:nvSpPr>
        <p:spPr bwMode="gray">
          <a:xfrm>
            <a:off x="8144681" y="2477638"/>
            <a:ext cx="2716976" cy="187487"/>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algn="ctr">
              <a:lnSpc>
                <a:spcPct val="106000"/>
              </a:lnSpc>
              <a:defRPr/>
            </a:pPr>
            <a:r>
              <a:rPr kumimoji="0" lang="en-GB" sz="1200" b="1"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rPr>
              <a:t>FULLY EMBEDED BUSINESS PRODUCT MODEL</a:t>
            </a:r>
            <a:endParaRPr lang="en-GB" sz="1200" b="1">
              <a:solidFill>
                <a:prstClr val="black"/>
              </a:solidFill>
              <a:latin typeface="+mn-lt"/>
              <a:ea typeface="Open Sans" panose="020B0606030504020204" pitchFamily="34" charset="0"/>
              <a:cs typeface="Open Sans" panose="020B0606030504020204" pitchFamily="34" charset="0"/>
            </a:endParaRPr>
          </a:p>
        </p:txBody>
      </p:sp>
      <p:sp>
        <p:nvSpPr>
          <p:cNvPr id="84" name="Title 1"/>
          <p:cNvSpPr txBox="1">
            <a:spLocks/>
          </p:cNvSpPr>
          <p:nvPr/>
        </p:nvSpPr>
        <p:spPr bwMode="gray">
          <a:xfrm>
            <a:off x="7971066" y="5033079"/>
            <a:ext cx="3068804" cy="970522"/>
          </a:xfrm>
          <a:prstGeom prst="rect">
            <a:avLst/>
          </a:prstGeom>
        </p:spPr>
        <p:txBody>
          <a:bodyPr vert="horz" wrap="square" lIns="72000" tIns="0" rIns="72000" bIns="0" rtlCol="0" anchor="t" anchorCtr="0">
            <a:sp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lvl="0" algn="ctr">
              <a:lnSpc>
                <a:spcPct val="106000"/>
              </a:lnSpc>
              <a:defRPr/>
            </a:pPr>
            <a:r>
              <a:rPr lang="en-GB" sz="1200">
                <a:solidFill>
                  <a:prstClr val="black"/>
                </a:solidFill>
                <a:latin typeface="+mn-lt"/>
                <a:ea typeface="Open Sans" panose="020B0606030504020204" pitchFamily="34" charset="0"/>
                <a:cs typeface="Open Sans" panose="020B0606030504020204" pitchFamily="34" charset="0"/>
              </a:rPr>
              <a:t>Agility principles are scaled across technology with capabilities structured around cross-functional business-technology product or platforms that deliver both Change and Run. This model is also referred to as </a:t>
            </a:r>
            <a:r>
              <a:rPr lang="en-GB" sz="1200">
                <a:latin typeface="+mn-lt"/>
              </a:rPr>
              <a:t>ThinIT™</a:t>
            </a:r>
            <a:endParaRPr lang="en-GB" sz="1200">
              <a:solidFill>
                <a:prstClr val="black"/>
              </a:solidFill>
              <a:latin typeface="+mn-lt"/>
              <a:ea typeface="Open Sans" panose="020B0606030504020204" pitchFamily="34" charset="0"/>
              <a:cs typeface="Open Sans" panose="020B0606030504020204" pitchFamily="34" charset="0"/>
            </a:endParaRPr>
          </a:p>
        </p:txBody>
      </p:sp>
      <p:cxnSp>
        <p:nvCxnSpPr>
          <p:cNvPr id="6" name="Straight Arrow Connector 5"/>
          <p:cNvCxnSpPr/>
          <p:nvPr/>
        </p:nvCxnSpPr>
        <p:spPr>
          <a:xfrm>
            <a:off x="460375" y="4722399"/>
            <a:ext cx="11252200"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8" name="Down Arrow 167"/>
          <p:cNvSpPr/>
          <p:nvPr/>
        </p:nvSpPr>
        <p:spPr bwMode="gray">
          <a:xfrm rot="16200000" flipH="1">
            <a:off x="5856132" y="-3488528"/>
            <a:ext cx="479737" cy="11252200"/>
          </a:xfrm>
          <a:prstGeom prst="downArrow">
            <a:avLst/>
          </a:prstGeom>
          <a:gradFill flip="none" rotWithShape="1">
            <a:gsLst>
              <a:gs pos="0">
                <a:schemeClr val="accent1"/>
              </a:gs>
              <a:gs pos="50000">
                <a:schemeClr val="accent2"/>
              </a:gs>
              <a:gs pos="100000">
                <a:schemeClr val="accent4"/>
              </a:gs>
            </a:gsLst>
            <a:lin ang="5400000" scaled="1"/>
            <a:tileRect/>
          </a:gradFill>
          <a:ln w="19050" algn="ctr">
            <a:noFill/>
            <a:miter lim="800000"/>
            <a:headEnd/>
            <a:tailEnd/>
          </a:ln>
        </p:spPr>
        <p:txBody>
          <a:bodyPr wrap="square" lIns="42767" tIns="42767" rIns="42767" bIns="42767" rtlCol="0" anchor="ctr"/>
          <a:lstStyle/>
          <a:p>
            <a:pPr algn="ctr">
              <a:lnSpc>
                <a:spcPct val="106000"/>
              </a:lnSpc>
              <a:buFont typeface="Wingdings 2" pitchFamily="18" charset="2"/>
              <a:buNone/>
            </a:pPr>
            <a:endParaRPr lang="en-GB" sz="1000" b="1">
              <a:solidFill>
                <a:schemeClr val="bg1"/>
              </a:solidFill>
            </a:endParaRPr>
          </a:p>
        </p:txBody>
      </p:sp>
      <p:sp>
        <p:nvSpPr>
          <p:cNvPr id="169" name="TextBox 168"/>
          <p:cNvSpPr txBox="1"/>
          <p:nvPr/>
        </p:nvSpPr>
        <p:spPr>
          <a:xfrm>
            <a:off x="8050791" y="2045239"/>
            <a:ext cx="2909354" cy="184666"/>
          </a:xfrm>
          <a:prstGeom prst="rect">
            <a:avLst/>
          </a:prstGeom>
          <a:noFill/>
        </p:spPr>
        <p:txBody>
          <a:bodyPr wrap="square" lIns="0" tIns="0" rIns="0" bIns="0" rtlCol="0">
            <a:spAutoFit/>
          </a:bodyPr>
          <a:lstStyle/>
          <a:p>
            <a:pPr algn="ctr">
              <a:spcAft>
                <a:spcPts val="481"/>
              </a:spcAft>
              <a:buSzPct val="100000"/>
            </a:pPr>
            <a:r>
              <a:rPr lang="en-GB" sz="1200" b="1">
                <a:solidFill>
                  <a:schemeClr val="bg1"/>
                </a:solidFill>
                <a:ea typeface="Open Sans" panose="020B0604020202020204" charset="0"/>
                <a:cs typeface="Open Sans" panose="020B0604020202020204" charset="0"/>
              </a:rPr>
              <a:t>DRIVING BUSINESS VALUE</a:t>
            </a:r>
          </a:p>
        </p:txBody>
      </p:sp>
      <p:sp>
        <p:nvSpPr>
          <p:cNvPr id="170" name="TextBox 169"/>
          <p:cNvSpPr txBox="1"/>
          <p:nvPr/>
        </p:nvSpPr>
        <p:spPr>
          <a:xfrm>
            <a:off x="4822410" y="2045239"/>
            <a:ext cx="2549696" cy="184666"/>
          </a:xfrm>
          <a:prstGeom prst="rect">
            <a:avLst/>
          </a:prstGeom>
          <a:noFill/>
        </p:spPr>
        <p:txBody>
          <a:bodyPr wrap="square" lIns="0" tIns="0" rIns="0" bIns="0" rtlCol="0">
            <a:spAutoFit/>
          </a:bodyPr>
          <a:lstStyle/>
          <a:p>
            <a:pPr algn="ctr">
              <a:spcAft>
                <a:spcPts val="481"/>
              </a:spcAft>
              <a:buSzPct val="100000"/>
            </a:pPr>
            <a:r>
              <a:rPr lang="en-GB" sz="1200" b="1">
                <a:solidFill>
                  <a:schemeClr val="bg1"/>
                </a:solidFill>
                <a:ea typeface="Open Sans" panose="020B0604020202020204" charset="0"/>
                <a:cs typeface="Open Sans" panose="020B0604020202020204" charset="0"/>
              </a:rPr>
              <a:t>ENHANCING WHAT’S IN PLACE</a:t>
            </a:r>
          </a:p>
        </p:txBody>
      </p:sp>
      <p:sp>
        <p:nvSpPr>
          <p:cNvPr id="171" name="TextBox 170"/>
          <p:cNvSpPr txBox="1"/>
          <p:nvPr/>
        </p:nvSpPr>
        <p:spPr>
          <a:xfrm>
            <a:off x="1634625" y="2045239"/>
            <a:ext cx="2108844" cy="184666"/>
          </a:xfrm>
          <a:prstGeom prst="rect">
            <a:avLst/>
          </a:prstGeom>
          <a:noFill/>
        </p:spPr>
        <p:txBody>
          <a:bodyPr wrap="square" lIns="0" tIns="0" rIns="0" bIns="0" rtlCol="0">
            <a:spAutoFit/>
          </a:bodyPr>
          <a:lstStyle/>
          <a:p>
            <a:pPr algn="ctr">
              <a:spcAft>
                <a:spcPts val="481"/>
              </a:spcAft>
              <a:buSzPct val="100000"/>
            </a:pPr>
            <a:r>
              <a:rPr lang="en-GB" sz="1200" b="1">
                <a:solidFill>
                  <a:schemeClr val="bg1"/>
                </a:solidFill>
                <a:ea typeface="Open Sans" panose="020B0604020202020204" charset="0"/>
                <a:cs typeface="Open Sans" panose="020B0604020202020204" charset="0"/>
              </a:rPr>
              <a:t>DRIVING EFFICIENCIES</a:t>
            </a:r>
          </a:p>
        </p:txBody>
      </p:sp>
      <p:sp>
        <p:nvSpPr>
          <p:cNvPr id="187" name="Oval 186"/>
          <p:cNvSpPr/>
          <p:nvPr/>
        </p:nvSpPr>
        <p:spPr bwMode="gray">
          <a:xfrm>
            <a:off x="2617047" y="4651294"/>
            <a:ext cx="144000" cy="144000"/>
          </a:xfrm>
          <a:prstGeom prst="ellipse">
            <a:avLst/>
          </a:prstGeom>
          <a:solidFill>
            <a:schemeClr val="tx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188" name="Oval 187"/>
          <p:cNvSpPr/>
          <p:nvPr/>
        </p:nvSpPr>
        <p:spPr bwMode="gray">
          <a:xfrm>
            <a:off x="6024000" y="4650399"/>
            <a:ext cx="144000" cy="144000"/>
          </a:xfrm>
          <a:prstGeom prst="ellipse">
            <a:avLst/>
          </a:prstGeom>
          <a:solidFill>
            <a:schemeClr val="tx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sp>
        <p:nvSpPr>
          <p:cNvPr id="189" name="Oval 188"/>
          <p:cNvSpPr/>
          <p:nvPr/>
        </p:nvSpPr>
        <p:spPr bwMode="gray">
          <a:xfrm>
            <a:off x="9433468" y="4650399"/>
            <a:ext cx="144000" cy="144000"/>
          </a:xfrm>
          <a:prstGeom prst="ellipse">
            <a:avLst/>
          </a:prstGeom>
          <a:solidFill>
            <a:schemeClr val="tx1"/>
          </a:solidFill>
          <a:ln w="19050" algn="ctr">
            <a:solidFill>
              <a:schemeClr val="tx1"/>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900" b="1" i="0" u="none" strike="noStrike" kern="0" cap="none" spc="0" normalizeH="0" baseline="0" noProof="0">
              <a:ln>
                <a:noFill/>
              </a:ln>
              <a:solidFill>
                <a:srgbClr val="FFFFFF"/>
              </a:solidFill>
              <a:effectLst/>
              <a:uLnTx/>
              <a:uFillTx/>
            </a:endParaRPr>
          </a:p>
        </p:txBody>
      </p:sp>
      <p:grpSp>
        <p:nvGrpSpPr>
          <p:cNvPr id="5" name="Group 4"/>
          <p:cNvGrpSpPr/>
          <p:nvPr/>
        </p:nvGrpSpPr>
        <p:grpSpPr>
          <a:xfrm>
            <a:off x="8062499" y="2801153"/>
            <a:ext cx="2885937" cy="1625290"/>
            <a:chOff x="8062499" y="2801153"/>
            <a:chExt cx="2885937" cy="1625290"/>
          </a:xfrm>
        </p:grpSpPr>
        <p:sp>
          <p:nvSpPr>
            <p:cNvPr id="35" name="object 5">
              <a:extLst>
                <a:ext uri="{FF2B5EF4-FFF2-40B4-BE49-F238E27FC236}">
                  <a16:creationId xmlns:a16="http://schemas.microsoft.com/office/drawing/2014/main" id="{CD0B4F6C-9703-448A-8D6B-05D7A01828D4}"/>
                </a:ext>
              </a:extLst>
            </p:cNvPr>
            <p:cNvSpPr/>
            <p:nvPr/>
          </p:nvSpPr>
          <p:spPr>
            <a:xfrm>
              <a:off x="8066858" y="3229634"/>
              <a:ext cx="2881578" cy="1196809"/>
            </a:xfrm>
            <a:custGeom>
              <a:avLst/>
              <a:gdLst/>
              <a:ahLst/>
              <a:cxnLst/>
              <a:rect l="l" t="t" r="r" b="b"/>
              <a:pathLst>
                <a:path w="4295140" h="2985770">
                  <a:moveTo>
                    <a:pt x="0" y="0"/>
                  </a:moveTo>
                  <a:lnTo>
                    <a:pt x="4294632" y="0"/>
                  </a:lnTo>
                  <a:lnTo>
                    <a:pt x="4294632" y="2985516"/>
                  </a:lnTo>
                  <a:lnTo>
                    <a:pt x="0" y="2985516"/>
                  </a:lnTo>
                  <a:lnTo>
                    <a:pt x="0" y="0"/>
                  </a:lnTo>
                  <a:close/>
                </a:path>
              </a:pathLst>
            </a:custGeom>
            <a:noFill/>
            <a:ln>
              <a:solidFill>
                <a:srgbClr val="A0DCFF"/>
              </a:solidFill>
            </a:ln>
          </p:spPr>
          <p:txBody>
            <a:bodyPr wrap="square" lIns="0" tIns="0" rIns="0" bIns="0" rtlCol="0"/>
            <a:lstStyle/>
            <a:p>
              <a:endParaRPr lang="en-GB" sz="2400">
                <a:solidFill>
                  <a:prstClr val="black"/>
                </a:solidFill>
              </a:endParaRPr>
            </a:p>
          </p:txBody>
        </p:sp>
        <p:sp>
          <p:nvSpPr>
            <p:cNvPr id="36" name="Rectangle 35"/>
            <p:cNvSpPr/>
            <p:nvPr/>
          </p:nvSpPr>
          <p:spPr bwMode="gray">
            <a:xfrm>
              <a:off x="8062499" y="2801153"/>
              <a:ext cx="2885937" cy="355127"/>
            </a:xfrm>
            <a:prstGeom prst="rect">
              <a:avLst/>
            </a:prstGeom>
            <a:solidFill>
              <a:schemeClr val="accent1">
                <a:lumMod val="40000"/>
                <a:lumOff val="60000"/>
              </a:schemeClr>
            </a:solidFill>
            <a:ln w="6350" algn="ctr">
              <a:solidFill>
                <a:schemeClr val="accent1"/>
              </a:solidFill>
              <a:miter lim="800000"/>
              <a:headEnd/>
              <a:tailEnd/>
            </a:ln>
          </p:spPr>
          <p:txBody>
            <a:bodyPr wrap="square" lIns="36000" tIns="18000" rIns="36000" bIns="72000" rtlCol="0" anchor="t"/>
            <a:lstStyle/>
            <a:p>
              <a:pPr algn="ctr">
                <a:lnSpc>
                  <a:spcPct val="106000"/>
                </a:lnSpc>
                <a:buFont typeface="Wingdings 2" pitchFamily="18" charset="2"/>
                <a:buNone/>
              </a:pPr>
              <a:r>
                <a:rPr lang="en-GB" sz="1000"/>
                <a:t>Business Units</a:t>
              </a:r>
            </a:p>
          </p:txBody>
        </p:sp>
        <p:grpSp>
          <p:nvGrpSpPr>
            <p:cNvPr id="37" name="Group 36"/>
            <p:cNvGrpSpPr/>
            <p:nvPr/>
          </p:nvGrpSpPr>
          <p:grpSpPr>
            <a:xfrm>
              <a:off x="8098314" y="2977933"/>
              <a:ext cx="2809710" cy="358907"/>
              <a:chOff x="3163000" y="5249479"/>
              <a:chExt cx="2336692" cy="396000"/>
            </a:xfrm>
            <a:solidFill>
              <a:schemeClr val="accent6">
                <a:lumMod val="20000"/>
                <a:lumOff val="80000"/>
              </a:schemeClr>
            </a:solidFill>
          </p:grpSpPr>
          <p:sp>
            <p:nvSpPr>
              <p:cNvPr id="47" name="Rectangle 46"/>
              <p:cNvSpPr/>
              <p:nvPr/>
            </p:nvSpPr>
            <p:spPr bwMode="gray">
              <a:xfrm>
                <a:off x="3163000" y="5249479"/>
                <a:ext cx="433200" cy="396000"/>
              </a:xfrm>
              <a:prstGeom prst="rect">
                <a:avLst/>
              </a:prstGeom>
              <a:gradFill flip="none" rotWithShape="1">
                <a:gsLst>
                  <a:gs pos="0">
                    <a:schemeClr val="accent1">
                      <a:lumMod val="40000"/>
                      <a:lumOff val="60000"/>
                    </a:schemeClr>
                  </a:gs>
                  <a:gs pos="50000">
                    <a:schemeClr val="accent1">
                      <a:lumMod val="40000"/>
                      <a:lumOff val="60000"/>
                    </a:schemeClr>
                  </a:gs>
                  <a:gs pos="50000">
                    <a:schemeClr val="accent6">
                      <a:lumMod val="20000"/>
                      <a:lumOff val="80000"/>
                    </a:schemeClr>
                  </a:gs>
                  <a:gs pos="100000">
                    <a:schemeClr val="accent6">
                      <a:lumMod val="20000"/>
                      <a:lumOff val="80000"/>
                    </a:schemeClr>
                  </a:gs>
                </a:gsLst>
                <a:lin ang="2700000" scaled="1"/>
                <a:tileRect/>
              </a:gradFill>
              <a:ln w="9525" cap="flat" cmpd="sng" algn="ctr">
                <a:solidFill>
                  <a:srgbClr val="86BC25"/>
                </a:solidFill>
                <a:prstDash val="solid"/>
              </a:ln>
              <a:effectLst/>
            </p:spPr>
            <p:txBody>
              <a:bodyPr lIns="0" tIns="18000" rIns="0" rtlCol="0" anchor="ctr"/>
              <a:lstStyle/>
              <a:p>
                <a:pPr algn="ctr" defTabSz="914436"/>
                <a:r>
                  <a:rPr lang="en-GB" sz="1000">
                    <a:cs typeface="Arial" panose="020B0604020202020204" pitchFamily="34" charset="0"/>
                  </a:rPr>
                  <a:t>Products</a:t>
                </a:r>
              </a:p>
            </p:txBody>
          </p:sp>
          <p:sp>
            <p:nvSpPr>
              <p:cNvPr id="48" name="Rectangle 47"/>
              <p:cNvSpPr/>
              <p:nvPr/>
            </p:nvSpPr>
            <p:spPr bwMode="gray">
              <a:xfrm>
                <a:off x="3638873" y="5249479"/>
                <a:ext cx="433200" cy="396000"/>
              </a:xfrm>
              <a:prstGeom prst="rect">
                <a:avLst/>
              </a:prstGeom>
              <a:gradFill flip="none" rotWithShape="1">
                <a:gsLst>
                  <a:gs pos="0">
                    <a:schemeClr val="accent1">
                      <a:lumMod val="40000"/>
                      <a:lumOff val="60000"/>
                    </a:schemeClr>
                  </a:gs>
                  <a:gs pos="50000">
                    <a:schemeClr val="accent1">
                      <a:lumMod val="40000"/>
                      <a:lumOff val="60000"/>
                    </a:schemeClr>
                  </a:gs>
                  <a:gs pos="50000">
                    <a:schemeClr val="accent6">
                      <a:lumMod val="20000"/>
                      <a:lumOff val="80000"/>
                    </a:schemeClr>
                  </a:gs>
                  <a:gs pos="100000">
                    <a:schemeClr val="accent6">
                      <a:lumMod val="20000"/>
                      <a:lumOff val="80000"/>
                    </a:schemeClr>
                  </a:gs>
                </a:gsLst>
                <a:lin ang="2700000" scaled="1"/>
                <a:tileRect/>
              </a:gradFill>
              <a:ln w="9525" cap="flat" cmpd="sng" algn="ctr">
                <a:solidFill>
                  <a:srgbClr val="86BC25"/>
                </a:solidFill>
                <a:prstDash val="solid"/>
              </a:ln>
              <a:effectLst/>
            </p:spPr>
            <p:txBody>
              <a:bodyPr lIns="0" tIns="18000" rIns="0" rtlCol="0" anchor="ctr"/>
              <a:lstStyle/>
              <a:p>
                <a:pPr algn="ctr" defTabSz="914436"/>
                <a:r>
                  <a:rPr lang="en-GB" sz="1000">
                    <a:cs typeface="Arial" panose="020B0604020202020204" pitchFamily="34" charset="0"/>
                  </a:rPr>
                  <a:t>Products</a:t>
                </a:r>
              </a:p>
            </p:txBody>
          </p:sp>
          <p:sp>
            <p:nvSpPr>
              <p:cNvPr id="49" name="Rectangle 48"/>
              <p:cNvSpPr/>
              <p:nvPr/>
            </p:nvSpPr>
            <p:spPr bwMode="gray">
              <a:xfrm>
                <a:off x="4114746" y="5249479"/>
                <a:ext cx="433200" cy="396000"/>
              </a:xfrm>
              <a:prstGeom prst="rect">
                <a:avLst/>
              </a:prstGeom>
              <a:gradFill flip="none" rotWithShape="1">
                <a:gsLst>
                  <a:gs pos="0">
                    <a:schemeClr val="accent1">
                      <a:lumMod val="40000"/>
                      <a:lumOff val="60000"/>
                    </a:schemeClr>
                  </a:gs>
                  <a:gs pos="50000">
                    <a:schemeClr val="accent1">
                      <a:lumMod val="40000"/>
                      <a:lumOff val="60000"/>
                    </a:schemeClr>
                  </a:gs>
                  <a:gs pos="50000">
                    <a:schemeClr val="accent6">
                      <a:lumMod val="20000"/>
                      <a:lumOff val="80000"/>
                    </a:schemeClr>
                  </a:gs>
                  <a:gs pos="100000">
                    <a:schemeClr val="accent6">
                      <a:lumMod val="20000"/>
                      <a:lumOff val="80000"/>
                    </a:schemeClr>
                  </a:gs>
                </a:gsLst>
                <a:lin ang="2700000" scaled="1"/>
                <a:tileRect/>
              </a:gradFill>
              <a:ln w="9525" cap="flat" cmpd="sng" algn="ctr">
                <a:solidFill>
                  <a:srgbClr val="86BC25"/>
                </a:solidFill>
                <a:prstDash val="solid"/>
              </a:ln>
              <a:effectLst/>
            </p:spPr>
            <p:txBody>
              <a:bodyPr lIns="0" tIns="18000" rIns="0" rtlCol="0" anchor="ctr"/>
              <a:lstStyle/>
              <a:p>
                <a:pPr algn="ctr" defTabSz="914436"/>
                <a:r>
                  <a:rPr lang="en-GB" sz="1000">
                    <a:cs typeface="Arial" panose="020B0604020202020204" pitchFamily="34" charset="0"/>
                  </a:rPr>
                  <a:t>Products</a:t>
                </a:r>
              </a:p>
            </p:txBody>
          </p:sp>
          <p:sp>
            <p:nvSpPr>
              <p:cNvPr id="50" name="Rectangle 49"/>
              <p:cNvSpPr/>
              <p:nvPr/>
            </p:nvSpPr>
            <p:spPr bwMode="gray">
              <a:xfrm>
                <a:off x="4590619" y="5249479"/>
                <a:ext cx="433200" cy="396000"/>
              </a:xfrm>
              <a:prstGeom prst="rect">
                <a:avLst/>
              </a:prstGeom>
              <a:gradFill flip="none" rotWithShape="1">
                <a:gsLst>
                  <a:gs pos="0">
                    <a:schemeClr val="accent1">
                      <a:lumMod val="40000"/>
                      <a:lumOff val="60000"/>
                    </a:schemeClr>
                  </a:gs>
                  <a:gs pos="50000">
                    <a:schemeClr val="accent1">
                      <a:lumMod val="40000"/>
                      <a:lumOff val="60000"/>
                    </a:schemeClr>
                  </a:gs>
                  <a:gs pos="50000">
                    <a:schemeClr val="accent6">
                      <a:lumMod val="20000"/>
                      <a:lumOff val="80000"/>
                    </a:schemeClr>
                  </a:gs>
                  <a:gs pos="100000">
                    <a:schemeClr val="accent6">
                      <a:lumMod val="20000"/>
                      <a:lumOff val="80000"/>
                    </a:schemeClr>
                  </a:gs>
                </a:gsLst>
                <a:lin ang="2700000" scaled="1"/>
                <a:tileRect/>
              </a:gradFill>
              <a:ln w="9525" cap="flat" cmpd="sng" algn="ctr">
                <a:solidFill>
                  <a:srgbClr val="86BC25"/>
                </a:solidFill>
                <a:prstDash val="solid"/>
              </a:ln>
              <a:effectLst/>
            </p:spPr>
            <p:txBody>
              <a:bodyPr lIns="0" tIns="18000" rIns="0" rtlCol="0" anchor="ctr"/>
              <a:lstStyle/>
              <a:p>
                <a:pPr algn="ctr" defTabSz="914436"/>
                <a:r>
                  <a:rPr lang="en-GB" sz="1000">
                    <a:cs typeface="Arial" panose="020B0604020202020204" pitchFamily="34" charset="0"/>
                  </a:rPr>
                  <a:t>Products</a:t>
                </a:r>
              </a:p>
            </p:txBody>
          </p:sp>
          <p:sp>
            <p:nvSpPr>
              <p:cNvPr id="51" name="Rectangle 50"/>
              <p:cNvSpPr/>
              <p:nvPr/>
            </p:nvSpPr>
            <p:spPr bwMode="gray">
              <a:xfrm>
                <a:off x="5066492" y="5249479"/>
                <a:ext cx="433200" cy="396000"/>
              </a:xfrm>
              <a:prstGeom prst="rect">
                <a:avLst/>
              </a:prstGeom>
              <a:gradFill flip="none" rotWithShape="1">
                <a:gsLst>
                  <a:gs pos="0">
                    <a:schemeClr val="accent1">
                      <a:lumMod val="40000"/>
                      <a:lumOff val="60000"/>
                    </a:schemeClr>
                  </a:gs>
                  <a:gs pos="50000">
                    <a:schemeClr val="accent1">
                      <a:lumMod val="40000"/>
                      <a:lumOff val="60000"/>
                    </a:schemeClr>
                  </a:gs>
                  <a:gs pos="50000">
                    <a:schemeClr val="accent6">
                      <a:lumMod val="20000"/>
                      <a:lumOff val="80000"/>
                    </a:schemeClr>
                  </a:gs>
                  <a:gs pos="100000">
                    <a:schemeClr val="accent6">
                      <a:lumMod val="20000"/>
                      <a:lumOff val="80000"/>
                    </a:schemeClr>
                  </a:gs>
                </a:gsLst>
                <a:lin ang="2700000" scaled="1"/>
                <a:tileRect/>
              </a:gradFill>
              <a:ln w="9525" cap="flat" cmpd="sng" algn="ctr">
                <a:solidFill>
                  <a:srgbClr val="86BC25"/>
                </a:solidFill>
                <a:prstDash val="solid"/>
              </a:ln>
              <a:effectLst/>
            </p:spPr>
            <p:txBody>
              <a:bodyPr lIns="0" tIns="18000" rIns="0" rtlCol="0" anchor="ctr"/>
              <a:lstStyle/>
              <a:p>
                <a:pPr algn="ctr" defTabSz="914436"/>
                <a:r>
                  <a:rPr lang="en-GB" sz="1000">
                    <a:cs typeface="Arial" panose="020B0604020202020204" pitchFamily="34" charset="0"/>
                  </a:rPr>
                  <a:t>Products</a:t>
                </a:r>
              </a:p>
            </p:txBody>
          </p:sp>
        </p:grpSp>
        <p:grpSp>
          <p:nvGrpSpPr>
            <p:cNvPr id="38" name="Group 37"/>
            <p:cNvGrpSpPr/>
            <p:nvPr/>
          </p:nvGrpSpPr>
          <p:grpSpPr>
            <a:xfrm>
              <a:off x="8101211" y="3360053"/>
              <a:ext cx="2806813" cy="1025724"/>
              <a:chOff x="3191131" y="5709439"/>
              <a:chExt cx="2298533" cy="890067"/>
            </a:xfrm>
          </p:grpSpPr>
          <p:sp>
            <p:nvSpPr>
              <p:cNvPr id="39" name="L-Shape 123"/>
              <p:cNvSpPr/>
              <p:nvPr/>
            </p:nvSpPr>
            <p:spPr bwMode="gray">
              <a:xfrm>
                <a:off x="3191131" y="6235430"/>
                <a:ext cx="2064129" cy="165491"/>
              </a:xfrm>
              <a:prstGeom prst="rect">
                <a:avLst/>
              </a:prstGeom>
              <a:solidFill>
                <a:srgbClr val="9DD4CF"/>
              </a:solidFill>
              <a:ln w="19050" algn="ctr">
                <a:noFill/>
                <a:miter lim="800000"/>
                <a:headEnd/>
                <a:tailEnd/>
              </a:ln>
            </p:spPr>
            <p:txBody>
              <a:bodyPr wrap="square" lIns="36000" tIns="72000" rIns="36000" bIns="18000" rtlCol="0" anchor="b"/>
              <a:lstStyle/>
              <a:p>
                <a:pPr algn="ctr">
                  <a:lnSpc>
                    <a:spcPct val="106000"/>
                  </a:lnSpc>
                  <a:buFont typeface="Wingdings 2" pitchFamily="18" charset="2"/>
                  <a:buNone/>
                </a:pPr>
                <a:r>
                  <a:rPr lang="en-GB" sz="1000"/>
                  <a:t>Cloud infrastructure   </a:t>
                </a:r>
              </a:p>
            </p:txBody>
          </p:sp>
          <p:sp>
            <p:nvSpPr>
              <p:cNvPr id="40" name="L-Shape 123"/>
              <p:cNvSpPr/>
              <p:nvPr/>
            </p:nvSpPr>
            <p:spPr bwMode="gray">
              <a:xfrm>
                <a:off x="3191131" y="6051689"/>
                <a:ext cx="2064129" cy="165491"/>
              </a:xfrm>
              <a:prstGeom prst="rect">
                <a:avLst/>
              </a:prstGeom>
              <a:solidFill>
                <a:schemeClr val="tx2">
                  <a:lumMod val="90000"/>
                </a:schemeClr>
              </a:solidFill>
              <a:ln w="19050" cap="flat" cmpd="sng" algn="ctr">
                <a:noFill/>
                <a:prstDash val="solid"/>
              </a:ln>
              <a:effectLst/>
            </p:spPr>
            <p:txBody>
              <a:bodyPr rtlCol="0" anchor="ctr"/>
              <a:lstStyle/>
              <a:p>
                <a:pPr algn="ctr" defTabSz="1219170"/>
                <a:r>
                  <a:rPr lang="en-GB" sz="1000" kern="0">
                    <a:ea typeface="Open Sans" panose="020B0606030504020204" pitchFamily="34" charset="0"/>
                    <a:cs typeface="Arial" panose="020B0604020202020204" pitchFamily="34" charset="0"/>
                  </a:rPr>
                  <a:t>Managed legacy estate </a:t>
                </a:r>
              </a:p>
            </p:txBody>
          </p:sp>
          <p:sp>
            <p:nvSpPr>
              <p:cNvPr id="41" name="Rectangle 40"/>
              <p:cNvSpPr/>
              <p:nvPr/>
            </p:nvSpPr>
            <p:spPr bwMode="gray">
              <a:xfrm>
                <a:off x="3191131" y="6419171"/>
                <a:ext cx="2298533" cy="180335"/>
              </a:xfrm>
              <a:prstGeom prst="rect">
                <a:avLst/>
              </a:prstGeom>
              <a:solidFill>
                <a:schemeClr val="accent6">
                  <a:lumMod val="20000"/>
                  <a:lumOff val="80000"/>
                </a:schemeClr>
              </a:solidFill>
              <a:ln w="19050" algn="ctr">
                <a:no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Service integration &amp; orchestration </a:t>
                </a:r>
              </a:p>
            </p:txBody>
          </p:sp>
          <p:grpSp>
            <p:nvGrpSpPr>
              <p:cNvPr id="42" name="Group 41"/>
              <p:cNvGrpSpPr/>
              <p:nvPr/>
            </p:nvGrpSpPr>
            <p:grpSpPr>
              <a:xfrm>
                <a:off x="3191131" y="5709439"/>
                <a:ext cx="2064129" cy="324000"/>
                <a:chOff x="3162998" y="5716322"/>
                <a:chExt cx="2091971" cy="475262"/>
              </a:xfrm>
            </p:grpSpPr>
            <p:sp>
              <p:nvSpPr>
                <p:cNvPr id="45" name="Rectangle 44"/>
                <p:cNvSpPr/>
                <p:nvPr/>
              </p:nvSpPr>
              <p:spPr bwMode="gray">
                <a:xfrm>
                  <a:off x="3842825" y="5716322"/>
                  <a:ext cx="1412144" cy="475262"/>
                </a:xfrm>
                <a:prstGeom prst="rect">
                  <a:avLst/>
                </a:prstGeom>
                <a:solidFill>
                  <a:srgbClr val="9DD4CF"/>
                </a:solidFill>
                <a:ln w="19050" algn="ctr">
                  <a:noFill/>
                  <a:miter lim="800000"/>
                  <a:headEnd/>
                  <a:tailEnd/>
                </a:ln>
              </p:spPr>
              <p:txBody>
                <a:bodyPr wrap="square" lIns="36000" tIns="72000" rIns="432000" bIns="72000" rtlCol="0" anchor="ctr"/>
                <a:lstStyle/>
                <a:p>
                  <a:pPr algn="ctr">
                    <a:lnSpc>
                      <a:spcPct val="106000"/>
                    </a:lnSpc>
                    <a:buFont typeface="Wingdings 2" pitchFamily="18" charset="2"/>
                    <a:buNone/>
                  </a:pPr>
                  <a:r>
                    <a:rPr lang="en-GB" sz="1000"/>
                    <a:t>Digital Native </a:t>
                  </a:r>
                  <a:br>
                    <a:rPr lang="en-GB" sz="1000"/>
                  </a:br>
                  <a:r>
                    <a:rPr lang="en-GB" sz="1000"/>
                    <a:t>Platforms</a:t>
                  </a:r>
                </a:p>
              </p:txBody>
            </p:sp>
            <p:sp>
              <p:nvSpPr>
                <p:cNvPr id="46" name="Rectangle 45"/>
                <p:cNvSpPr/>
                <p:nvPr/>
              </p:nvSpPr>
              <p:spPr bwMode="gray">
                <a:xfrm>
                  <a:off x="3162998" y="5716323"/>
                  <a:ext cx="636135" cy="473785"/>
                </a:xfrm>
                <a:prstGeom prst="rect">
                  <a:avLst/>
                </a:prstGeom>
                <a:solidFill>
                  <a:schemeClr val="accent6">
                    <a:lumMod val="20000"/>
                    <a:lumOff val="80000"/>
                  </a:schemeClr>
                </a:solidFill>
                <a:ln w="19050" algn="ctr">
                  <a:no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Architecture &amp; Portfolio</a:t>
                  </a:r>
                </a:p>
              </p:txBody>
            </p:sp>
          </p:grpSp>
          <p:sp>
            <p:nvSpPr>
              <p:cNvPr id="43" name="Rectangle 42"/>
              <p:cNvSpPr/>
              <p:nvPr/>
            </p:nvSpPr>
            <p:spPr bwMode="gray">
              <a:xfrm>
                <a:off x="5280429" y="5709440"/>
                <a:ext cx="209235" cy="692968"/>
              </a:xfrm>
              <a:prstGeom prst="rect">
                <a:avLst/>
              </a:prstGeom>
              <a:solidFill>
                <a:schemeClr val="accent6">
                  <a:lumMod val="20000"/>
                  <a:lumOff val="80000"/>
                </a:schemeClr>
              </a:solidFill>
              <a:ln w="19050" algn="ctr">
                <a:noFill/>
                <a:miter lim="800000"/>
                <a:headEnd/>
                <a:tailEnd/>
              </a:ln>
            </p:spPr>
            <p:txBody>
              <a:bodyPr vert="vert270" wrap="square" lIns="0" tIns="0" rIns="0" bIns="0" rtlCol="0" anchor="ctr"/>
              <a:lstStyle/>
              <a:p>
                <a:pPr algn="ctr">
                  <a:lnSpc>
                    <a:spcPct val="106000"/>
                  </a:lnSpc>
                  <a:buFont typeface="Wingdings 2" pitchFamily="18" charset="2"/>
                  <a:buNone/>
                </a:pPr>
                <a:r>
                  <a:rPr lang="en-GB" sz="1000"/>
                  <a:t>IT Bus. Mgmt</a:t>
                </a:r>
              </a:p>
            </p:txBody>
          </p:sp>
        </p:grpSp>
      </p:grpSp>
      <p:grpSp>
        <p:nvGrpSpPr>
          <p:cNvPr id="52" name="Group 51"/>
          <p:cNvGrpSpPr/>
          <p:nvPr/>
        </p:nvGrpSpPr>
        <p:grpSpPr>
          <a:xfrm>
            <a:off x="1247359" y="2801153"/>
            <a:ext cx="2883375" cy="1625290"/>
            <a:chOff x="1770284" y="1910261"/>
            <a:chExt cx="2359759" cy="1330140"/>
          </a:xfrm>
        </p:grpSpPr>
        <p:sp>
          <p:nvSpPr>
            <p:cNvPr id="53" name="Rectangle 52"/>
            <p:cNvSpPr/>
            <p:nvPr/>
          </p:nvSpPr>
          <p:spPr bwMode="gray">
            <a:xfrm>
              <a:off x="1770932" y="1910262"/>
              <a:ext cx="1144155" cy="207092"/>
            </a:xfrm>
            <a:prstGeom prst="rect">
              <a:avLst/>
            </a:prstGeom>
            <a:solidFill>
              <a:schemeClr val="accent1">
                <a:lumMod val="40000"/>
                <a:lumOff val="60000"/>
              </a:schemeClr>
            </a:solidFill>
            <a:ln w="9525" algn="ctr">
              <a:solidFill>
                <a:schemeClr val="accent1"/>
              </a:solid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Business Units</a:t>
              </a:r>
            </a:p>
          </p:txBody>
        </p:sp>
        <p:sp>
          <p:nvSpPr>
            <p:cNvPr id="54" name="Rectangle 53"/>
            <p:cNvSpPr/>
            <p:nvPr/>
          </p:nvSpPr>
          <p:spPr bwMode="gray">
            <a:xfrm>
              <a:off x="2953426" y="1910261"/>
              <a:ext cx="1169942" cy="207092"/>
            </a:xfrm>
            <a:prstGeom prst="rect">
              <a:avLst/>
            </a:prstGeom>
            <a:solidFill>
              <a:schemeClr val="accent1">
                <a:lumMod val="40000"/>
                <a:lumOff val="60000"/>
              </a:schemeClr>
            </a:solidFill>
            <a:ln w="9525" algn="ctr">
              <a:solidFill>
                <a:schemeClr val="accent1"/>
              </a:solid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Bus. Major Projects </a:t>
              </a:r>
            </a:p>
          </p:txBody>
        </p:sp>
        <p:sp>
          <p:nvSpPr>
            <p:cNvPr id="55" name="Rectangle 54"/>
            <p:cNvSpPr/>
            <p:nvPr/>
          </p:nvSpPr>
          <p:spPr bwMode="gray">
            <a:xfrm>
              <a:off x="1805940" y="2171357"/>
              <a:ext cx="2289810" cy="183459"/>
            </a:xfrm>
            <a:prstGeom prst="rect">
              <a:avLst/>
            </a:prstGeom>
            <a:solidFill>
              <a:schemeClr val="accent6">
                <a:lumMod val="20000"/>
                <a:lumOff val="80000"/>
              </a:schemeClr>
            </a:solidFill>
            <a:ln w="19050" algn="ctr">
              <a:no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Technology Business Relationship Management</a:t>
              </a:r>
            </a:p>
          </p:txBody>
        </p:sp>
        <p:sp>
          <p:nvSpPr>
            <p:cNvPr id="56" name="Rectangle 55"/>
            <p:cNvSpPr/>
            <p:nvPr/>
          </p:nvSpPr>
          <p:spPr bwMode="gray">
            <a:xfrm>
              <a:off x="2232987" y="2385767"/>
              <a:ext cx="972000" cy="287318"/>
            </a:xfrm>
            <a:prstGeom prst="rect">
              <a:avLst/>
            </a:prstGeom>
            <a:solidFill>
              <a:schemeClr val="accent6">
                <a:lumMod val="20000"/>
                <a:lumOff val="80000"/>
              </a:schemeClr>
            </a:solidFill>
            <a:ln w="19050" algn="ctr">
              <a:no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Build </a:t>
              </a:r>
            </a:p>
          </p:txBody>
        </p:sp>
        <p:sp>
          <p:nvSpPr>
            <p:cNvPr id="57" name="Rectangle 69"/>
            <p:cNvSpPr/>
            <p:nvPr/>
          </p:nvSpPr>
          <p:spPr>
            <a:xfrm>
              <a:off x="3230095" y="2385693"/>
              <a:ext cx="865656" cy="286601"/>
            </a:xfrm>
            <a:prstGeom prst="rect">
              <a:avLst/>
            </a:prstGeom>
            <a:solidFill>
              <a:schemeClr val="accent6">
                <a:lumMod val="20000"/>
                <a:lumOff val="80000"/>
              </a:schemeClr>
            </a:solidFill>
            <a:ln w="19050" algn="ctr">
              <a:noFill/>
              <a:miter lim="800000"/>
              <a:headEnd/>
              <a:tailEnd/>
            </a:ln>
          </p:spPr>
          <p:txBody>
            <a:bodyPr rot="0" spcFirstLastPara="0" vertOverflow="overflow" horzOverflow="overflow" vert="horz" wrap="square" lIns="36000" tIns="72000" rIns="36000" bIns="72000" numCol="1" spcCol="0" rtlCol="0" fromWordArt="0" anchor="ctr" anchorCtr="0" forceAA="0" compatLnSpc="1">
              <a:prstTxWarp prst="textNoShape">
                <a:avLst/>
              </a:prstTxWarp>
              <a:noAutofit/>
            </a:bodyPr>
            <a:lstStyle/>
            <a:p>
              <a:pPr algn="ctr">
                <a:lnSpc>
                  <a:spcPct val="106000"/>
                </a:lnSpc>
                <a:buFont typeface="Wingdings 2" pitchFamily="18" charset="2"/>
                <a:buNone/>
              </a:pPr>
              <a:r>
                <a:rPr lang="en-GB" sz="1000"/>
                <a:t>Run</a:t>
              </a:r>
            </a:p>
          </p:txBody>
        </p:sp>
        <p:sp>
          <p:nvSpPr>
            <p:cNvPr id="58" name="Rectangle 57"/>
            <p:cNvSpPr/>
            <p:nvPr/>
          </p:nvSpPr>
          <p:spPr bwMode="gray">
            <a:xfrm>
              <a:off x="1805940" y="2385767"/>
              <a:ext cx="401940" cy="287318"/>
            </a:xfrm>
            <a:prstGeom prst="rect">
              <a:avLst/>
            </a:prstGeom>
            <a:solidFill>
              <a:schemeClr val="accent6">
                <a:lumMod val="20000"/>
                <a:lumOff val="80000"/>
              </a:schemeClr>
            </a:solidFill>
            <a:ln w="19050" algn="ctr">
              <a:no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Plan</a:t>
              </a:r>
            </a:p>
          </p:txBody>
        </p:sp>
        <p:grpSp>
          <p:nvGrpSpPr>
            <p:cNvPr id="59" name="Group 58"/>
            <p:cNvGrpSpPr/>
            <p:nvPr/>
          </p:nvGrpSpPr>
          <p:grpSpPr>
            <a:xfrm>
              <a:off x="1805939" y="2699460"/>
              <a:ext cx="2317428" cy="508467"/>
              <a:chOff x="9563142" y="4753804"/>
              <a:chExt cx="6036525" cy="1898435"/>
            </a:xfrm>
          </p:grpSpPr>
          <p:sp>
            <p:nvSpPr>
              <p:cNvPr id="62" name="L-Shape 123"/>
              <p:cNvSpPr/>
              <p:nvPr/>
            </p:nvSpPr>
            <p:spPr bwMode="gray">
              <a:xfrm>
                <a:off x="9563145" y="4753804"/>
                <a:ext cx="5964585" cy="1226401"/>
              </a:xfrm>
              <a:prstGeom prst="rect">
                <a:avLst/>
              </a:prstGeom>
              <a:solidFill>
                <a:schemeClr val="tx2">
                  <a:lumMod val="90000"/>
                </a:schemeClr>
              </a:solidFill>
              <a:ln w="19050" cap="flat" cmpd="sng" algn="ctr">
                <a:noFill/>
                <a:prstDash val="solid"/>
              </a:ln>
              <a:effectLst/>
            </p:spPr>
            <p:txBody>
              <a:bodyPr rtlCol="0" anchor="t"/>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1000" i="0" u="none" strike="noStrike" kern="0" cap="none" spc="0" normalizeH="0" baseline="0" noProof="0">
                  <a:ln>
                    <a:noFill/>
                  </a:ln>
                  <a:effectLst/>
                  <a:uLnTx/>
                  <a:uFillTx/>
                  <a:ea typeface="Open Sans" panose="020B0606030504020204" pitchFamily="34" charset="0"/>
                  <a:cs typeface="Arial" panose="020B0604020202020204"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1000" i="0" u="none" strike="noStrike" kern="0" cap="none" spc="0" normalizeH="0" baseline="0" noProof="0">
                  <a:ln>
                    <a:noFill/>
                  </a:ln>
                  <a:effectLst/>
                  <a:uLnTx/>
                  <a:uFillTx/>
                  <a:ea typeface="Open Sans" panose="020B0606030504020204" pitchFamily="34" charset="0"/>
                  <a:cs typeface="Arial" panose="020B0604020202020204" pitchFamily="34" charset="0"/>
                </a:endParaRP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1000" i="0" u="none" strike="noStrike" kern="0" cap="none" spc="0" normalizeH="0" baseline="0" noProof="0">
                  <a:ln>
                    <a:noFill/>
                  </a:ln>
                  <a:effectLst/>
                  <a:uLnTx/>
                  <a:uFillTx/>
                  <a:ea typeface="Open Sans" panose="020B0606030504020204" pitchFamily="34" charset="0"/>
                  <a:cs typeface="Arial" panose="020B0604020202020204" pitchFamily="34" charset="0"/>
                </a:endParaRPr>
              </a:p>
            </p:txBody>
          </p:sp>
          <p:sp>
            <p:nvSpPr>
              <p:cNvPr id="63" name="Rectangle 108"/>
              <p:cNvSpPr/>
              <p:nvPr/>
            </p:nvSpPr>
            <p:spPr>
              <a:xfrm>
                <a:off x="14336800" y="4768193"/>
                <a:ext cx="1262867" cy="732100"/>
              </a:xfrm>
              <a:prstGeom prst="rect">
                <a:avLst/>
              </a:prstGeom>
              <a:solidFill>
                <a:schemeClr val="bg1"/>
              </a:solidFill>
              <a:ln w="57150" cap="flat" cmpd="sng" algn="ctr">
                <a:noFill/>
                <a:prstDash val="solid"/>
              </a:ln>
              <a:effectLst/>
            </p:spPr>
            <p:txBody>
              <a:bodyPr lIns="36000" rIns="3600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6" rtl="0" eaLnBrk="1" fontAlgn="auto" latinLnBrk="0" hangingPunct="1">
                  <a:lnSpc>
                    <a:spcPct val="100000"/>
                  </a:lnSpc>
                  <a:spcBef>
                    <a:spcPts val="0"/>
                  </a:spcBef>
                  <a:spcAft>
                    <a:spcPts val="0"/>
                  </a:spcAft>
                  <a:buClrTx/>
                  <a:buSzTx/>
                  <a:buFontTx/>
                  <a:buNone/>
                  <a:tabLst/>
                  <a:defRPr/>
                </a:pPr>
                <a:endParaRPr kumimoji="0" lang="en-GB" sz="1000" i="0" u="none" strike="noStrike" kern="1200" cap="none" spc="0" normalizeH="0" baseline="0" noProof="0">
                  <a:ln>
                    <a:noFill/>
                  </a:ln>
                  <a:solidFill>
                    <a:srgbClr val="FFFFFF"/>
                  </a:solidFill>
                  <a:effectLst/>
                  <a:uLnTx/>
                  <a:uFillTx/>
                  <a:ea typeface="+mn-ea"/>
                  <a:cs typeface="Arial" panose="020B0604020202020204" pitchFamily="34" charset="0"/>
                </a:endParaRPr>
              </a:p>
            </p:txBody>
          </p:sp>
          <p:sp>
            <p:nvSpPr>
              <p:cNvPr id="64" name="Rectangle 108"/>
              <p:cNvSpPr/>
              <p:nvPr/>
            </p:nvSpPr>
            <p:spPr>
              <a:xfrm>
                <a:off x="14410079" y="4753804"/>
                <a:ext cx="1117650" cy="670413"/>
              </a:xfrm>
              <a:prstGeom prst="rect">
                <a:avLst/>
              </a:prstGeom>
              <a:solidFill>
                <a:srgbClr val="9DD4CF"/>
              </a:solidFill>
              <a:ln w="57150" cap="flat" cmpd="sng" algn="ctr">
                <a:noFill/>
                <a:prstDash val="solid"/>
              </a:ln>
              <a:effectLst/>
            </p:spPr>
            <p:txBody>
              <a:bodyPr lIns="36000" rIns="36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6"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effectLst/>
                    <a:uLnTx/>
                    <a:uFillTx/>
                    <a:ea typeface="+mn-ea"/>
                    <a:cs typeface="Arial" panose="020B0604020202020204" pitchFamily="34" charset="0"/>
                  </a:rPr>
                  <a:t>Digital</a:t>
                </a:r>
              </a:p>
            </p:txBody>
          </p:sp>
          <p:sp>
            <p:nvSpPr>
              <p:cNvPr id="65" name="L-Shape 123"/>
              <p:cNvSpPr/>
              <p:nvPr/>
            </p:nvSpPr>
            <p:spPr bwMode="gray">
              <a:xfrm>
                <a:off x="9563142" y="6057496"/>
                <a:ext cx="4773655" cy="594743"/>
              </a:xfrm>
              <a:prstGeom prst="rect">
                <a:avLst/>
              </a:prstGeom>
              <a:solidFill>
                <a:schemeClr val="tx2">
                  <a:lumMod val="90000"/>
                </a:schemeClr>
              </a:solidFill>
              <a:ln w="190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en-GB" sz="1000" kern="0">
                    <a:ea typeface="Open Sans" panose="020B0606030504020204" pitchFamily="34" charset="0"/>
                    <a:cs typeface="Arial" panose="020B0604020202020204" pitchFamily="34" charset="0"/>
                  </a:rPr>
                  <a:t>On premise or managed data centre </a:t>
                </a:r>
                <a:endParaRPr kumimoji="0" lang="en-GB" sz="1000" i="0" u="none" strike="noStrike" kern="0" cap="none" spc="0" normalizeH="0" baseline="0" noProof="0">
                  <a:ln>
                    <a:noFill/>
                  </a:ln>
                  <a:effectLst/>
                  <a:uLnTx/>
                  <a:uFillTx/>
                  <a:ea typeface="Open Sans" panose="020B0606030504020204" pitchFamily="34" charset="0"/>
                  <a:cs typeface="Arial" panose="020B0604020202020204" pitchFamily="34" charset="0"/>
                </a:endParaRPr>
              </a:p>
            </p:txBody>
          </p:sp>
          <p:sp>
            <p:nvSpPr>
              <p:cNvPr id="66" name="L-Shape 123"/>
              <p:cNvSpPr/>
              <p:nvPr/>
            </p:nvSpPr>
            <p:spPr bwMode="gray">
              <a:xfrm>
                <a:off x="14410079" y="6057492"/>
                <a:ext cx="1117650" cy="594743"/>
              </a:xfrm>
              <a:prstGeom prst="rect">
                <a:avLst/>
              </a:prstGeom>
              <a:solidFill>
                <a:srgbClr val="9DD4CF"/>
              </a:solidFill>
              <a:ln w="190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en-GB" sz="1000" kern="0">
                    <a:ea typeface="Open Sans" panose="020B0606030504020204" pitchFamily="34" charset="0"/>
                    <a:cs typeface="Arial" panose="020B0604020202020204" pitchFamily="34" charset="0"/>
                  </a:rPr>
                  <a:t>Cloud  </a:t>
                </a:r>
                <a:endParaRPr kumimoji="0" lang="en-GB" sz="1000" i="0" u="none" strike="noStrike" kern="0" cap="none" spc="0" normalizeH="0" baseline="0" noProof="0">
                  <a:ln>
                    <a:noFill/>
                  </a:ln>
                  <a:effectLst/>
                  <a:uLnTx/>
                  <a:uFillTx/>
                  <a:ea typeface="Open Sans" panose="020B0606030504020204" pitchFamily="34" charset="0"/>
                  <a:cs typeface="Arial" panose="020B0604020202020204" pitchFamily="34" charset="0"/>
                </a:endParaRPr>
              </a:p>
            </p:txBody>
          </p:sp>
        </p:grpSp>
        <p:sp>
          <p:nvSpPr>
            <p:cNvPr id="60" name="Rectangle 59"/>
            <p:cNvSpPr/>
            <p:nvPr/>
          </p:nvSpPr>
          <p:spPr>
            <a:xfrm>
              <a:off x="1776543" y="2699375"/>
              <a:ext cx="1904434" cy="327451"/>
            </a:xfrm>
            <a:prstGeom prst="rect">
              <a:avLst/>
            </a:prstGeom>
          </p:spPr>
          <p:txBody>
            <a:bodyPr wrap="square">
              <a:spAutoFit/>
            </a:bodyPr>
            <a:lstStyle/>
            <a:p>
              <a:pPr lvl="0" algn="ctr" defTabSz="1219170">
                <a:defRPr/>
              </a:pPr>
              <a:r>
                <a:rPr lang="en-GB" sz="1000" kern="0">
                  <a:ea typeface="Open Sans" panose="020B0606030504020204" pitchFamily="34" charset="0"/>
                  <a:cs typeface="Arial" panose="020B0604020202020204" pitchFamily="34" charset="0"/>
                </a:rPr>
                <a:t>Traditional Systems, Monolithic Architecture</a:t>
              </a:r>
            </a:p>
          </p:txBody>
        </p:sp>
        <p:sp>
          <p:nvSpPr>
            <p:cNvPr id="61" name="object 5">
              <a:extLst>
                <a:ext uri="{FF2B5EF4-FFF2-40B4-BE49-F238E27FC236}">
                  <a16:creationId xmlns:a16="http://schemas.microsoft.com/office/drawing/2014/main" id="{CD0B4F6C-9703-448A-8D6B-05D7A01828D4}"/>
                </a:ext>
              </a:extLst>
            </p:cNvPr>
            <p:cNvSpPr/>
            <p:nvPr/>
          </p:nvSpPr>
          <p:spPr>
            <a:xfrm>
              <a:off x="1770284" y="2143655"/>
              <a:ext cx="2359759" cy="1096746"/>
            </a:xfrm>
            <a:custGeom>
              <a:avLst/>
              <a:gdLst/>
              <a:ahLst/>
              <a:cxnLst/>
              <a:rect l="l" t="t" r="r" b="b"/>
              <a:pathLst>
                <a:path w="4295140" h="2985770">
                  <a:moveTo>
                    <a:pt x="0" y="0"/>
                  </a:moveTo>
                  <a:lnTo>
                    <a:pt x="4294632" y="0"/>
                  </a:lnTo>
                  <a:lnTo>
                    <a:pt x="4294632" y="2985516"/>
                  </a:lnTo>
                  <a:lnTo>
                    <a:pt x="0" y="2985516"/>
                  </a:lnTo>
                  <a:lnTo>
                    <a:pt x="0" y="0"/>
                  </a:lnTo>
                  <a:close/>
                </a:path>
              </a:pathLst>
            </a:custGeom>
            <a:noFill/>
            <a:ln>
              <a:solidFill>
                <a:srgbClr val="A0DCFF"/>
              </a:solidFill>
            </a:ln>
          </p:spPr>
          <p:txBody>
            <a:bodyPr wrap="square" lIns="0" tIns="0" rIns="0" bIns="0" rtlCol="0"/>
            <a:lstStyle/>
            <a:p>
              <a:endParaRPr lang="en-GB" sz="2400">
                <a:solidFill>
                  <a:prstClr val="black"/>
                </a:solidFill>
              </a:endParaRPr>
            </a:p>
          </p:txBody>
        </p:sp>
      </p:grpSp>
      <p:grpSp>
        <p:nvGrpSpPr>
          <p:cNvPr id="67" name="Group 66"/>
          <p:cNvGrpSpPr/>
          <p:nvPr/>
        </p:nvGrpSpPr>
        <p:grpSpPr>
          <a:xfrm>
            <a:off x="4659771" y="2805007"/>
            <a:ext cx="2876536" cy="1621435"/>
            <a:chOff x="9261507" y="2069105"/>
            <a:chExt cx="2359759" cy="1330140"/>
          </a:xfrm>
        </p:grpSpPr>
        <p:sp>
          <p:nvSpPr>
            <p:cNvPr id="68" name="Rectangle 67"/>
            <p:cNvSpPr/>
            <p:nvPr/>
          </p:nvSpPr>
          <p:spPr bwMode="gray">
            <a:xfrm>
              <a:off x="9262155" y="2069106"/>
              <a:ext cx="1144155" cy="207092"/>
            </a:xfrm>
            <a:prstGeom prst="rect">
              <a:avLst/>
            </a:prstGeom>
            <a:solidFill>
              <a:schemeClr val="accent1">
                <a:lumMod val="40000"/>
                <a:lumOff val="60000"/>
              </a:schemeClr>
            </a:solidFill>
            <a:ln w="9525" algn="ctr">
              <a:solidFill>
                <a:schemeClr val="accent1"/>
              </a:solid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Business Units</a:t>
              </a:r>
            </a:p>
          </p:txBody>
        </p:sp>
        <p:sp>
          <p:nvSpPr>
            <p:cNvPr id="69" name="Rectangle 68"/>
            <p:cNvSpPr/>
            <p:nvPr/>
          </p:nvSpPr>
          <p:spPr bwMode="gray">
            <a:xfrm>
              <a:off x="10444649" y="2069105"/>
              <a:ext cx="1169942" cy="207092"/>
            </a:xfrm>
            <a:prstGeom prst="rect">
              <a:avLst/>
            </a:prstGeom>
            <a:solidFill>
              <a:schemeClr val="accent1">
                <a:lumMod val="40000"/>
                <a:lumOff val="60000"/>
              </a:schemeClr>
            </a:solidFill>
            <a:ln w="9525" algn="ctr">
              <a:solidFill>
                <a:schemeClr val="accent1"/>
              </a:solid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Bus. Major Projects </a:t>
              </a:r>
            </a:p>
          </p:txBody>
        </p:sp>
        <p:sp>
          <p:nvSpPr>
            <p:cNvPr id="70" name="Rectangle 69"/>
            <p:cNvSpPr/>
            <p:nvPr/>
          </p:nvSpPr>
          <p:spPr bwMode="gray">
            <a:xfrm>
              <a:off x="9754862" y="2330201"/>
              <a:ext cx="1832110" cy="144000"/>
            </a:xfrm>
            <a:prstGeom prst="rect">
              <a:avLst/>
            </a:prstGeom>
            <a:solidFill>
              <a:schemeClr val="accent6">
                <a:lumMod val="20000"/>
                <a:lumOff val="80000"/>
              </a:schemeClr>
            </a:solidFill>
            <a:ln w="19050" algn="ctr">
              <a:no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Portfolio Management</a:t>
              </a:r>
            </a:p>
          </p:txBody>
        </p:sp>
        <p:sp>
          <p:nvSpPr>
            <p:cNvPr id="71" name="Rectangle 70"/>
            <p:cNvSpPr/>
            <p:nvPr/>
          </p:nvSpPr>
          <p:spPr bwMode="gray">
            <a:xfrm>
              <a:off x="10382180" y="2495686"/>
              <a:ext cx="576000" cy="288000"/>
            </a:xfrm>
            <a:prstGeom prst="rect">
              <a:avLst/>
            </a:prstGeom>
            <a:solidFill>
              <a:schemeClr val="accent6">
                <a:lumMod val="20000"/>
                <a:lumOff val="80000"/>
              </a:schemeClr>
            </a:solidFill>
            <a:ln w="19050" algn="ctr">
              <a:no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Products </a:t>
              </a:r>
              <a:br>
                <a:rPr lang="en-GB" sz="1000"/>
              </a:br>
              <a:r>
                <a:rPr lang="en-GB" sz="1000"/>
                <a:t>(Tech Only) </a:t>
              </a:r>
            </a:p>
          </p:txBody>
        </p:sp>
        <p:sp>
          <p:nvSpPr>
            <p:cNvPr id="72" name="Rectangle 69"/>
            <p:cNvSpPr/>
            <p:nvPr/>
          </p:nvSpPr>
          <p:spPr>
            <a:xfrm>
              <a:off x="11010972" y="2495686"/>
              <a:ext cx="576000" cy="288000"/>
            </a:xfrm>
            <a:prstGeom prst="rect">
              <a:avLst/>
            </a:prstGeom>
            <a:gradFill flip="none" rotWithShape="1">
              <a:gsLst>
                <a:gs pos="0">
                  <a:schemeClr val="accent1">
                    <a:lumMod val="40000"/>
                    <a:lumOff val="60000"/>
                  </a:schemeClr>
                </a:gs>
                <a:gs pos="50000">
                  <a:schemeClr val="accent1">
                    <a:lumMod val="40000"/>
                    <a:lumOff val="60000"/>
                  </a:schemeClr>
                </a:gs>
                <a:gs pos="50000">
                  <a:schemeClr val="accent6">
                    <a:lumMod val="20000"/>
                    <a:lumOff val="80000"/>
                  </a:schemeClr>
                </a:gs>
                <a:gs pos="100000">
                  <a:schemeClr val="accent6">
                    <a:lumMod val="20000"/>
                    <a:lumOff val="80000"/>
                  </a:schemeClr>
                </a:gs>
              </a:gsLst>
              <a:lin ang="2700000" scaled="1"/>
              <a:tileRect/>
            </a:gradFill>
            <a:ln w="57150" cap="flat" cmpd="sng" algn="ctr">
              <a:noFill/>
              <a:prstDash val="solid"/>
            </a:ln>
            <a:effectLst/>
          </p:spPr>
          <p:txBody>
            <a:bodyPr lIns="0" tIns="18000" rIns="0" rtlCol="0" anchor="t"/>
            <a:lstStyle/>
            <a:p>
              <a:pPr algn="ctr" defTabSz="914436"/>
              <a:r>
                <a:rPr lang="en-GB" sz="1000">
                  <a:cs typeface="Arial" panose="020B0604020202020204" pitchFamily="34" charset="0"/>
                </a:rPr>
                <a:t>Products</a:t>
              </a:r>
            </a:p>
            <a:p>
              <a:pPr algn="ctr" defTabSz="914436"/>
              <a:r>
                <a:rPr lang="en-GB" sz="1000">
                  <a:cs typeface="Arial" panose="020B0604020202020204" pitchFamily="34" charset="0"/>
                </a:rPr>
                <a:t>(Bus + Tech)</a:t>
              </a:r>
            </a:p>
          </p:txBody>
        </p:sp>
        <p:sp>
          <p:nvSpPr>
            <p:cNvPr id="73" name="L-Shape 123"/>
            <p:cNvSpPr/>
            <p:nvPr/>
          </p:nvSpPr>
          <p:spPr bwMode="gray">
            <a:xfrm>
              <a:off x="9297163" y="2805207"/>
              <a:ext cx="812608" cy="199935"/>
            </a:xfrm>
            <a:prstGeom prst="rect">
              <a:avLst/>
            </a:prstGeom>
            <a:solidFill>
              <a:schemeClr val="bg1">
                <a:lumMod val="75000"/>
              </a:schemeClr>
            </a:solidFill>
            <a:ln w="57150" cap="flat" cmpd="sng" algn="ctr">
              <a:noFill/>
              <a:prstDash val="solid"/>
            </a:ln>
            <a:effectLst/>
          </p:spPr>
          <p:txBody>
            <a:bodyPr lIns="36000" rIns="36000" rtlCol="0" anchor="ctr"/>
            <a:lstStyle/>
            <a:p>
              <a:pPr algn="ctr" defTabSz="914436"/>
              <a:r>
                <a:rPr lang="en-GB" sz="1000">
                  <a:cs typeface="Arial" panose="020B0604020202020204" pitchFamily="34" charset="0"/>
                </a:rPr>
                <a:t>Legacy Estate</a:t>
              </a:r>
            </a:p>
          </p:txBody>
        </p:sp>
        <p:sp>
          <p:nvSpPr>
            <p:cNvPr id="74" name="Rectangle 108"/>
            <p:cNvSpPr/>
            <p:nvPr/>
          </p:nvSpPr>
          <p:spPr>
            <a:xfrm>
              <a:off x="11129774" y="2862158"/>
              <a:ext cx="484816" cy="196082"/>
            </a:xfrm>
            <a:prstGeom prst="rect">
              <a:avLst/>
            </a:prstGeom>
            <a:solidFill>
              <a:schemeClr val="bg1"/>
            </a:solidFill>
            <a:ln w="57150" cap="flat" cmpd="sng" algn="ctr">
              <a:noFill/>
              <a:prstDash val="solid"/>
            </a:ln>
            <a:effectLst/>
          </p:spPr>
          <p:txBody>
            <a:bodyPr lIns="36000" rIns="3600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6" rtl="0" eaLnBrk="1" fontAlgn="auto" latinLnBrk="0" hangingPunct="1">
                <a:lnSpc>
                  <a:spcPct val="100000"/>
                </a:lnSpc>
                <a:spcBef>
                  <a:spcPts val="0"/>
                </a:spcBef>
                <a:spcAft>
                  <a:spcPts val="0"/>
                </a:spcAft>
                <a:buClrTx/>
                <a:buSzTx/>
                <a:buFontTx/>
                <a:buNone/>
                <a:tabLst/>
                <a:defRPr/>
              </a:pPr>
              <a:endParaRPr kumimoji="0" lang="en-GB" sz="1000" i="0" u="none" strike="noStrike" kern="1200" cap="none" spc="0" normalizeH="0" baseline="0" noProof="0">
                <a:ln>
                  <a:noFill/>
                </a:ln>
                <a:solidFill>
                  <a:srgbClr val="FFFFFF"/>
                </a:solidFill>
                <a:effectLst/>
                <a:uLnTx/>
                <a:uFillTx/>
                <a:ea typeface="+mn-ea"/>
                <a:cs typeface="Arial" panose="020B0604020202020204" pitchFamily="34" charset="0"/>
              </a:endParaRPr>
            </a:p>
          </p:txBody>
        </p:sp>
        <p:sp>
          <p:nvSpPr>
            <p:cNvPr id="76" name="Rectangle 108"/>
            <p:cNvSpPr/>
            <p:nvPr/>
          </p:nvSpPr>
          <p:spPr>
            <a:xfrm>
              <a:off x="10145428" y="2805171"/>
              <a:ext cx="1441546" cy="199935"/>
            </a:xfrm>
            <a:prstGeom prst="rect">
              <a:avLst/>
            </a:prstGeom>
            <a:solidFill>
              <a:srgbClr val="9DD4CF"/>
            </a:solidFill>
            <a:ln w="57150" cap="flat" cmpd="sng" algn="ctr">
              <a:noFill/>
              <a:prstDash val="solid"/>
            </a:ln>
            <a:effectLst/>
          </p:spPr>
          <p:txBody>
            <a:bodyPr lIns="36000" rIns="36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6" rtl="0" eaLnBrk="1" fontAlgn="auto" latinLnBrk="0" hangingPunct="1">
                <a:lnSpc>
                  <a:spcPct val="100000"/>
                </a:lnSpc>
                <a:spcBef>
                  <a:spcPts val="0"/>
                </a:spcBef>
                <a:spcAft>
                  <a:spcPts val="0"/>
                </a:spcAft>
                <a:buClrTx/>
                <a:buSzTx/>
                <a:buFontTx/>
                <a:buNone/>
                <a:tabLst/>
                <a:defRPr/>
              </a:pPr>
              <a:r>
                <a:rPr kumimoji="0" lang="en-GB" sz="1000" i="0" u="none" strike="noStrike" kern="1200" cap="none" spc="0" normalizeH="0" baseline="0" noProof="0">
                  <a:ln>
                    <a:noFill/>
                  </a:ln>
                  <a:effectLst/>
                  <a:uLnTx/>
                  <a:uFillTx/>
                  <a:ea typeface="+mn-ea"/>
                  <a:cs typeface="Arial" panose="020B0604020202020204" pitchFamily="34" charset="0"/>
                </a:rPr>
                <a:t>Digital Platforms</a:t>
              </a:r>
            </a:p>
          </p:txBody>
        </p:sp>
        <p:sp>
          <p:nvSpPr>
            <p:cNvPr id="77" name="L-Shape 123"/>
            <p:cNvSpPr/>
            <p:nvPr/>
          </p:nvSpPr>
          <p:spPr bwMode="gray">
            <a:xfrm>
              <a:off x="9297163" y="3207478"/>
              <a:ext cx="1259078" cy="159293"/>
            </a:xfrm>
            <a:prstGeom prst="rect">
              <a:avLst/>
            </a:prstGeom>
            <a:solidFill>
              <a:schemeClr val="tx2">
                <a:lumMod val="90000"/>
              </a:schemeClr>
            </a:solidFill>
            <a:ln w="190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en-GB" sz="1000" kern="0">
                  <a:ea typeface="Open Sans" panose="020B0606030504020204" pitchFamily="34" charset="0"/>
                  <a:cs typeface="Arial" panose="020B0604020202020204" pitchFamily="34" charset="0"/>
                </a:rPr>
                <a:t>On-prem / managed DC</a:t>
              </a:r>
              <a:endParaRPr kumimoji="0" lang="en-GB" sz="1000" i="0" u="none" strike="noStrike" kern="0" cap="none" spc="0" normalizeH="0" baseline="0" noProof="0">
                <a:ln>
                  <a:noFill/>
                </a:ln>
                <a:effectLst/>
                <a:uLnTx/>
                <a:uFillTx/>
                <a:ea typeface="Open Sans" panose="020B0606030504020204" pitchFamily="34" charset="0"/>
                <a:cs typeface="Arial" panose="020B0604020202020204" pitchFamily="34" charset="0"/>
              </a:endParaRPr>
            </a:p>
          </p:txBody>
        </p:sp>
        <p:sp>
          <p:nvSpPr>
            <p:cNvPr id="78" name="L-Shape 123"/>
            <p:cNvSpPr/>
            <p:nvPr/>
          </p:nvSpPr>
          <p:spPr bwMode="gray">
            <a:xfrm>
              <a:off x="10591898" y="3207477"/>
              <a:ext cx="995076" cy="159293"/>
            </a:xfrm>
            <a:prstGeom prst="rect">
              <a:avLst/>
            </a:prstGeom>
            <a:solidFill>
              <a:srgbClr val="9DD4CF"/>
            </a:solidFill>
            <a:ln w="190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en-GB" sz="1000" kern="0">
                  <a:ea typeface="Open Sans" panose="020B0606030504020204" pitchFamily="34" charset="0"/>
                  <a:cs typeface="Arial" panose="020B0604020202020204" pitchFamily="34" charset="0"/>
                </a:rPr>
                <a:t>Cloud  </a:t>
              </a:r>
              <a:endParaRPr kumimoji="0" lang="en-GB" sz="1000" i="0" u="none" strike="noStrike" kern="0" cap="none" spc="0" normalizeH="0" baseline="0" noProof="0">
                <a:ln>
                  <a:noFill/>
                </a:ln>
                <a:effectLst/>
                <a:uLnTx/>
                <a:uFillTx/>
                <a:ea typeface="Open Sans" panose="020B0606030504020204" pitchFamily="34" charset="0"/>
                <a:cs typeface="Arial" panose="020B0604020202020204" pitchFamily="34" charset="0"/>
              </a:endParaRPr>
            </a:p>
          </p:txBody>
        </p:sp>
        <p:sp>
          <p:nvSpPr>
            <p:cNvPr id="81" name="L-Shape 123"/>
            <p:cNvSpPr/>
            <p:nvPr/>
          </p:nvSpPr>
          <p:spPr bwMode="gray">
            <a:xfrm>
              <a:off x="9297162" y="3026663"/>
              <a:ext cx="2289809" cy="159293"/>
            </a:xfrm>
            <a:prstGeom prst="rect">
              <a:avLst/>
            </a:prstGeom>
            <a:solidFill>
              <a:srgbClr val="BCEBFF"/>
            </a:solidFill>
            <a:ln w="190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en-GB" sz="1000" kern="0">
                  <a:ea typeface="Open Sans" panose="020B0606030504020204" pitchFamily="34" charset="0"/>
                  <a:cs typeface="Arial" panose="020B0604020202020204" pitchFamily="34" charset="0"/>
                </a:rPr>
                <a:t>Technology Operations</a:t>
              </a:r>
              <a:endParaRPr kumimoji="0" lang="en-GB" sz="1000" i="0" u="none" strike="noStrike" kern="0" cap="none" spc="0" normalizeH="0" baseline="0" noProof="0">
                <a:ln>
                  <a:noFill/>
                </a:ln>
                <a:effectLst/>
                <a:uLnTx/>
                <a:uFillTx/>
                <a:ea typeface="Open Sans" panose="020B0606030504020204" pitchFamily="34" charset="0"/>
                <a:cs typeface="Arial" panose="020B0604020202020204" pitchFamily="34" charset="0"/>
              </a:endParaRPr>
            </a:p>
          </p:txBody>
        </p:sp>
        <p:sp>
          <p:nvSpPr>
            <p:cNvPr id="85" name="object 5">
              <a:extLst>
                <a:ext uri="{FF2B5EF4-FFF2-40B4-BE49-F238E27FC236}">
                  <a16:creationId xmlns:a16="http://schemas.microsoft.com/office/drawing/2014/main" id="{CD0B4F6C-9703-448A-8D6B-05D7A01828D4}"/>
                </a:ext>
              </a:extLst>
            </p:cNvPr>
            <p:cNvSpPr/>
            <p:nvPr/>
          </p:nvSpPr>
          <p:spPr>
            <a:xfrm>
              <a:off x="9261507" y="2302499"/>
              <a:ext cx="2359759" cy="1096746"/>
            </a:xfrm>
            <a:custGeom>
              <a:avLst/>
              <a:gdLst/>
              <a:ahLst/>
              <a:cxnLst/>
              <a:rect l="l" t="t" r="r" b="b"/>
              <a:pathLst>
                <a:path w="4295140" h="2985770">
                  <a:moveTo>
                    <a:pt x="0" y="0"/>
                  </a:moveTo>
                  <a:lnTo>
                    <a:pt x="4294632" y="0"/>
                  </a:lnTo>
                  <a:lnTo>
                    <a:pt x="4294632" y="2985516"/>
                  </a:lnTo>
                  <a:lnTo>
                    <a:pt x="0" y="2985516"/>
                  </a:lnTo>
                  <a:lnTo>
                    <a:pt x="0" y="0"/>
                  </a:lnTo>
                  <a:close/>
                </a:path>
              </a:pathLst>
            </a:custGeom>
            <a:noFill/>
            <a:ln>
              <a:solidFill>
                <a:srgbClr val="A0DCFF"/>
              </a:solidFill>
            </a:ln>
          </p:spPr>
          <p:txBody>
            <a:bodyPr wrap="square" lIns="0" tIns="0" rIns="0" bIns="0" rtlCol="0"/>
            <a:lstStyle/>
            <a:p>
              <a:endParaRPr lang="en-GB" sz="2400">
                <a:solidFill>
                  <a:prstClr val="black"/>
                </a:solidFill>
              </a:endParaRPr>
            </a:p>
          </p:txBody>
        </p:sp>
        <p:sp>
          <p:nvSpPr>
            <p:cNvPr id="86" name="Rectangle 85"/>
            <p:cNvSpPr/>
            <p:nvPr/>
          </p:nvSpPr>
          <p:spPr bwMode="gray">
            <a:xfrm>
              <a:off x="9291945" y="2330201"/>
              <a:ext cx="432479" cy="453486"/>
            </a:xfrm>
            <a:prstGeom prst="rect">
              <a:avLst/>
            </a:prstGeom>
            <a:solidFill>
              <a:schemeClr val="accent6">
                <a:lumMod val="20000"/>
                <a:lumOff val="80000"/>
              </a:schemeClr>
            </a:solidFill>
            <a:ln w="19050" algn="ctr">
              <a:no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Strategy + Arch.</a:t>
              </a:r>
            </a:p>
          </p:txBody>
        </p:sp>
        <p:sp>
          <p:nvSpPr>
            <p:cNvPr id="87" name="Rectangle 86"/>
            <p:cNvSpPr/>
            <p:nvPr/>
          </p:nvSpPr>
          <p:spPr bwMode="gray">
            <a:xfrm>
              <a:off x="9753388" y="2495686"/>
              <a:ext cx="576000" cy="288000"/>
            </a:xfrm>
            <a:prstGeom prst="rect">
              <a:avLst/>
            </a:prstGeom>
            <a:solidFill>
              <a:schemeClr val="accent6">
                <a:lumMod val="20000"/>
                <a:lumOff val="80000"/>
              </a:schemeClr>
            </a:solidFill>
            <a:ln w="19050" algn="ctr">
              <a:noFill/>
              <a:miter lim="800000"/>
              <a:headEnd/>
              <a:tailEnd/>
            </a:ln>
          </p:spPr>
          <p:txBody>
            <a:bodyPr wrap="square" lIns="36000" tIns="72000" rIns="36000" bIns="72000" rtlCol="0" anchor="ctr"/>
            <a:lstStyle/>
            <a:p>
              <a:pPr algn="ctr">
                <a:lnSpc>
                  <a:spcPct val="106000"/>
                </a:lnSpc>
                <a:buFont typeface="Wingdings 2" pitchFamily="18" charset="2"/>
                <a:buNone/>
              </a:pPr>
              <a:r>
                <a:rPr lang="en-GB" sz="1000"/>
                <a:t>Platforms</a:t>
              </a:r>
            </a:p>
          </p:txBody>
        </p:sp>
      </p:grpSp>
      <p:sp>
        <p:nvSpPr>
          <p:cNvPr id="88" name="Rectangle 87"/>
          <p:cNvSpPr/>
          <p:nvPr/>
        </p:nvSpPr>
        <p:spPr bwMode="gray">
          <a:xfrm>
            <a:off x="10121970" y="3402706"/>
            <a:ext cx="459212" cy="702357"/>
          </a:xfrm>
          <a:prstGeom prst="rect">
            <a:avLst/>
          </a:prstGeom>
          <a:solidFill>
            <a:schemeClr val="accent6">
              <a:lumMod val="20000"/>
              <a:lumOff val="80000"/>
            </a:schemeClr>
          </a:solidFill>
          <a:ln w="9525" algn="ctr">
            <a:solidFill>
              <a:srgbClr val="A0DCFF"/>
            </a:solidFill>
            <a:miter lim="800000"/>
            <a:headEnd/>
            <a:tailEnd/>
          </a:ln>
        </p:spPr>
        <p:txBody>
          <a:bodyPr wrap="square" lIns="0" tIns="72000" rIns="0" bIns="72000" rtlCol="0" anchor="ctr"/>
          <a:lstStyle/>
          <a:p>
            <a:pPr algn="ctr">
              <a:lnSpc>
                <a:spcPct val="106000"/>
              </a:lnSpc>
              <a:buFont typeface="Wingdings 2" pitchFamily="18" charset="2"/>
              <a:buNone/>
            </a:pPr>
            <a:r>
              <a:rPr lang="en-GB" sz="1000"/>
              <a:t>Platform</a:t>
            </a:r>
          </a:p>
          <a:p>
            <a:pPr algn="ctr">
              <a:lnSpc>
                <a:spcPct val="106000"/>
              </a:lnSpc>
              <a:buFont typeface="Wingdings 2" pitchFamily="18" charset="2"/>
              <a:buNone/>
            </a:pPr>
            <a:r>
              <a:rPr lang="en-GB" sz="1000"/>
              <a:t>Teams</a:t>
            </a:r>
          </a:p>
        </p:txBody>
      </p:sp>
    </p:spTree>
    <p:extLst>
      <p:ext uri="{BB962C8B-B14F-4D97-AF65-F5344CB8AC3E}">
        <p14:creationId xmlns:p14="http://schemas.microsoft.com/office/powerpoint/2010/main" val="25720019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Organising for </a:t>
            </a:r>
            <a:br>
              <a:rPr lang="en-GB"/>
            </a:br>
            <a:r>
              <a:rPr lang="en-GB"/>
              <a:t>agility </a:t>
            </a:r>
          </a:p>
        </p:txBody>
      </p:sp>
      <p:pic>
        <p:nvPicPr>
          <p:cNvPr id="7" name="Picture 6">
            <a:extLst>
              <a:ext uri="{FF2B5EF4-FFF2-40B4-BE49-F238E27FC236}">
                <a16:creationId xmlns:a16="http://schemas.microsoft.com/office/drawing/2014/main" id="{602EE129-2499-4BDC-8B3E-47497B4D63D3}"/>
              </a:ext>
            </a:extLst>
          </p:cNvPr>
          <p:cNvPicPr>
            <a:picLocks noChangeAspect="1"/>
          </p:cNvPicPr>
          <p:nvPr/>
        </p:nvPicPr>
        <p:blipFill rotWithShape="1">
          <a:blip r:embed="rId2"/>
          <a:srcRect l="14394" r="7515"/>
          <a:stretch/>
        </p:blipFill>
        <p:spPr>
          <a:xfrm>
            <a:off x="4158756" y="0"/>
            <a:ext cx="8033244" cy="6858000"/>
          </a:xfrm>
          <a:prstGeom prst="rect">
            <a:avLst/>
          </a:prstGeom>
        </p:spPr>
      </p:pic>
    </p:spTree>
    <p:extLst>
      <p:ext uri="{BB962C8B-B14F-4D97-AF65-F5344CB8AC3E}">
        <p14:creationId xmlns:p14="http://schemas.microsoft.com/office/powerpoint/2010/main" val="368912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Why organise for agility? </a:t>
            </a:r>
          </a:p>
        </p:txBody>
      </p:sp>
      <p:sp>
        <p:nvSpPr>
          <p:cNvPr id="3" name="Text Placeholder 2"/>
          <p:cNvSpPr>
            <a:spLocks noGrp="1"/>
          </p:cNvSpPr>
          <p:nvPr>
            <p:ph type="body" sz="quarter" idx="14"/>
          </p:nvPr>
        </p:nvSpPr>
        <p:spPr/>
        <p:txBody>
          <a:bodyPr/>
          <a:lstStyle/>
          <a:p>
            <a:r>
              <a:rPr lang="en-GB"/>
              <a:t>What are you optimising for? Changing the focus from functional success stories to holistic business outcomes which are aligned to the end customer</a:t>
            </a:r>
          </a:p>
          <a:p>
            <a:endParaRPr lang="en-GB"/>
          </a:p>
        </p:txBody>
      </p:sp>
      <p:sp>
        <p:nvSpPr>
          <p:cNvPr id="4" name="Text Placeholder 3"/>
          <p:cNvSpPr>
            <a:spLocks noGrp="1"/>
          </p:cNvSpPr>
          <p:nvPr>
            <p:ph type="body" sz="quarter" idx="4294967295"/>
          </p:nvPr>
        </p:nvSpPr>
        <p:spPr>
          <a:xfrm>
            <a:off x="971550" y="320675"/>
            <a:ext cx="11220450" cy="138113"/>
          </a:xfrm>
        </p:spPr>
        <p:txBody>
          <a:bodyPr/>
          <a:lstStyle/>
          <a:p>
            <a:r>
              <a:rPr lang="en-GB"/>
              <a:t>Organising for Agility</a:t>
            </a:r>
          </a:p>
        </p:txBody>
      </p:sp>
      <p:cxnSp>
        <p:nvCxnSpPr>
          <p:cNvPr id="43" name="Straight Connector 42"/>
          <p:cNvCxnSpPr/>
          <p:nvPr/>
        </p:nvCxnSpPr>
        <p:spPr>
          <a:xfrm>
            <a:off x="6095816" y="1849456"/>
            <a:ext cx="0" cy="4692582"/>
          </a:xfrm>
          <a:prstGeom prst="line">
            <a:avLst/>
          </a:prstGeom>
          <a:noFill/>
          <a:ln w="28575" cap="flat" cmpd="sng" algn="ctr">
            <a:solidFill>
              <a:srgbClr val="5A5A5A"/>
            </a:solidFill>
            <a:prstDash val="sysDot"/>
            <a:round/>
            <a:headEnd type="none" w="med" len="med"/>
            <a:tailEnd type="none" w="med" len="med"/>
          </a:ln>
          <a:effectLst/>
        </p:spPr>
      </p:cxnSp>
      <p:sp>
        <p:nvSpPr>
          <p:cNvPr id="44" name="TextBox 43"/>
          <p:cNvSpPr txBox="1"/>
          <p:nvPr/>
        </p:nvSpPr>
        <p:spPr>
          <a:xfrm>
            <a:off x="4041125" y="1584911"/>
            <a:ext cx="1697382" cy="338554"/>
          </a:xfrm>
          <a:prstGeom prst="rect">
            <a:avLst/>
          </a:prstGeom>
          <a:noFill/>
        </p:spPr>
        <p:txBody>
          <a:bodyPr wrap="square" rtlCol="0">
            <a:spAutoFit/>
          </a:bodyPr>
          <a:lstStyle/>
          <a:p>
            <a:pPr algn="ctr" fontAlgn="base">
              <a:spcBef>
                <a:spcPct val="0"/>
              </a:spcBef>
              <a:spcAft>
                <a:spcPct val="0"/>
              </a:spcAft>
              <a:defRPr/>
            </a:pPr>
            <a:r>
              <a:rPr lang="en-AU" sz="1600" b="1" kern="0">
                <a:solidFill>
                  <a:srgbClr val="000000"/>
                </a:solidFill>
                <a:ea typeface="ＭＳ Ｐゴシック" pitchFamily="34" charset="-128"/>
                <a:cs typeface="Arial" panose="020B0604020202020204" pitchFamily="34" charset="0"/>
              </a:rPr>
              <a:t>From</a:t>
            </a:r>
          </a:p>
        </p:txBody>
      </p:sp>
      <p:sp>
        <p:nvSpPr>
          <p:cNvPr id="45" name="Title 1"/>
          <p:cNvSpPr txBox="1">
            <a:spLocks/>
          </p:cNvSpPr>
          <p:nvPr/>
        </p:nvSpPr>
        <p:spPr>
          <a:xfrm>
            <a:off x="3701816" y="1780546"/>
            <a:ext cx="2376000" cy="4596899"/>
          </a:xfrm>
          <a:prstGeom prst="rect">
            <a:avLst/>
          </a:prstGeom>
        </p:spPr>
        <p:txBody>
          <a:bodyPr wrap="square" lIns="0" rIns="180000">
            <a:spAutoFit/>
          </a:bodyPr>
          <a:lstStyle/>
          <a:p>
            <a:pPr algn="r">
              <a:lnSpc>
                <a:spcPct val="240000"/>
              </a:lnSpc>
              <a:spcAft>
                <a:spcPts val="600"/>
              </a:spcAft>
              <a:defRPr/>
            </a:pPr>
            <a:r>
              <a:rPr lang="en-GB" sz="1600" kern="0">
                <a:solidFill>
                  <a:srgbClr val="5A5A5A"/>
                </a:solidFill>
                <a:ea typeface="Open Sans Light" panose="020B0306030504020204" pitchFamily="34" charset="0"/>
                <a:cs typeface="Open Sans Light" panose="020B0306030504020204" pitchFamily="34" charset="0"/>
              </a:rPr>
              <a:t>Project</a:t>
            </a:r>
          </a:p>
          <a:p>
            <a:pPr algn="r" fontAlgn="base">
              <a:lnSpc>
                <a:spcPct val="240000"/>
              </a:lnSpc>
              <a:spcBef>
                <a:spcPct val="0"/>
              </a:spcBef>
              <a:spcAft>
                <a:spcPts val="600"/>
              </a:spcAft>
              <a:defRPr/>
            </a:pPr>
            <a:r>
              <a:rPr lang="en-GB" sz="1600" kern="0">
                <a:solidFill>
                  <a:srgbClr val="5A5A5A"/>
                </a:solidFill>
                <a:ea typeface="Open Sans Light" panose="020B0306030504020204" pitchFamily="34" charset="0"/>
                <a:cs typeface="Open Sans Light" panose="020B0306030504020204" pitchFamily="34" charset="0"/>
              </a:rPr>
              <a:t>Outputs</a:t>
            </a:r>
          </a:p>
          <a:p>
            <a:pPr algn="r">
              <a:lnSpc>
                <a:spcPct val="240000"/>
              </a:lnSpc>
              <a:spcAft>
                <a:spcPts val="600"/>
              </a:spcAft>
              <a:defRPr/>
            </a:pPr>
            <a:r>
              <a:rPr lang="en-GB" sz="1600" kern="0">
                <a:solidFill>
                  <a:srgbClr val="5A5A5A"/>
                </a:solidFill>
                <a:ea typeface="Open Sans Light" panose="020B0306030504020204" pitchFamily="34" charset="0"/>
                <a:cs typeface="Open Sans Light" panose="020B0306030504020204" pitchFamily="34" charset="0"/>
              </a:rPr>
              <a:t>Milestone plan</a:t>
            </a:r>
            <a:r>
              <a:rPr lang="en-GB" sz="1600" kern="0">
                <a:solidFill>
                  <a:srgbClr val="5A5A5A"/>
                </a:solidFill>
                <a:ea typeface="Open Sans Light" panose="020B0306030504020204" pitchFamily="34" charset="0"/>
                <a:cs typeface="Open Sans Light" panose="020B0306030504020204" pitchFamily="34" charset="0"/>
                <a:sym typeface="Wingdings"/>
              </a:rPr>
              <a:t> </a:t>
            </a:r>
          </a:p>
          <a:p>
            <a:pPr algn="r">
              <a:lnSpc>
                <a:spcPct val="240000"/>
              </a:lnSpc>
              <a:spcAft>
                <a:spcPts val="600"/>
              </a:spcAft>
              <a:defRPr/>
            </a:pPr>
            <a:r>
              <a:rPr lang="en-GB" sz="1600" kern="0">
                <a:solidFill>
                  <a:srgbClr val="5A5A5A"/>
                </a:solidFill>
                <a:ea typeface="Open Sans Light" panose="020B0306030504020204" pitchFamily="34" charset="0"/>
                <a:cs typeface="Open Sans Light" panose="020B0306030504020204" pitchFamily="34" charset="0"/>
              </a:rPr>
              <a:t>Big bang releases</a:t>
            </a:r>
          </a:p>
          <a:p>
            <a:pPr algn="r">
              <a:lnSpc>
                <a:spcPct val="240000"/>
              </a:lnSpc>
              <a:spcAft>
                <a:spcPts val="600"/>
              </a:spcAft>
              <a:defRPr/>
            </a:pPr>
            <a:r>
              <a:rPr lang="en-GB" sz="1600" kern="0">
                <a:solidFill>
                  <a:srgbClr val="5A5A5A"/>
                </a:solidFill>
                <a:ea typeface="Open Sans Light" panose="020B0306030504020204" pitchFamily="34" charset="0"/>
                <a:cs typeface="Open Sans Light" panose="020B0306030504020204" pitchFamily="34" charset="0"/>
              </a:rPr>
              <a:t>Organisation silos</a:t>
            </a:r>
          </a:p>
          <a:p>
            <a:pPr algn="r">
              <a:lnSpc>
                <a:spcPct val="240000"/>
              </a:lnSpc>
              <a:spcAft>
                <a:spcPts val="600"/>
              </a:spcAft>
              <a:defRPr/>
            </a:pPr>
            <a:r>
              <a:rPr lang="en-GB" sz="1600" kern="0">
                <a:solidFill>
                  <a:srgbClr val="5A5A5A"/>
                </a:solidFill>
                <a:ea typeface="Open Sans Light" panose="020B0306030504020204" pitchFamily="34" charset="0"/>
                <a:cs typeface="Open Sans Light" panose="020B0306030504020204" pitchFamily="34" charset="0"/>
              </a:rPr>
              <a:t>Focus on the worker </a:t>
            </a:r>
          </a:p>
          <a:p>
            <a:pPr algn="r">
              <a:lnSpc>
                <a:spcPct val="240000"/>
              </a:lnSpc>
              <a:spcAft>
                <a:spcPts val="600"/>
              </a:spcAft>
              <a:defRPr/>
            </a:pPr>
            <a:r>
              <a:rPr lang="en-GB" sz="1600" kern="0">
                <a:solidFill>
                  <a:srgbClr val="5A5A5A"/>
                </a:solidFill>
                <a:ea typeface="Open Sans Light" panose="020B0306030504020204" pitchFamily="34" charset="0"/>
                <a:cs typeface="Open Sans Light" panose="020B0306030504020204" pitchFamily="34" charset="0"/>
              </a:rPr>
              <a:t>Technical debt </a:t>
            </a:r>
          </a:p>
        </p:txBody>
      </p:sp>
      <p:sp>
        <p:nvSpPr>
          <p:cNvPr id="46" name="TextBox 45"/>
          <p:cNvSpPr txBox="1"/>
          <p:nvPr/>
        </p:nvSpPr>
        <p:spPr>
          <a:xfrm>
            <a:off x="6229434" y="1584911"/>
            <a:ext cx="2130859" cy="338554"/>
          </a:xfrm>
          <a:prstGeom prst="rect">
            <a:avLst/>
          </a:prstGeom>
          <a:noFill/>
        </p:spPr>
        <p:txBody>
          <a:bodyPr wrap="square" rtlCol="0">
            <a:spAutoFit/>
          </a:bodyPr>
          <a:lstStyle/>
          <a:p>
            <a:pPr algn="ctr" fontAlgn="base">
              <a:spcBef>
                <a:spcPct val="0"/>
              </a:spcBef>
              <a:spcAft>
                <a:spcPct val="0"/>
              </a:spcAft>
              <a:defRPr/>
            </a:pPr>
            <a:r>
              <a:rPr lang="en-AU" sz="1600" b="1" kern="0">
                <a:solidFill>
                  <a:srgbClr val="000000"/>
                </a:solidFill>
                <a:ea typeface="ＭＳ Ｐゴシック" pitchFamily="34" charset="-128"/>
                <a:cs typeface="Arial" panose="020B0604020202020204" pitchFamily="34" charset="0"/>
              </a:rPr>
              <a:t>To</a:t>
            </a:r>
          </a:p>
        </p:txBody>
      </p:sp>
      <p:sp>
        <p:nvSpPr>
          <p:cNvPr id="47" name="Title 1"/>
          <p:cNvSpPr txBox="1">
            <a:spLocks/>
          </p:cNvSpPr>
          <p:nvPr/>
        </p:nvSpPr>
        <p:spPr>
          <a:xfrm>
            <a:off x="6106863" y="1786936"/>
            <a:ext cx="2376000" cy="4690515"/>
          </a:xfrm>
          <a:prstGeom prst="rect">
            <a:avLst/>
          </a:prstGeom>
        </p:spPr>
        <p:txBody>
          <a:bodyPr wrap="square" lIns="180000" rIns="0">
            <a:spAutoFit/>
          </a:bodyPr>
          <a:lstStyle>
            <a:defPPr>
              <a:defRPr lang="en-US"/>
            </a:defPPr>
            <a:lvl1pPr algn="r">
              <a:lnSpc>
                <a:spcPct val="200000"/>
              </a:lnSpc>
              <a:spcAft>
                <a:spcPts val="600"/>
              </a:spcAft>
              <a:defRPr sz="1800" kern="0">
                <a:ea typeface="Open Sans Light" panose="020B0306030504020204" pitchFamily="34" charset="0"/>
                <a:cs typeface="Open Sans Light" panose="020B0306030504020204" pitchFamily="34" charset="0"/>
              </a:defRPr>
            </a:lvl1pPr>
          </a:lstStyle>
          <a:p>
            <a:pPr algn="l">
              <a:lnSpc>
                <a:spcPct val="240000"/>
              </a:lnSpc>
              <a:defRPr/>
            </a:pPr>
            <a:r>
              <a:rPr lang="en-GB" sz="1600">
                <a:solidFill>
                  <a:schemeClr val="accent1"/>
                </a:solidFill>
              </a:rPr>
              <a:t>Products</a:t>
            </a:r>
          </a:p>
          <a:p>
            <a:pPr algn="l">
              <a:lnSpc>
                <a:spcPct val="240000"/>
              </a:lnSpc>
              <a:defRPr/>
            </a:pPr>
            <a:r>
              <a:rPr lang="en-GB" sz="1600">
                <a:solidFill>
                  <a:schemeClr val="accent1"/>
                </a:solidFill>
              </a:rPr>
              <a:t>Outcomes</a:t>
            </a:r>
          </a:p>
          <a:p>
            <a:pPr algn="l">
              <a:lnSpc>
                <a:spcPct val="240000"/>
              </a:lnSpc>
              <a:defRPr/>
            </a:pPr>
            <a:r>
              <a:rPr lang="en-GB" sz="1600">
                <a:solidFill>
                  <a:schemeClr val="accent1"/>
                </a:solidFill>
              </a:rPr>
              <a:t>Continuous planning</a:t>
            </a:r>
          </a:p>
          <a:p>
            <a:pPr algn="l">
              <a:lnSpc>
                <a:spcPct val="240000"/>
              </a:lnSpc>
              <a:defRPr/>
            </a:pPr>
            <a:r>
              <a:rPr lang="en-GB" sz="1600">
                <a:solidFill>
                  <a:schemeClr val="accent1"/>
                </a:solidFill>
              </a:rPr>
              <a:t>Continuous delivery</a:t>
            </a:r>
          </a:p>
          <a:p>
            <a:pPr algn="l">
              <a:lnSpc>
                <a:spcPct val="240000"/>
              </a:lnSpc>
              <a:defRPr/>
            </a:pPr>
            <a:r>
              <a:rPr lang="en-US" sz="1600">
                <a:solidFill>
                  <a:schemeClr val="accent1"/>
                </a:solidFill>
              </a:rPr>
              <a:t>Cross-functional teams</a:t>
            </a:r>
          </a:p>
          <a:p>
            <a:pPr algn="l">
              <a:lnSpc>
                <a:spcPct val="240000"/>
              </a:lnSpc>
              <a:defRPr/>
            </a:pPr>
            <a:r>
              <a:rPr lang="en-US" sz="1600">
                <a:solidFill>
                  <a:schemeClr val="accent1"/>
                </a:solidFill>
              </a:rPr>
              <a:t>Focus on the work</a:t>
            </a:r>
          </a:p>
          <a:p>
            <a:pPr algn="l">
              <a:lnSpc>
                <a:spcPct val="240000"/>
              </a:lnSpc>
              <a:defRPr/>
            </a:pPr>
            <a:r>
              <a:rPr lang="en-US" sz="1600">
                <a:solidFill>
                  <a:schemeClr val="accent1"/>
                </a:solidFill>
              </a:rPr>
              <a:t>Evolutionary architecture</a:t>
            </a:r>
          </a:p>
        </p:txBody>
      </p:sp>
      <p:sp>
        <p:nvSpPr>
          <p:cNvPr id="48" name="Freeform 974"/>
          <p:cNvSpPr>
            <a:spLocks noChangeAspect="1" noEditPoints="1"/>
          </p:cNvSpPr>
          <p:nvPr/>
        </p:nvSpPr>
        <p:spPr bwMode="auto">
          <a:xfrm>
            <a:off x="3274344" y="2598493"/>
            <a:ext cx="468000" cy="468000"/>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49" name="Freeform 796"/>
          <p:cNvSpPr>
            <a:spLocks noChangeAspect="1" noEditPoints="1"/>
          </p:cNvSpPr>
          <p:nvPr/>
        </p:nvSpPr>
        <p:spPr bwMode="auto">
          <a:xfrm>
            <a:off x="3274344" y="1931483"/>
            <a:ext cx="468000" cy="46937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94 w 512"/>
              <a:gd name="T11" fmla="*/ 384 h 512"/>
              <a:gd name="T12" fmla="*/ 384 w 512"/>
              <a:gd name="T13" fmla="*/ 394 h 512"/>
              <a:gd name="T14" fmla="*/ 128 w 512"/>
              <a:gd name="T15" fmla="*/ 394 h 512"/>
              <a:gd name="T16" fmla="*/ 117 w 512"/>
              <a:gd name="T17" fmla="*/ 384 h 512"/>
              <a:gd name="T18" fmla="*/ 117 w 512"/>
              <a:gd name="T19" fmla="*/ 128 h 512"/>
              <a:gd name="T20" fmla="*/ 128 w 512"/>
              <a:gd name="T21" fmla="*/ 117 h 512"/>
              <a:gd name="T22" fmla="*/ 181 w 512"/>
              <a:gd name="T23" fmla="*/ 117 h 512"/>
              <a:gd name="T24" fmla="*/ 181 w 512"/>
              <a:gd name="T25" fmla="*/ 106 h 512"/>
              <a:gd name="T26" fmla="*/ 192 w 512"/>
              <a:gd name="T27" fmla="*/ 96 h 512"/>
              <a:gd name="T28" fmla="*/ 202 w 512"/>
              <a:gd name="T29" fmla="*/ 106 h 512"/>
              <a:gd name="T30" fmla="*/ 202 w 512"/>
              <a:gd name="T31" fmla="*/ 117 h 512"/>
              <a:gd name="T32" fmla="*/ 309 w 512"/>
              <a:gd name="T33" fmla="*/ 117 h 512"/>
              <a:gd name="T34" fmla="*/ 309 w 512"/>
              <a:gd name="T35" fmla="*/ 106 h 512"/>
              <a:gd name="T36" fmla="*/ 320 w 512"/>
              <a:gd name="T37" fmla="*/ 96 h 512"/>
              <a:gd name="T38" fmla="*/ 330 w 512"/>
              <a:gd name="T39" fmla="*/ 106 h 512"/>
              <a:gd name="T40" fmla="*/ 330 w 512"/>
              <a:gd name="T41" fmla="*/ 117 h 512"/>
              <a:gd name="T42" fmla="*/ 384 w 512"/>
              <a:gd name="T43" fmla="*/ 117 h 512"/>
              <a:gd name="T44" fmla="*/ 394 w 512"/>
              <a:gd name="T45" fmla="*/ 128 h 512"/>
              <a:gd name="T46" fmla="*/ 394 w 512"/>
              <a:gd name="T47" fmla="*/ 384 h 512"/>
              <a:gd name="T48" fmla="*/ 330 w 512"/>
              <a:gd name="T49" fmla="*/ 149 h 512"/>
              <a:gd name="T50" fmla="*/ 320 w 512"/>
              <a:gd name="T51" fmla="*/ 160 h 512"/>
              <a:gd name="T52" fmla="*/ 309 w 512"/>
              <a:gd name="T53" fmla="*/ 149 h 512"/>
              <a:gd name="T54" fmla="*/ 309 w 512"/>
              <a:gd name="T55" fmla="*/ 138 h 512"/>
              <a:gd name="T56" fmla="*/ 202 w 512"/>
              <a:gd name="T57" fmla="*/ 138 h 512"/>
              <a:gd name="T58" fmla="*/ 202 w 512"/>
              <a:gd name="T59" fmla="*/ 149 h 512"/>
              <a:gd name="T60" fmla="*/ 192 w 512"/>
              <a:gd name="T61" fmla="*/ 160 h 512"/>
              <a:gd name="T62" fmla="*/ 181 w 512"/>
              <a:gd name="T63" fmla="*/ 149 h 512"/>
              <a:gd name="T64" fmla="*/ 181 w 512"/>
              <a:gd name="T65" fmla="*/ 138 h 512"/>
              <a:gd name="T66" fmla="*/ 138 w 512"/>
              <a:gd name="T67" fmla="*/ 138 h 512"/>
              <a:gd name="T68" fmla="*/ 138 w 512"/>
              <a:gd name="T69" fmla="*/ 373 h 512"/>
              <a:gd name="T70" fmla="*/ 373 w 512"/>
              <a:gd name="T71" fmla="*/ 373 h 512"/>
              <a:gd name="T72" fmla="*/ 373 w 512"/>
              <a:gd name="T73" fmla="*/ 138 h 512"/>
              <a:gd name="T74" fmla="*/ 330 w 512"/>
              <a:gd name="T75" fmla="*/ 138 h 512"/>
              <a:gd name="T76" fmla="*/ 330 w 512"/>
              <a:gd name="T77" fmla="*/ 149 h 512"/>
              <a:gd name="T78" fmla="*/ 327 w 512"/>
              <a:gd name="T79" fmla="*/ 221 h 512"/>
              <a:gd name="T80" fmla="*/ 242 w 512"/>
              <a:gd name="T81" fmla="*/ 306 h 512"/>
              <a:gd name="T82" fmla="*/ 234 w 512"/>
              <a:gd name="T83" fmla="*/ 309 h 512"/>
              <a:gd name="T84" fmla="*/ 227 w 512"/>
              <a:gd name="T85" fmla="*/ 306 h 512"/>
              <a:gd name="T86" fmla="*/ 184 w 512"/>
              <a:gd name="T87" fmla="*/ 263 h 512"/>
              <a:gd name="T88" fmla="*/ 184 w 512"/>
              <a:gd name="T89" fmla="*/ 248 h 512"/>
              <a:gd name="T90" fmla="*/ 199 w 512"/>
              <a:gd name="T91" fmla="*/ 248 h 512"/>
              <a:gd name="T92" fmla="*/ 234 w 512"/>
              <a:gd name="T93" fmla="*/ 283 h 512"/>
              <a:gd name="T94" fmla="*/ 312 w 512"/>
              <a:gd name="T95" fmla="*/ 205 h 512"/>
              <a:gd name="T96" fmla="*/ 327 w 512"/>
              <a:gd name="T97" fmla="*/ 205 h 512"/>
              <a:gd name="T98" fmla="*/ 327 w 512"/>
              <a:gd name="T99" fmla="*/ 22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27" y="221"/>
                </a:moveTo>
                <a:cubicBezTo>
                  <a:pt x="242" y="306"/>
                  <a:pt x="242" y="306"/>
                  <a:pt x="242" y="306"/>
                </a:cubicBezTo>
                <a:cubicBezTo>
                  <a:pt x="240" y="308"/>
                  <a:pt x="237" y="309"/>
                  <a:pt x="234" y="309"/>
                </a:cubicBezTo>
                <a:cubicBezTo>
                  <a:pt x="232" y="309"/>
                  <a:pt x="229" y="308"/>
                  <a:pt x="227" y="306"/>
                </a:cubicBezTo>
                <a:cubicBezTo>
                  <a:pt x="184" y="263"/>
                  <a:pt x="184" y="263"/>
                  <a:pt x="184" y="263"/>
                </a:cubicBezTo>
                <a:cubicBezTo>
                  <a:pt x="180" y="259"/>
                  <a:pt x="180" y="252"/>
                  <a:pt x="184" y="248"/>
                </a:cubicBezTo>
                <a:cubicBezTo>
                  <a:pt x="188" y="244"/>
                  <a:pt x="195" y="244"/>
                  <a:pt x="199" y="248"/>
                </a:cubicBezTo>
                <a:cubicBezTo>
                  <a:pt x="234" y="283"/>
                  <a:pt x="234" y="283"/>
                  <a:pt x="234" y="283"/>
                </a:cubicBezTo>
                <a:cubicBezTo>
                  <a:pt x="312" y="205"/>
                  <a:pt x="312" y="205"/>
                  <a:pt x="312" y="205"/>
                </a:cubicBezTo>
                <a:cubicBezTo>
                  <a:pt x="316" y="201"/>
                  <a:pt x="323" y="201"/>
                  <a:pt x="327" y="205"/>
                </a:cubicBezTo>
                <a:cubicBezTo>
                  <a:pt x="331" y="210"/>
                  <a:pt x="331" y="216"/>
                  <a:pt x="327" y="221"/>
                </a:cubicBezTo>
                <a:close/>
              </a:path>
            </a:pathLst>
          </a:cu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50" name="Freeform 153"/>
          <p:cNvSpPr>
            <a:spLocks noChangeAspect="1" noEditPoints="1"/>
          </p:cNvSpPr>
          <p:nvPr/>
        </p:nvSpPr>
        <p:spPr bwMode="auto">
          <a:xfrm>
            <a:off x="8573119" y="1932168"/>
            <a:ext cx="468000" cy="468000"/>
          </a:xfrm>
          <a:custGeom>
            <a:avLst/>
            <a:gdLst>
              <a:gd name="T0" fmla="*/ 378 w 512"/>
              <a:gd name="T1" fmla="*/ 181 h 512"/>
              <a:gd name="T2" fmla="*/ 256 w 512"/>
              <a:gd name="T3" fmla="*/ 233 h 512"/>
              <a:gd name="T4" fmla="*/ 208 w 512"/>
              <a:gd name="T5" fmla="*/ 213 h 512"/>
              <a:gd name="T6" fmla="*/ 330 w 512"/>
              <a:gd name="T7" fmla="*/ 161 h 512"/>
              <a:gd name="T8" fmla="*/ 378 w 512"/>
              <a:gd name="T9" fmla="*/ 181 h 512"/>
              <a:gd name="T10" fmla="*/ 303 w 512"/>
              <a:gd name="T11" fmla="*/ 149 h 512"/>
              <a:gd name="T12" fmla="*/ 256 w 512"/>
              <a:gd name="T13" fmla="*/ 129 h 512"/>
              <a:gd name="T14" fmla="*/ 133 w 512"/>
              <a:gd name="T15" fmla="*/ 181 h 512"/>
              <a:gd name="T16" fmla="*/ 181 w 512"/>
              <a:gd name="T17" fmla="*/ 201 h 512"/>
              <a:gd name="T18" fmla="*/ 303 w 512"/>
              <a:gd name="T19" fmla="*/ 149 h 512"/>
              <a:gd name="T20" fmla="*/ 117 w 512"/>
              <a:gd name="T21" fmla="*/ 324 h 512"/>
              <a:gd name="T22" fmla="*/ 245 w 512"/>
              <a:gd name="T23" fmla="*/ 388 h 512"/>
              <a:gd name="T24" fmla="*/ 245 w 512"/>
              <a:gd name="T25" fmla="*/ 252 h 512"/>
              <a:gd name="T26" fmla="*/ 117 w 512"/>
              <a:gd name="T27" fmla="*/ 197 h 512"/>
              <a:gd name="T28" fmla="*/ 117 w 512"/>
              <a:gd name="T29" fmla="*/ 324 h 512"/>
              <a:gd name="T30" fmla="*/ 334 w 512"/>
              <a:gd name="T31" fmla="*/ 292 h 512"/>
              <a:gd name="T32" fmla="*/ 309 w 512"/>
              <a:gd name="T33" fmla="*/ 302 h 512"/>
              <a:gd name="T34" fmla="*/ 309 w 512"/>
              <a:gd name="T35" fmla="*/ 325 h 512"/>
              <a:gd name="T36" fmla="*/ 334 w 512"/>
              <a:gd name="T37" fmla="*/ 314 h 512"/>
              <a:gd name="T38" fmla="*/ 334 w 512"/>
              <a:gd name="T39" fmla="*/ 292 h 512"/>
              <a:gd name="T40" fmla="*/ 266 w 512"/>
              <a:gd name="T41" fmla="*/ 252 h 512"/>
              <a:gd name="T42" fmla="*/ 394 w 512"/>
              <a:gd name="T43" fmla="*/ 197 h 512"/>
              <a:gd name="T44" fmla="*/ 394 w 512"/>
              <a:gd name="T45" fmla="*/ 334 h 512"/>
              <a:gd name="T46" fmla="*/ 266 w 512"/>
              <a:gd name="T47" fmla="*/ 389 h 512"/>
              <a:gd name="T48" fmla="*/ 266 w 512"/>
              <a:gd name="T49" fmla="*/ 252 h 512"/>
              <a:gd name="T50" fmla="*/ 288 w 512"/>
              <a:gd name="T51" fmla="*/ 341 h 512"/>
              <a:gd name="T52" fmla="*/ 292 w 512"/>
              <a:gd name="T53" fmla="*/ 350 h 512"/>
              <a:gd name="T54" fmla="*/ 298 w 512"/>
              <a:gd name="T55" fmla="*/ 352 h 512"/>
              <a:gd name="T56" fmla="*/ 303 w 512"/>
              <a:gd name="T57" fmla="*/ 351 h 512"/>
              <a:gd name="T58" fmla="*/ 348 w 512"/>
              <a:gd name="T59" fmla="*/ 331 h 512"/>
              <a:gd name="T60" fmla="*/ 355 w 512"/>
              <a:gd name="T61" fmla="*/ 321 h 512"/>
              <a:gd name="T62" fmla="*/ 355 w 512"/>
              <a:gd name="T63" fmla="*/ 275 h 512"/>
              <a:gd name="T64" fmla="*/ 350 w 512"/>
              <a:gd name="T65" fmla="*/ 267 h 512"/>
              <a:gd name="T66" fmla="*/ 340 w 512"/>
              <a:gd name="T67" fmla="*/ 266 h 512"/>
              <a:gd name="T68" fmla="*/ 294 w 512"/>
              <a:gd name="T69" fmla="*/ 285 h 512"/>
              <a:gd name="T70" fmla="*/ 288 w 512"/>
              <a:gd name="T71" fmla="*/ 295 h 512"/>
              <a:gd name="T72" fmla="*/ 288 w 512"/>
              <a:gd name="T73" fmla="*/ 341 h 512"/>
              <a:gd name="T74" fmla="*/ 512 w 512"/>
              <a:gd name="T75" fmla="*/ 256 h 512"/>
              <a:gd name="T76" fmla="*/ 256 w 512"/>
              <a:gd name="T77" fmla="*/ 512 h 512"/>
              <a:gd name="T78" fmla="*/ 0 w 512"/>
              <a:gd name="T79" fmla="*/ 256 h 512"/>
              <a:gd name="T80" fmla="*/ 256 w 512"/>
              <a:gd name="T81" fmla="*/ 0 h 512"/>
              <a:gd name="T82" fmla="*/ 512 w 512"/>
              <a:gd name="T83" fmla="*/ 256 h 512"/>
              <a:gd name="T84" fmla="*/ 416 w 512"/>
              <a:gd name="T85" fmla="*/ 181 h 512"/>
              <a:gd name="T86" fmla="*/ 409 w 512"/>
              <a:gd name="T87" fmla="*/ 171 h 512"/>
              <a:gd name="T88" fmla="*/ 260 w 512"/>
              <a:gd name="T89" fmla="*/ 107 h 512"/>
              <a:gd name="T90" fmla="*/ 251 w 512"/>
              <a:gd name="T91" fmla="*/ 107 h 512"/>
              <a:gd name="T92" fmla="*/ 102 w 512"/>
              <a:gd name="T93" fmla="*/ 171 h 512"/>
              <a:gd name="T94" fmla="*/ 102 w 512"/>
              <a:gd name="T95" fmla="*/ 171 h 512"/>
              <a:gd name="T96" fmla="*/ 102 w 512"/>
              <a:gd name="T97" fmla="*/ 171 h 512"/>
              <a:gd name="T98" fmla="*/ 102 w 512"/>
              <a:gd name="T99" fmla="*/ 171 h 512"/>
              <a:gd name="T100" fmla="*/ 96 w 512"/>
              <a:gd name="T101" fmla="*/ 181 h 512"/>
              <a:gd name="T102" fmla="*/ 96 w 512"/>
              <a:gd name="T103" fmla="*/ 330 h 512"/>
              <a:gd name="T104" fmla="*/ 102 w 512"/>
              <a:gd name="T105" fmla="*/ 340 h 512"/>
              <a:gd name="T106" fmla="*/ 251 w 512"/>
              <a:gd name="T107" fmla="*/ 415 h 512"/>
              <a:gd name="T108" fmla="*/ 256 w 512"/>
              <a:gd name="T109" fmla="*/ 416 h 512"/>
              <a:gd name="T110" fmla="*/ 256 w 512"/>
              <a:gd name="T111" fmla="*/ 416 h 512"/>
              <a:gd name="T112" fmla="*/ 256 w 512"/>
              <a:gd name="T113" fmla="*/ 416 h 512"/>
              <a:gd name="T114" fmla="*/ 256 w 512"/>
              <a:gd name="T115" fmla="*/ 416 h 512"/>
              <a:gd name="T116" fmla="*/ 259 w 512"/>
              <a:gd name="T117" fmla="*/ 415 h 512"/>
              <a:gd name="T118" fmla="*/ 260 w 512"/>
              <a:gd name="T119" fmla="*/ 415 h 512"/>
              <a:gd name="T120" fmla="*/ 409 w 512"/>
              <a:gd name="T121" fmla="*/ 351 h 512"/>
              <a:gd name="T122" fmla="*/ 416 w 512"/>
              <a:gd name="T123" fmla="*/ 341 h 512"/>
              <a:gd name="T124" fmla="*/ 416 w 512"/>
              <a:gd name="T125" fmla="*/ 1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512">
                <a:moveTo>
                  <a:pt x="378" y="181"/>
                </a:moveTo>
                <a:cubicBezTo>
                  <a:pt x="256" y="233"/>
                  <a:pt x="256" y="233"/>
                  <a:pt x="256" y="233"/>
                </a:cubicBezTo>
                <a:cubicBezTo>
                  <a:pt x="208" y="213"/>
                  <a:pt x="208" y="213"/>
                  <a:pt x="208" y="213"/>
                </a:cubicBezTo>
                <a:cubicBezTo>
                  <a:pt x="330" y="161"/>
                  <a:pt x="330" y="161"/>
                  <a:pt x="330" y="161"/>
                </a:cubicBezTo>
                <a:lnTo>
                  <a:pt x="378" y="181"/>
                </a:lnTo>
                <a:close/>
                <a:moveTo>
                  <a:pt x="303" y="149"/>
                </a:moveTo>
                <a:cubicBezTo>
                  <a:pt x="256" y="129"/>
                  <a:pt x="256" y="129"/>
                  <a:pt x="256" y="129"/>
                </a:cubicBezTo>
                <a:cubicBezTo>
                  <a:pt x="133" y="181"/>
                  <a:pt x="133" y="181"/>
                  <a:pt x="133" y="181"/>
                </a:cubicBezTo>
                <a:cubicBezTo>
                  <a:pt x="181" y="201"/>
                  <a:pt x="181" y="201"/>
                  <a:pt x="181" y="201"/>
                </a:cubicBezTo>
                <a:lnTo>
                  <a:pt x="303" y="149"/>
                </a:lnTo>
                <a:close/>
                <a:moveTo>
                  <a:pt x="117" y="324"/>
                </a:moveTo>
                <a:cubicBezTo>
                  <a:pt x="245" y="388"/>
                  <a:pt x="245" y="388"/>
                  <a:pt x="245" y="388"/>
                </a:cubicBezTo>
                <a:cubicBezTo>
                  <a:pt x="245" y="252"/>
                  <a:pt x="245" y="252"/>
                  <a:pt x="245" y="252"/>
                </a:cubicBezTo>
                <a:cubicBezTo>
                  <a:pt x="117" y="197"/>
                  <a:pt x="117" y="197"/>
                  <a:pt x="117" y="197"/>
                </a:cubicBezTo>
                <a:lnTo>
                  <a:pt x="117" y="324"/>
                </a:lnTo>
                <a:close/>
                <a:moveTo>
                  <a:pt x="334" y="292"/>
                </a:moveTo>
                <a:cubicBezTo>
                  <a:pt x="309" y="302"/>
                  <a:pt x="309" y="302"/>
                  <a:pt x="309" y="302"/>
                </a:cubicBezTo>
                <a:cubicBezTo>
                  <a:pt x="309" y="325"/>
                  <a:pt x="309" y="325"/>
                  <a:pt x="309" y="325"/>
                </a:cubicBezTo>
                <a:cubicBezTo>
                  <a:pt x="334" y="314"/>
                  <a:pt x="334" y="314"/>
                  <a:pt x="334" y="314"/>
                </a:cubicBezTo>
                <a:lnTo>
                  <a:pt x="334" y="292"/>
                </a:lnTo>
                <a:close/>
                <a:moveTo>
                  <a:pt x="266" y="252"/>
                </a:moveTo>
                <a:cubicBezTo>
                  <a:pt x="394" y="197"/>
                  <a:pt x="394" y="197"/>
                  <a:pt x="394" y="197"/>
                </a:cubicBezTo>
                <a:cubicBezTo>
                  <a:pt x="394" y="223"/>
                  <a:pt x="394" y="334"/>
                  <a:pt x="394" y="334"/>
                </a:cubicBezTo>
                <a:cubicBezTo>
                  <a:pt x="266" y="389"/>
                  <a:pt x="266" y="389"/>
                  <a:pt x="266" y="389"/>
                </a:cubicBezTo>
                <a:lnTo>
                  <a:pt x="266" y="252"/>
                </a:lnTo>
                <a:close/>
                <a:moveTo>
                  <a:pt x="288" y="341"/>
                </a:moveTo>
                <a:cubicBezTo>
                  <a:pt x="288" y="345"/>
                  <a:pt x="289" y="348"/>
                  <a:pt x="292" y="350"/>
                </a:cubicBezTo>
                <a:cubicBezTo>
                  <a:pt x="294" y="351"/>
                  <a:pt x="296" y="352"/>
                  <a:pt x="298" y="352"/>
                </a:cubicBezTo>
                <a:cubicBezTo>
                  <a:pt x="300" y="352"/>
                  <a:pt x="301" y="351"/>
                  <a:pt x="303" y="351"/>
                </a:cubicBezTo>
                <a:cubicBezTo>
                  <a:pt x="348" y="331"/>
                  <a:pt x="348" y="331"/>
                  <a:pt x="348" y="331"/>
                </a:cubicBezTo>
                <a:cubicBezTo>
                  <a:pt x="352" y="329"/>
                  <a:pt x="355" y="326"/>
                  <a:pt x="355" y="321"/>
                </a:cubicBezTo>
                <a:cubicBezTo>
                  <a:pt x="355" y="275"/>
                  <a:pt x="355" y="275"/>
                  <a:pt x="355" y="275"/>
                </a:cubicBezTo>
                <a:cubicBezTo>
                  <a:pt x="355" y="272"/>
                  <a:pt x="353" y="269"/>
                  <a:pt x="350" y="267"/>
                </a:cubicBezTo>
                <a:cubicBezTo>
                  <a:pt x="347" y="265"/>
                  <a:pt x="343" y="264"/>
                  <a:pt x="340" y="266"/>
                </a:cubicBezTo>
                <a:cubicBezTo>
                  <a:pt x="294" y="285"/>
                  <a:pt x="294" y="285"/>
                  <a:pt x="294" y="285"/>
                </a:cubicBezTo>
                <a:cubicBezTo>
                  <a:pt x="290" y="287"/>
                  <a:pt x="288" y="291"/>
                  <a:pt x="288" y="295"/>
                </a:cubicBezTo>
                <a:lnTo>
                  <a:pt x="288" y="341"/>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81"/>
                </a:moveTo>
                <a:cubicBezTo>
                  <a:pt x="416" y="177"/>
                  <a:pt x="413" y="173"/>
                  <a:pt x="409" y="171"/>
                </a:cubicBezTo>
                <a:cubicBezTo>
                  <a:pt x="260" y="107"/>
                  <a:pt x="260" y="107"/>
                  <a:pt x="260" y="107"/>
                </a:cubicBezTo>
                <a:cubicBezTo>
                  <a:pt x="257" y="106"/>
                  <a:pt x="254" y="106"/>
                  <a:pt x="251" y="107"/>
                </a:cubicBezTo>
                <a:cubicBezTo>
                  <a:pt x="102" y="171"/>
                  <a:pt x="102" y="171"/>
                  <a:pt x="102" y="171"/>
                </a:cubicBezTo>
                <a:cubicBezTo>
                  <a:pt x="102" y="171"/>
                  <a:pt x="102" y="171"/>
                  <a:pt x="102" y="171"/>
                </a:cubicBezTo>
                <a:cubicBezTo>
                  <a:pt x="102" y="171"/>
                  <a:pt x="102" y="171"/>
                  <a:pt x="102" y="171"/>
                </a:cubicBezTo>
                <a:cubicBezTo>
                  <a:pt x="102" y="171"/>
                  <a:pt x="102" y="171"/>
                  <a:pt x="102" y="171"/>
                </a:cubicBezTo>
                <a:cubicBezTo>
                  <a:pt x="98" y="173"/>
                  <a:pt x="96" y="177"/>
                  <a:pt x="96" y="181"/>
                </a:cubicBezTo>
                <a:cubicBezTo>
                  <a:pt x="96" y="330"/>
                  <a:pt x="96" y="330"/>
                  <a:pt x="96" y="330"/>
                </a:cubicBezTo>
                <a:cubicBezTo>
                  <a:pt x="96" y="334"/>
                  <a:pt x="98" y="338"/>
                  <a:pt x="102" y="340"/>
                </a:cubicBezTo>
                <a:cubicBezTo>
                  <a:pt x="251" y="415"/>
                  <a:pt x="251" y="415"/>
                  <a:pt x="251" y="415"/>
                </a:cubicBezTo>
                <a:cubicBezTo>
                  <a:pt x="252" y="415"/>
                  <a:pt x="254" y="416"/>
                  <a:pt x="256" y="416"/>
                </a:cubicBezTo>
                <a:cubicBezTo>
                  <a:pt x="256" y="416"/>
                  <a:pt x="256" y="416"/>
                  <a:pt x="256" y="416"/>
                </a:cubicBezTo>
                <a:cubicBezTo>
                  <a:pt x="256" y="416"/>
                  <a:pt x="256" y="416"/>
                  <a:pt x="256" y="416"/>
                </a:cubicBezTo>
                <a:cubicBezTo>
                  <a:pt x="256" y="416"/>
                  <a:pt x="256" y="416"/>
                  <a:pt x="256" y="416"/>
                </a:cubicBezTo>
                <a:cubicBezTo>
                  <a:pt x="257" y="416"/>
                  <a:pt x="258" y="415"/>
                  <a:pt x="259" y="415"/>
                </a:cubicBezTo>
                <a:cubicBezTo>
                  <a:pt x="260" y="415"/>
                  <a:pt x="260" y="415"/>
                  <a:pt x="260" y="415"/>
                </a:cubicBezTo>
                <a:cubicBezTo>
                  <a:pt x="409" y="351"/>
                  <a:pt x="409" y="351"/>
                  <a:pt x="409" y="351"/>
                </a:cubicBezTo>
                <a:cubicBezTo>
                  <a:pt x="413" y="349"/>
                  <a:pt x="416" y="345"/>
                  <a:pt x="416" y="341"/>
                </a:cubicBezTo>
                <a:lnTo>
                  <a:pt x="416" y="18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51" name="Freeform 393"/>
          <p:cNvSpPr>
            <a:spLocks noChangeAspect="1" noEditPoints="1"/>
          </p:cNvSpPr>
          <p:nvPr/>
        </p:nvSpPr>
        <p:spPr bwMode="auto">
          <a:xfrm>
            <a:off x="3274344" y="3264133"/>
            <a:ext cx="468000" cy="469370"/>
          </a:xfrm>
          <a:custGeom>
            <a:avLst/>
            <a:gdLst>
              <a:gd name="T0" fmla="*/ 117 w 512"/>
              <a:gd name="T1" fmla="*/ 170 h 512"/>
              <a:gd name="T2" fmla="*/ 149 w 512"/>
              <a:gd name="T3" fmla="*/ 170 h 512"/>
              <a:gd name="T4" fmla="*/ 149 w 512"/>
              <a:gd name="T5" fmla="*/ 202 h 512"/>
              <a:gd name="T6" fmla="*/ 117 w 512"/>
              <a:gd name="T7" fmla="*/ 202 h 512"/>
              <a:gd name="T8" fmla="*/ 117 w 512"/>
              <a:gd name="T9" fmla="*/ 170 h 512"/>
              <a:gd name="T10" fmla="*/ 117 w 512"/>
              <a:gd name="T11" fmla="*/ 341 h 512"/>
              <a:gd name="T12" fmla="*/ 149 w 512"/>
              <a:gd name="T13" fmla="*/ 341 h 512"/>
              <a:gd name="T14" fmla="*/ 149 w 512"/>
              <a:gd name="T15" fmla="*/ 309 h 512"/>
              <a:gd name="T16" fmla="*/ 117 w 512"/>
              <a:gd name="T17" fmla="*/ 309 h 512"/>
              <a:gd name="T18" fmla="*/ 117 w 512"/>
              <a:gd name="T19" fmla="*/ 341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170 w 512"/>
              <a:gd name="T31" fmla="*/ 298 h 512"/>
              <a:gd name="T32" fmla="*/ 160 w 512"/>
              <a:gd name="T33" fmla="*/ 288 h 512"/>
              <a:gd name="T34" fmla="*/ 106 w 512"/>
              <a:gd name="T35" fmla="*/ 288 h 512"/>
              <a:gd name="T36" fmla="*/ 96 w 512"/>
              <a:gd name="T37" fmla="*/ 298 h 512"/>
              <a:gd name="T38" fmla="*/ 96 w 512"/>
              <a:gd name="T39" fmla="*/ 352 h 512"/>
              <a:gd name="T40" fmla="*/ 106 w 512"/>
              <a:gd name="T41" fmla="*/ 362 h 512"/>
              <a:gd name="T42" fmla="*/ 160 w 512"/>
              <a:gd name="T43" fmla="*/ 362 h 512"/>
              <a:gd name="T44" fmla="*/ 170 w 512"/>
              <a:gd name="T45" fmla="*/ 352 h 512"/>
              <a:gd name="T46" fmla="*/ 170 w 512"/>
              <a:gd name="T47" fmla="*/ 298 h 512"/>
              <a:gd name="T48" fmla="*/ 170 w 512"/>
              <a:gd name="T49" fmla="*/ 160 h 512"/>
              <a:gd name="T50" fmla="*/ 160 w 512"/>
              <a:gd name="T51" fmla="*/ 149 h 512"/>
              <a:gd name="T52" fmla="*/ 106 w 512"/>
              <a:gd name="T53" fmla="*/ 149 h 512"/>
              <a:gd name="T54" fmla="*/ 96 w 512"/>
              <a:gd name="T55" fmla="*/ 160 h 512"/>
              <a:gd name="T56" fmla="*/ 96 w 512"/>
              <a:gd name="T57" fmla="*/ 213 h 512"/>
              <a:gd name="T58" fmla="*/ 106 w 512"/>
              <a:gd name="T59" fmla="*/ 224 h 512"/>
              <a:gd name="T60" fmla="*/ 160 w 512"/>
              <a:gd name="T61" fmla="*/ 224 h 512"/>
              <a:gd name="T62" fmla="*/ 170 w 512"/>
              <a:gd name="T63" fmla="*/ 213 h 512"/>
              <a:gd name="T64" fmla="*/ 170 w 512"/>
              <a:gd name="T65" fmla="*/ 160 h 512"/>
              <a:gd name="T66" fmla="*/ 416 w 512"/>
              <a:gd name="T67" fmla="*/ 352 h 512"/>
              <a:gd name="T68" fmla="*/ 405 w 512"/>
              <a:gd name="T69" fmla="*/ 341 h 512"/>
              <a:gd name="T70" fmla="*/ 224 w 512"/>
              <a:gd name="T71" fmla="*/ 341 h 512"/>
              <a:gd name="T72" fmla="*/ 213 w 512"/>
              <a:gd name="T73" fmla="*/ 352 h 512"/>
              <a:gd name="T74" fmla="*/ 224 w 512"/>
              <a:gd name="T75" fmla="*/ 362 h 512"/>
              <a:gd name="T76" fmla="*/ 405 w 512"/>
              <a:gd name="T77" fmla="*/ 362 h 512"/>
              <a:gd name="T78" fmla="*/ 416 w 512"/>
              <a:gd name="T79" fmla="*/ 352 h 512"/>
              <a:gd name="T80" fmla="*/ 416 w 512"/>
              <a:gd name="T81" fmla="*/ 298 h 512"/>
              <a:gd name="T82" fmla="*/ 405 w 512"/>
              <a:gd name="T83" fmla="*/ 288 h 512"/>
              <a:gd name="T84" fmla="*/ 224 w 512"/>
              <a:gd name="T85" fmla="*/ 288 h 512"/>
              <a:gd name="T86" fmla="*/ 213 w 512"/>
              <a:gd name="T87" fmla="*/ 298 h 512"/>
              <a:gd name="T88" fmla="*/ 224 w 512"/>
              <a:gd name="T89" fmla="*/ 309 h 512"/>
              <a:gd name="T90" fmla="*/ 405 w 512"/>
              <a:gd name="T91" fmla="*/ 309 h 512"/>
              <a:gd name="T92" fmla="*/ 416 w 512"/>
              <a:gd name="T93" fmla="*/ 298 h 512"/>
              <a:gd name="T94" fmla="*/ 416 w 512"/>
              <a:gd name="T95" fmla="*/ 213 h 512"/>
              <a:gd name="T96" fmla="*/ 405 w 512"/>
              <a:gd name="T97" fmla="*/ 202 h 512"/>
              <a:gd name="T98" fmla="*/ 224 w 512"/>
              <a:gd name="T99" fmla="*/ 202 h 512"/>
              <a:gd name="T100" fmla="*/ 213 w 512"/>
              <a:gd name="T101" fmla="*/ 213 h 512"/>
              <a:gd name="T102" fmla="*/ 224 w 512"/>
              <a:gd name="T103" fmla="*/ 224 h 512"/>
              <a:gd name="T104" fmla="*/ 405 w 512"/>
              <a:gd name="T105" fmla="*/ 224 h 512"/>
              <a:gd name="T106" fmla="*/ 416 w 512"/>
              <a:gd name="T107" fmla="*/ 213 h 512"/>
              <a:gd name="T108" fmla="*/ 416 w 512"/>
              <a:gd name="T109" fmla="*/ 160 h 512"/>
              <a:gd name="T110" fmla="*/ 405 w 512"/>
              <a:gd name="T111" fmla="*/ 149 h 512"/>
              <a:gd name="T112" fmla="*/ 224 w 512"/>
              <a:gd name="T113" fmla="*/ 149 h 512"/>
              <a:gd name="T114" fmla="*/ 213 w 512"/>
              <a:gd name="T115" fmla="*/ 160 h 512"/>
              <a:gd name="T116" fmla="*/ 224 w 512"/>
              <a:gd name="T117" fmla="*/ 170 h 512"/>
              <a:gd name="T118" fmla="*/ 405 w 512"/>
              <a:gd name="T119" fmla="*/ 170 h 512"/>
              <a:gd name="T120" fmla="*/ 416 w 512"/>
              <a:gd name="T121"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117" y="170"/>
                </a:moveTo>
                <a:cubicBezTo>
                  <a:pt x="149" y="170"/>
                  <a:pt x="149" y="170"/>
                  <a:pt x="149" y="170"/>
                </a:cubicBezTo>
                <a:cubicBezTo>
                  <a:pt x="149" y="202"/>
                  <a:pt x="149" y="202"/>
                  <a:pt x="149" y="202"/>
                </a:cubicBezTo>
                <a:cubicBezTo>
                  <a:pt x="117" y="202"/>
                  <a:pt x="117" y="202"/>
                  <a:pt x="117" y="202"/>
                </a:cubicBezTo>
                <a:lnTo>
                  <a:pt x="117" y="170"/>
                </a:lnTo>
                <a:close/>
                <a:moveTo>
                  <a:pt x="117" y="341"/>
                </a:moveTo>
                <a:cubicBezTo>
                  <a:pt x="149" y="341"/>
                  <a:pt x="149" y="341"/>
                  <a:pt x="149" y="341"/>
                </a:cubicBezTo>
                <a:cubicBezTo>
                  <a:pt x="149" y="309"/>
                  <a:pt x="149" y="309"/>
                  <a:pt x="149" y="309"/>
                </a:cubicBezTo>
                <a:cubicBezTo>
                  <a:pt x="117" y="309"/>
                  <a:pt x="117" y="309"/>
                  <a:pt x="117" y="309"/>
                </a:cubicBezTo>
                <a:lnTo>
                  <a:pt x="117" y="341"/>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70" y="298"/>
                </a:moveTo>
                <a:cubicBezTo>
                  <a:pt x="170" y="292"/>
                  <a:pt x="166" y="288"/>
                  <a:pt x="160" y="288"/>
                </a:cubicBezTo>
                <a:cubicBezTo>
                  <a:pt x="106" y="288"/>
                  <a:pt x="106" y="288"/>
                  <a:pt x="106" y="288"/>
                </a:cubicBezTo>
                <a:cubicBezTo>
                  <a:pt x="100" y="288"/>
                  <a:pt x="96" y="292"/>
                  <a:pt x="96" y="298"/>
                </a:cubicBezTo>
                <a:cubicBezTo>
                  <a:pt x="96" y="352"/>
                  <a:pt x="96" y="352"/>
                  <a:pt x="96" y="352"/>
                </a:cubicBezTo>
                <a:cubicBezTo>
                  <a:pt x="96" y="358"/>
                  <a:pt x="100" y="362"/>
                  <a:pt x="106" y="362"/>
                </a:cubicBezTo>
                <a:cubicBezTo>
                  <a:pt x="160" y="362"/>
                  <a:pt x="160" y="362"/>
                  <a:pt x="160" y="362"/>
                </a:cubicBezTo>
                <a:cubicBezTo>
                  <a:pt x="166" y="362"/>
                  <a:pt x="170" y="358"/>
                  <a:pt x="170" y="352"/>
                </a:cubicBezTo>
                <a:lnTo>
                  <a:pt x="170" y="298"/>
                </a:lnTo>
                <a:close/>
                <a:moveTo>
                  <a:pt x="170" y="160"/>
                </a:moveTo>
                <a:cubicBezTo>
                  <a:pt x="170" y="154"/>
                  <a:pt x="166" y="149"/>
                  <a:pt x="160" y="149"/>
                </a:cubicBezTo>
                <a:cubicBezTo>
                  <a:pt x="106" y="149"/>
                  <a:pt x="106" y="149"/>
                  <a:pt x="106" y="149"/>
                </a:cubicBezTo>
                <a:cubicBezTo>
                  <a:pt x="100" y="149"/>
                  <a:pt x="96" y="154"/>
                  <a:pt x="96" y="160"/>
                </a:cubicBezTo>
                <a:cubicBezTo>
                  <a:pt x="96" y="213"/>
                  <a:pt x="96" y="213"/>
                  <a:pt x="96" y="213"/>
                </a:cubicBezTo>
                <a:cubicBezTo>
                  <a:pt x="96" y="219"/>
                  <a:pt x="100" y="224"/>
                  <a:pt x="106" y="224"/>
                </a:cubicBezTo>
                <a:cubicBezTo>
                  <a:pt x="160" y="224"/>
                  <a:pt x="160" y="224"/>
                  <a:pt x="160" y="224"/>
                </a:cubicBezTo>
                <a:cubicBezTo>
                  <a:pt x="166" y="224"/>
                  <a:pt x="170" y="219"/>
                  <a:pt x="170" y="213"/>
                </a:cubicBezTo>
                <a:lnTo>
                  <a:pt x="170" y="160"/>
                </a:lnTo>
                <a:close/>
                <a:moveTo>
                  <a:pt x="416" y="352"/>
                </a:moveTo>
                <a:cubicBezTo>
                  <a:pt x="416" y="346"/>
                  <a:pt x="411" y="341"/>
                  <a:pt x="405" y="341"/>
                </a:cubicBezTo>
                <a:cubicBezTo>
                  <a:pt x="224" y="341"/>
                  <a:pt x="224" y="341"/>
                  <a:pt x="224" y="341"/>
                </a:cubicBezTo>
                <a:cubicBezTo>
                  <a:pt x="218" y="341"/>
                  <a:pt x="213" y="346"/>
                  <a:pt x="213" y="352"/>
                </a:cubicBezTo>
                <a:cubicBezTo>
                  <a:pt x="213" y="358"/>
                  <a:pt x="218" y="362"/>
                  <a:pt x="224" y="362"/>
                </a:cubicBezTo>
                <a:cubicBezTo>
                  <a:pt x="405" y="362"/>
                  <a:pt x="405" y="362"/>
                  <a:pt x="405" y="362"/>
                </a:cubicBezTo>
                <a:cubicBezTo>
                  <a:pt x="411" y="362"/>
                  <a:pt x="416" y="358"/>
                  <a:pt x="416" y="352"/>
                </a:cubicBezTo>
                <a:close/>
                <a:moveTo>
                  <a:pt x="416" y="298"/>
                </a:moveTo>
                <a:cubicBezTo>
                  <a:pt x="416" y="292"/>
                  <a:pt x="411" y="288"/>
                  <a:pt x="405" y="288"/>
                </a:cubicBezTo>
                <a:cubicBezTo>
                  <a:pt x="224" y="288"/>
                  <a:pt x="224" y="288"/>
                  <a:pt x="224" y="288"/>
                </a:cubicBezTo>
                <a:cubicBezTo>
                  <a:pt x="218" y="288"/>
                  <a:pt x="213" y="292"/>
                  <a:pt x="213" y="298"/>
                </a:cubicBezTo>
                <a:cubicBezTo>
                  <a:pt x="213" y="304"/>
                  <a:pt x="218" y="309"/>
                  <a:pt x="224" y="309"/>
                </a:cubicBezTo>
                <a:cubicBezTo>
                  <a:pt x="405" y="309"/>
                  <a:pt x="405" y="309"/>
                  <a:pt x="405" y="309"/>
                </a:cubicBezTo>
                <a:cubicBezTo>
                  <a:pt x="411" y="309"/>
                  <a:pt x="416" y="304"/>
                  <a:pt x="416" y="298"/>
                </a:cubicBezTo>
                <a:close/>
                <a:moveTo>
                  <a:pt x="416" y="213"/>
                </a:moveTo>
                <a:cubicBezTo>
                  <a:pt x="416" y="207"/>
                  <a:pt x="411" y="202"/>
                  <a:pt x="405" y="202"/>
                </a:cubicBezTo>
                <a:cubicBezTo>
                  <a:pt x="224" y="202"/>
                  <a:pt x="224" y="202"/>
                  <a:pt x="224" y="202"/>
                </a:cubicBezTo>
                <a:cubicBezTo>
                  <a:pt x="218" y="202"/>
                  <a:pt x="213" y="207"/>
                  <a:pt x="213" y="213"/>
                </a:cubicBezTo>
                <a:cubicBezTo>
                  <a:pt x="213" y="219"/>
                  <a:pt x="218" y="224"/>
                  <a:pt x="224" y="224"/>
                </a:cubicBezTo>
                <a:cubicBezTo>
                  <a:pt x="405" y="224"/>
                  <a:pt x="405" y="224"/>
                  <a:pt x="405" y="224"/>
                </a:cubicBezTo>
                <a:cubicBezTo>
                  <a:pt x="411" y="224"/>
                  <a:pt x="416" y="219"/>
                  <a:pt x="416" y="213"/>
                </a:cubicBezTo>
                <a:close/>
                <a:moveTo>
                  <a:pt x="416" y="160"/>
                </a:moveTo>
                <a:cubicBezTo>
                  <a:pt x="416" y="154"/>
                  <a:pt x="411" y="149"/>
                  <a:pt x="405" y="149"/>
                </a:cubicBezTo>
                <a:cubicBezTo>
                  <a:pt x="224" y="149"/>
                  <a:pt x="224" y="149"/>
                  <a:pt x="224" y="149"/>
                </a:cubicBezTo>
                <a:cubicBezTo>
                  <a:pt x="218" y="149"/>
                  <a:pt x="213" y="154"/>
                  <a:pt x="213" y="160"/>
                </a:cubicBezTo>
                <a:cubicBezTo>
                  <a:pt x="213" y="166"/>
                  <a:pt x="218" y="170"/>
                  <a:pt x="224" y="170"/>
                </a:cubicBezTo>
                <a:cubicBezTo>
                  <a:pt x="405" y="170"/>
                  <a:pt x="405" y="170"/>
                  <a:pt x="405" y="170"/>
                </a:cubicBezTo>
                <a:cubicBezTo>
                  <a:pt x="411" y="170"/>
                  <a:pt x="416" y="166"/>
                  <a:pt x="416" y="160"/>
                </a:cubicBezTo>
                <a:close/>
              </a:path>
            </a:pathLst>
          </a:cu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52" name="Freeform 421"/>
          <p:cNvSpPr>
            <a:spLocks noChangeAspect="1" noEditPoints="1"/>
          </p:cNvSpPr>
          <p:nvPr/>
        </p:nvSpPr>
        <p:spPr bwMode="auto">
          <a:xfrm>
            <a:off x="8573119" y="3930114"/>
            <a:ext cx="468000" cy="468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41 w 512"/>
              <a:gd name="T11" fmla="*/ 329 h 512"/>
              <a:gd name="T12" fmla="*/ 298 w 512"/>
              <a:gd name="T13" fmla="*/ 315 h 512"/>
              <a:gd name="T14" fmla="*/ 298 w 512"/>
              <a:gd name="T15" fmla="*/ 330 h 512"/>
              <a:gd name="T16" fmla="*/ 288 w 512"/>
              <a:gd name="T17" fmla="*/ 341 h 512"/>
              <a:gd name="T18" fmla="*/ 277 w 512"/>
              <a:gd name="T19" fmla="*/ 330 h 512"/>
              <a:gd name="T20" fmla="*/ 277 w 512"/>
              <a:gd name="T21" fmla="*/ 288 h 512"/>
              <a:gd name="T22" fmla="*/ 288 w 512"/>
              <a:gd name="T23" fmla="*/ 277 h 512"/>
              <a:gd name="T24" fmla="*/ 330 w 512"/>
              <a:gd name="T25" fmla="*/ 277 h 512"/>
              <a:gd name="T26" fmla="*/ 341 w 512"/>
              <a:gd name="T27" fmla="*/ 288 h 512"/>
              <a:gd name="T28" fmla="*/ 330 w 512"/>
              <a:gd name="T29" fmla="*/ 298 h 512"/>
              <a:gd name="T30" fmla="*/ 311 w 512"/>
              <a:gd name="T31" fmla="*/ 298 h 512"/>
              <a:gd name="T32" fmla="*/ 341 w 512"/>
              <a:gd name="T33" fmla="*/ 308 h 512"/>
              <a:gd name="T34" fmla="*/ 394 w 512"/>
              <a:gd name="T35" fmla="*/ 255 h 512"/>
              <a:gd name="T36" fmla="*/ 341 w 512"/>
              <a:gd name="T37" fmla="*/ 202 h 512"/>
              <a:gd name="T38" fmla="*/ 303 w 512"/>
              <a:gd name="T39" fmla="*/ 218 h 512"/>
              <a:gd name="T40" fmla="*/ 224 w 512"/>
              <a:gd name="T41" fmla="*/ 308 h 512"/>
              <a:gd name="T42" fmla="*/ 170 w 512"/>
              <a:gd name="T43" fmla="*/ 330 h 512"/>
              <a:gd name="T44" fmla="*/ 96 w 512"/>
              <a:gd name="T45" fmla="*/ 256 h 512"/>
              <a:gd name="T46" fmla="*/ 170 w 512"/>
              <a:gd name="T47" fmla="*/ 181 h 512"/>
              <a:gd name="T48" fmla="*/ 213 w 512"/>
              <a:gd name="T49" fmla="*/ 194 h 512"/>
              <a:gd name="T50" fmla="*/ 213 w 512"/>
              <a:gd name="T51" fmla="*/ 181 h 512"/>
              <a:gd name="T52" fmla="*/ 224 w 512"/>
              <a:gd name="T53" fmla="*/ 170 h 512"/>
              <a:gd name="T54" fmla="*/ 234 w 512"/>
              <a:gd name="T55" fmla="*/ 181 h 512"/>
              <a:gd name="T56" fmla="*/ 234 w 512"/>
              <a:gd name="T57" fmla="*/ 224 h 512"/>
              <a:gd name="T58" fmla="*/ 224 w 512"/>
              <a:gd name="T59" fmla="*/ 234 h 512"/>
              <a:gd name="T60" fmla="*/ 181 w 512"/>
              <a:gd name="T61" fmla="*/ 234 h 512"/>
              <a:gd name="T62" fmla="*/ 170 w 512"/>
              <a:gd name="T63" fmla="*/ 224 h 512"/>
              <a:gd name="T64" fmla="*/ 181 w 512"/>
              <a:gd name="T65" fmla="*/ 213 h 512"/>
              <a:gd name="T66" fmla="*/ 202 w 512"/>
              <a:gd name="T67" fmla="*/ 213 h 512"/>
              <a:gd name="T68" fmla="*/ 170 w 512"/>
              <a:gd name="T69" fmla="*/ 202 h 512"/>
              <a:gd name="T70" fmla="*/ 117 w 512"/>
              <a:gd name="T71" fmla="*/ 256 h 512"/>
              <a:gd name="T72" fmla="*/ 170 w 512"/>
              <a:gd name="T73" fmla="*/ 309 h 512"/>
              <a:gd name="T74" fmla="*/ 208 w 512"/>
              <a:gd name="T75" fmla="*/ 293 h 512"/>
              <a:gd name="T76" fmla="*/ 288 w 512"/>
              <a:gd name="T77" fmla="*/ 203 h 512"/>
              <a:gd name="T78" fmla="*/ 341 w 512"/>
              <a:gd name="T79" fmla="*/ 181 h 512"/>
              <a:gd name="T80" fmla="*/ 415 w 512"/>
              <a:gd name="T81" fmla="*/ 255 h 512"/>
              <a:gd name="T82" fmla="*/ 341 w 512"/>
              <a:gd name="T83" fmla="*/ 32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41" y="329"/>
                </a:moveTo>
                <a:cubicBezTo>
                  <a:pt x="325" y="329"/>
                  <a:pt x="311" y="324"/>
                  <a:pt x="298" y="315"/>
                </a:cubicBezTo>
                <a:cubicBezTo>
                  <a:pt x="298" y="330"/>
                  <a:pt x="298" y="330"/>
                  <a:pt x="298" y="330"/>
                </a:cubicBezTo>
                <a:cubicBezTo>
                  <a:pt x="298" y="336"/>
                  <a:pt x="294" y="341"/>
                  <a:pt x="288" y="341"/>
                </a:cubicBezTo>
                <a:cubicBezTo>
                  <a:pt x="282" y="341"/>
                  <a:pt x="277" y="336"/>
                  <a:pt x="277" y="330"/>
                </a:cubicBezTo>
                <a:cubicBezTo>
                  <a:pt x="277" y="288"/>
                  <a:pt x="277" y="288"/>
                  <a:pt x="277" y="288"/>
                </a:cubicBezTo>
                <a:cubicBezTo>
                  <a:pt x="277" y="282"/>
                  <a:pt x="282" y="277"/>
                  <a:pt x="288" y="277"/>
                </a:cubicBezTo>
                <a:cubicBezTo>
                  <a:pt x="330" y="277"/>
                  <a:pt x="330" y="277"/>
                  <a:pt x="330" y="277"/>
                </a:cubicBezTo>
                <a:cubicBezTo>
                  <a:pt x="336" y="277"/>
                  <a:pt x="341" y="282"/>
                  <a:pt x="341" y="288"/>
                </a:cubicBezTo>
                <a:cubicBezTo>
                  <a:pt x="341" y="294"/>
                  <a:pt x="336" y="298"/>
                  <a:pt x="330" y="298"/>
                </a:cubicBezTo>
                <a:cubicBezTo>
                  <a:pt x="311" y="298"/>
                  <a:pt x="311" y="298"/>
                  <a:pt x="311" y="298"/>
                </a:cubicBezTo>
                <a:cubicBezTo>
                  <a:pt x="320" y="304"/>
                  <a:pt x="330" y="308"/>
                  <a:pt x="341" y="308"/>
                </a:cubicBezTo>
                <a:cubicBezTo>
                  <a:pt x="370" y="308"/>
                  <a:pt x="394" y="284"/>
                  <a:pt x="394" y="255"/>
                </a:cubicBezTo>
                <a:cubicBezTo>
                  <a:pt x="394" y="226"/>
                  <a:pt x="370" y="202"/>
                  <a:pt x="341" y="202"/>
                </a:cubicBezTo>
                <a:cubicBezTo>
                  <a:pt x="327" y="202"/>
                  <a:pt x="313" y="208"/>
                  <a:pt x="303" y="218"/>
                </a:cubicBezTo>
                <a:cubicBezTo>
                  <a:pt x="224" y="308"/>
                  <a:pt x="224" y="308"/>
                  <a:pt x="224" y="308"/>
                </a:cubicBezTo>
                <a:cubicBezTo>
                  <a:pt x="209" y="323"/>
                  <a:pt x="190" y="330"/>
                  <a:pt x="170" y="330"/>
                </a:cubicBezTo>
                <a:cubicBezTo>
                  <a:pt x="129" y="330"/>
                  <a:pt x="96" y="297"/>
                  <a:pt x="96" y="256"/>
                </a:cubicBezTo>
                <a:cubicBezTo>
                  <a:pt x="96" y="214"/>
                  <a:pt x="129" y="181"/>
                  <a:pt x="170" y="181"/>
                </a:cubicBezTo>
                <a:cubicBezTo>
                  <a:pt x="186" y="181"/>
                  <a:pt x="201" y="186"/>
                  <a:pt x="213" y="194"/>
                </a:cubicBezTo>
                <a:cubicBezTo>
                  <a:pt x="213" y="181"/>
                  <a:pt x="213" y="181"/>
                  <a:pt x="213" y="181"/>
                </a:cubicBezTo>
                <a:cubicBezTo>
                  <a:pt x="213" y="175"/>
                  <a:pt x="218" y="170"/>
                  <a:pt x="224" y="170"/>
                </a:cubicBezTo>
                <a:cubicBezTo>
                  <a:pt x="230" y="170"/>
                  <a:pt x="234" y="175"/>
                  <a:pt x="234" y="181"/>
                </a:cubicBezTo>
                <a:cubicBezTo>
                  <a:pt x="234" y="224"/>
                  <a:pt x="234" y="224"/>
                  <a:pt x="234" y="224"/>
                </a:cubicBezTo>
                <a:cubicBezTo>
                  <a:pt x="234" y="230"/>
                  <a:pt x="230" y="234"/>
                  <a:pt x="224" y="234"/>
                </a:cubicBezTo>
                <a:cubicBezTo>
                  <a:pt x="181" y="234"/>
                  <a:pt x="181" y="234"/>
                  <a:pt x="181" y="234"/>
                </a:cubicBezTo>
                <a:cubicBezTo>
                  <a:pt x="175" y="234"/>
                  <a:pt x="170" y="230"/>
                  <a:pt x="170" y="224"/>
                </a:cubicBezTo>
                <a:cubicBezTo>
                  <a:pt x="170" y="218"/>
                  <a:pt x="175" y="213"/>
                  <a:pt x="181" y="213"/>
                </a:cubicBezTo>
                <a:cubicBezTo>
                  <a:pt x="202" y="213"/>
                  <a:pt x="202" y="213"/>
                  <a:pt x="202" y="213"/>
                </a:cubicBezTo>
                <a:cubicBezTo>
                  <a:pt x="193" y="206"/>
                  <a:pt x="182" y="202"/>
                  <a:pt x="170" y="202"/>
                </a:cubicBezTo>
                <a:cubicBezTo>
                  <a:pt x="141" y="202"/>
                  <a:pt x="117" y="226"/>
                  <a:pt x="117" y="256"/>
                </a:cubicBezTo>
                <a:cubicBezTo>
                  <a:pt x="117" y="285"/>
                  <a:pt x="141" y="309"/>
                  <a:pt x="170" y="309"/>
                </a:cubicBezTo>
                <a:cubicBezTo>
                  <a:pt x="185" y="309"/>
                  <a:pt x="198" y="303"/>
                  <a:pt x="208" y="293"/>
                </a:cubicBezTo>
                <a:cubicBezTo>
                  <a:pt x="288" y="203"/>
                  <a:pt x="288" y="203"/>
                  <a:pt x="288" y="203"/>
                </a:cubicBezTo>
                <a:cubicBezTo>
                  <a:pt x="302" y="189"/>
                  <a:pt x="321" y="181"/>
                  <a:pt x="341" y="181"/>
                </a:cubicBezTo>
                <a:cubicBezTo>
                  <a:pt x="382" y="181"/>
                  <a:pt x="415" y="214"/>
                  <a:pt x="415" y="255"/>
                </a:cubicBezTo>
                <a:cubicBezTo>
                  <a:pt x="415" y="296"/>
                  <a:pt x="382" y="329"/>
                  <a:pt x="341" y="3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nvGrpSpPr>
          <p:cNvPr id="53" name="Group 674"/>
          <p:cNvGrpSpPr>
            <a:grpSpLocks noChangeAspect="1"/>
          </p:cNvGrpSpPr>
          <p:nvPr/>
        </p:nvGrpSpPr>
        <p:grpSpPr bwMode="auto">
          <a:xfrm>
            <a:off x="8573012" y="2598151"/>
            <a:ext cx="468001" cy="467997"/>
            <a:chOff x="1549" y="2327"/>
            <a:chExt cx="340" cy="340"/>
          </a:xfrm>
          <a:solidFill>
            <a:schemeClr val="accent1"/>
          </a:solidFill>
        </p:grpSpPr>
        <p:sp>
          <p:nvSpPr>
            <p:cNvPr id="54" name="Freeform 675"/>
            <p:cNvSpPr>
              <a:spLocks/>
            </p:cNvSpPr>
            <p:nvPr/>
          </p:nvSpPr>
          <p:spPr bwMode="auto">
            <a:xfrm>
              <a:off x="1708" y="2565"/>
              <a:ext cx="21" cy="24"/>
            </a:xfrm>
            <a:custGeom>
              <a:avLst/>
              <a:gdLst>
                <a:gd name="T0" fmla="*/ 0 w 21"/>
                <a:gd name="T1" fmla="*/ 24 h 24"/>
                <a:gd name="T2" fmla="*/ 21 w 21"/>
                <a:gd name="T3" fmla="*/ 24 h 24"/>
                <a:gd name="T4" fmla="*/ 11 w 21"/>
                <a:gd name="T5" fmla="*/ 0 h 24"/>
                <a:gd name="T6" fmla="*/ 0 w 21"/>
                <a:gd name="T7" fmla="*/ 24 h 24"/>
              </a:gdLst>
              <a:ahLst/>
              <a:cxnLst>
                <a:cxn ang="0">
                  <a:pos x="T0" y="T1"/>
                </a:cxn>
                <a:cxn ang="0">
                  <a:pos x="T2" y="T3"/>
                </a:cxn>
                <a:cxn ang="0">
                  <a:pos x="T4" y="T5"/>
                </a:cxn>
                <a:cxn ang="0">
                  <a:pos x="T6" y="T7"/>
                </a:cxn>
              </a:cxnLst>
              <a:rect l="0" t="0" r="r" b="b"/>
              <a:pathLst>
                <a:path w="21" h="24">
                  <a:moveTo>
                    <a:pt x="0" y="24"/>
                  </a:moveTo>
                  <a:lnTo>
                    <a:pt x="21" y="24"/>
                  </a:lnTo>
                  <a:lnTo>
                    <a:pt x="11"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55" name="Freeform 676"/>
            <p:cNvSpPr>
              <a:spLocks/>
            </p:cNvSpPr>
            <p:nvPr/>
          </p:nvSpPr>
          <p:spPr bwMode="auto">
            <a:xfrm>
              <a:off x="1628" y="2439"/>
              <a:ext cx="48" cy="75"/>
            </a:xfrm>
            <a:custGeom>
              <a:avLst/>
              <a:gdLst>
                <a:gd name="T0" fmla="*/ 15 w 73"/>
                <a:gd name="T1" fmla="*/ 9 h 114"/>
                <a:gd name="T2" fmla="*/ 42 w 73"/>
                <a:gd name="T3" fmla="*/ 89 h 114"/>
                <a:gd name="T4" fmla="*/ 73 w 73"/>
                <a:gd name="T5" fmla="*/ 114 h 114"/>
                <a:gd name="T6" fmla="*/ 53 w 73"/>
                <a:gd name="T7" fmla="*/ 5 h 114"/>
                <a:gd name="T8" fmla="*/ 15 w 73"/>
                <a:gd name="T9" fmla="*/ 9 h 114"/>
              </a:gdLst>
              <a:ahLst/>
              <a:cxnLst>
                <a:cxn ang="0">
                  <a:pos x="T0" y="T1"/>
                </a:cxn>
                <a:cxn ang="0">
                  <a:pos x="T2" y="T3"/>
                </a:cxn>
                <a:cxn ang="0">
                  <a:pos x="T4" y="T5"/>
                </a:cxn>
                <a:cxn ang="0">
                  <a:pos x="T6" y="T7"/>
                </a:cxn>
                <a:cxn ang="0">
                  <a:pos x="T8" y="T9"/>
                </a:cxn>
              </a:cxnLst>
              <a:rect l="0" t="0" r="r" b="b"/>
              <a:pathLst>
                <a:path w="73" h="114">
                  <a:moveTo>
                    <a:pt x="15" y="9"/>
                  </a:moveTo>
                  <a:cubicBezTo>
                    <a:pt x="0" y="25"/>
                    <a:pt x="13" y="62"/>
                    <a:pt x="42" y="89"/>
                  </a:cubicBezTo>
                  <a:cubicBezTo>
                    <a:pt x="52" y="98"/>
                    <a:pt x="62" y="107"/>
                    <a:pt x="73" y="114"/>
                  </a:cubicBezTo>
                  <a:cubicBezTo>
                    <a:pt x="61" y="81"/>
                    <a:pt x="55" y="40"/>
                    <a:pt x="53" y="5"/>
                  </a:cubicBezTo>
                  <a:cubicBezTo>
                    <a:pt x="36" y="0"/>
                    <a:pt x="22" y="2"/>
                    <a:pt x="1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56" name="Freeform 677"/>
            <p:cNvSpPr>
              <a:spLocks/>
            </p:cNvSpPr>
            <p:nvPr/>
          </p:nvSpPr>
          <p:spPr bwMode="auto">
            <a:xfrm>
              <a:off x="1676" y="2405"/>
              <a:ext cx="85" cy="134"/>
            </a:xfrm>
            <a:custGeom>
              <a:avLst/>
              <a:gdLst>
                <a:gd name="T0" fmla="*/ 129 w 129"/>
                <a:gd name="T1" fmla="*/ 0 h 203"/>
                <a:gd name="T2" fmla="*/ 0 w 129"/>
                <a:gd name="T3" fmla="*/ 0 h 203"/>
                <a:gd name="T4" fmla="*/ 40 w 129"/>
                <a:gd name="T5" fmla="*/ 192 h 203"/>
                <a:gd name="T6" fmla="*/ 65 w 129"/>
                <a:gd name="T7" fmla="*/ 203 h 203"/>
                <a:gd name="T8" fmla="*/ 89 w 129"/>
                <a:gd name="T9" fmla="*/ 192 h 203"/>
                <a:gd name="T10" fmla="*/ 129 w 129"/>
                <a:gd name="T11" fmla="*/ 0 h 203"/>
              </a:gdLst>
              <a:ahLst/>
              <a:cxnLst>
                <a:cxn ang="0">
                  <a:pos x="T0" y="T1"/>
                </a:cxn>
                <a:cxn ang="0">
                  <a:pos x="T2" y="T3"/>
                </a:cxn>
                <a:cxn ang="0">
                  <a:pos x="T4" y="T5"/>
                </a:cxn>
                <a:cxn ang="0">
                  <a:pos x="T6" y="T7"/>
                </a:cxn>
                <a:cxn ang="0">
                  <a:pos x="T8" y="T9"/>
                </a:cxn>
                <a:cxn ang="0">
                  <a:pos x="T10" y="T11"/>
                </a:cxn>
              </a:cxnLst>
              <a:rect l="0" t="0" r="r" b="b"/>
              <a:pathLst>
                <a:path w="129" h="203">
                  <a:moveTo>
                    <a:pt x="129" y="0"/>
                  </a:moveTo>
                  <a:cubicBezTo>
                    <a:pt x="0" y="0"/>
                    <a:pt x="0" y="0"/>
                    <a:pt x="0" y="0"/>
                  </a:cubicBezTo>
                  <a:cubicBezTo>
                    <a:pt x="0" y="49"/>
                    <a:pt x="6" y="156"/>
                    <a:pt x="40" y="192"/>
                  </a:cubicBezTo>
                  <a:cubicBezTo>
                    <a:pt x="47" y="199"/>
                    <a:pt x="55" y="203"/>
                    <a:pt x="65" y="203"/>
                  </a:cubicBezTo>
                  <a:cubicBezTo>
                    <a:pt x="74" y="203"/>
                    <a:pt x="82" y="199"/>
                    <a:pt x="89" y="192"/>
                  </a:cubicBezTo>
                  <a:cubicBezTo>
                    <a:pt x="124" y="156"/>
                    <a:pt x="129" y="49"/>
                    <a:pt x="1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57" name="Freeform 678"/>
            <p:cNvSpPr>
              <a:spLocks noEditPoints="1"/>
            </p:cNvSpPr>
            <p:nvPr/>
          </p:nvSpPr>
          <p:spPr bwMode="auto">
            <a:xfrm>
              <a:off x="1549" y="232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65 w 512"/>
                <a:gd name="T11" fmla="*/ 273 h 512"/>
                <a:gd name="T12" fmla="*/ 312 w 512"/>
                <a:gd name="T13" fmla="*/ 309 h 512"/>
                <a:gd name="T14" fmla="*/ 309 w 512"/>
                <a:gd name="T15" fmla="*/ 309 h 512"/>
                <a:gd name="T16" fmla="*/ 307 w 512"/>
                <a:gd name="T17" fmla="*/ 309 h 512"/>
                <a:gd name="T18" fmla="*/ 296 w 512"/>
                <a:gd name="T19" fmla="*/ 323 h 512"/>
                <a:gd name="T20" fmla="*/ 271 w 512"/>
                <a:gd name="T21" fmla="*/ 339 h 512"/>
                <a:gd name="T22" fmla="*/ 297 w 512"/>
                <a:gd name="T23" fmla="*/ 401 h 512"/>
                <a:gd name="T24" fmla="*/ 297 w 512"/>
                <a:gd name="T25" fmla="*/ 411 h 512"/>
                <a:gd name="T26" fmla="*/ 288 w 512"/>
                <a:gd name="T27" fmla="*/ 416 h 512"/>
                <a:gd name="T28" fmla="*/ 224 w 512"/>
                <a:gd name="T29" fmla="*/ 416 h 512"/>
                <a:gd name="T30" fmla="*/ 215 w 512"/>
                <a:gd name="T31" fmla="*/ 411 h 512"/>
                <a:gd name="T32" fmla="*/ 214 w 512"/>
                <a:gd name="T33" fmla="*/ 401 h 512"/>
                <a:gd name="T34" fmla="*/ 241 w 512"/>
                <a:gd name="T35" fmla="*/ 339 h 512"/>
                <a:gd name="T36" fmla="*/ 216 w 512"/>
                <a:gd name="T37" fmla="*/ 323 h 512"/>
                <a:gd name="T38" fmla="*/ 204 w 512"/>
                <a:gd name="T39" fmla="*/ 309 h 512"/>
                <a:gd name="T40" fmla="*/ 202 w 512"/>
                <a:gd name="T41" fmla="*/ 309 h 512"/>
                <a:gd name="T42" fmla="*/ 199 w 512"/>
                <a:gd name="T43" fmla="*/ 309 h 512"/>
                <a:gd name="T44" fmla="*/ 147 w 512"/>
                <a:gd name="T45" fmla="*/ 273 h 512"/>
                <a:gd name="T46" fmla="*/ 118 w 512"/>
                <a:gd name="T47" fmla="*/ 163 h 512"/>
                <a:gd name="T48" fmla="*/ 171 w 512"/>
                <a:gd name="T49" fmla="*/ 151 h 512"/>
                <a:gd name="T50" fmla="*/ 170 w 512"/>
                <a:gd name="T51" fmla="*/ 106 h 512"/>
                <a:gd name="T52" fmla="*/ 181 w 512"/>
                <a:gd name="T53" fmla="*/ 96 h 512"/>
                <a:gd name="T54" fmla="*/ 330 w 512"/>
                <a:gd name="T55" fmla="*/ 96 h 512"/>
                <a:gd name="T56" fmla="*/ 341 w 512"/>
                <a:gd name="T57" fmla="*/ 106 h 512"/>
                <a:gd name="T58" fmla="*/ 341 w 512"/>
                <a:gd name="T59" fmla="*/ 151 h 512"/>
                <a:gd name="T60" fmla="*/ 393 w 512"/>
                <a:gd name="T61" fmla="*/ 163 h 512"/>
                <a:gd name="T62" fmla="*/ 365 w 512"/>
                <a:gd name="T63" fmla="*/ 2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5" y="273"/>
                  </a:moveTo>
                  <a:cubicBezTo>
                    <a:pt x="349" y="287"/>
                    <a:pt x="331" y="303"/>
                    <a:pt x="312" y="309"/>
                  </a:cubicBezTo>
                  <a:cubicBezTo>
                    <a:pt x="311" y="309"/>
                    <a:pt x="310" y="309"/>
                    <a:pt x="309" y="309"/>
                  </a:cubicBezTo>
                  <a:cubicBezTo>
                    <a:pt x="308" y="309"/>
                    <a:pt x="308" y="309"/>
                    <a:pt x="307" y="309"/>
                  </a:cubicBezTo>
                  <a:cubicBezTo>
                    <a:pt x="304" y="314"/>
                    <a:pt x="300" y="319"/>
                    <a:pt x="296" y="323"/>
                  </a:cubicBezTo>
                  <a:cubicBezTo>
                    <a:pt x="288" y="331"/>
                    <a:pt x="280" y="336"/>
                    <a:pt x="271" y="339"/>
                  </a:cubicBezTo>
                  <a:cubicBezTo>
                    <a:pt x="297" y="401"/>
                    <a:pt x="297" y="401"/>
                    <a:pt x="297" y="401"/>
                  </a:cubicBezTo>
                  <a:cubicBezTo>
                    <a:pt x="299" y="404"/>
                    <a:pt x="299" y="408"/>
                    <a:pt x="297" y="411"/>
                  </a:cubicBezTo>
                  <a:cubicBezTo>
                    <a:pt x="295" y="414"/>
                    <a:pt x="291" y="416"/>
                    <a:pt x="288" y="416"/>
                  </a:cubicBezTo>
                  <a:cubicBezTo>
                    <a:pt x="224" y="416"/>
                    <a:pt x="224" y="416"/>
                    <a:pt x="224" y="416"/>
                  </a:cubicBezTo>
                  <a:cubicBezTo>
                    <a:pt x="220" y="416"/>
                    <a:pt x="217" y="414"/>
                    <a:pt x="215" y="411"/>
                  </a:cubicBezTo>
                  <a:cubicBezTo>
                    <a:pt x="213" y="408"/>
                    <a:pt x="212" y="404"/>
                    <a:pt x="214" y="401"/>
                  </a:cubicBezTo>
                  <a:cubicBezTo>
                    <a:pt x="241" y="339"/>
                    <a:pt x="241" y="339"/>
                    <a:pt x="241" y="339"/>
                  </a:cubicBezTo>
                  <a:cubicBezTo>
                    <a:pt x="231" y="336"/>
                    <a:pt x="223" y="331"/>
                    <a:pt x="216" y="323"/>
                  </a:cubicBezTo>
                  <a:cubicBezTo>
                    <a:pt x="212" y="319"/>
                    <a:pt x="208" y="314"/>
                    <a:pt x="204" y="309"/>
                  </a:cubicBezTo>
                  <a:cubicBezTo>
                    <a:pt x="204" y="309"/>
                    <a:pt x="203" y="309"/>
                    <a:pt x="202" y="309"/>
                  </a:cubicBezTo>
                  <a:cubicBezTo>
                    <a:pt x="201" y="309"/>
                    <a:pt x="200" y="309"/>
                    <a:pt x="199" y="309"/>
                  </a:cubicBezTo>
                  <a:cubicBezTo>
                    <a:pt x="180" y="303"/>
                    <a:pt x="162" y="287"/>
                    <a:pt x="147" y="273"/>
                  </a:cubicBezTo>
                  <a:cubicBezTo>
                    <a:pt x="107" y="236"/>
                    <a:pt x="95" y="188"/>
                    <a:pt x="118" y="163"/>
                  </a:cubicBezTo>
                  <a:cubicBezTo>
                    <a:pt x="130" y="150"/>
                    <a:pt x="149" y="146"/>
                    <a:pt x="171" y="151"/>
                  </a:cubicBezTo>
                  <a:cubicBezTo>
                    <a:pt x="170" y="126"/>
                    <a:pt x="170" y="108"/>
                    <a:pt x="170" y="106"/>
                  </a:cubicBezTo>
                  <a:cubicBezTo>
                    <a:pt x="171" y="100"/>
                    <a:pt x="175" y="96"/>
                    <a:pt x="181" y="96"/>
                  </a:cubicBezTo>
                  <a:cubicBezTo>
                    <a:pt x="330" y="96"/>
                    <a:pt x="330" y="96"/>
                    <a:pt x="330" y="96"/>
                  </a:cubicBezTo>
                  <a:cubicBezTo>
                    <a:pt x="336" y="96"/>
                    <a:pt x="341" y="100"/>
                    <a:pt x="341" y="106"/>
                  </a:cubicBezTo>
                  <a:cubicBezTo>
                    <a:pt x="341" y="108"/>
                    <a:pt x="342" y="126"/>
                    <a:pt x="341" y="151"/>
                  </a:cubicBezTo>
                  <a:cubicBezTo>
                    <a:pt x="363" y="146"/>
                    <a:pt x="381" y="150"/>
                    <a:pt x="393" y="163"/>
                  </a:cubicBezTo>
                  <a:cubicBezTo>
                    <a:pt x="417" y="188"/>
                    <a:pt x="404" y="236"/>
                    <a:pt x="365" y="2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58" name="Freeform 679"/>
            <p:cNvSpPr>
              <a:spLocks/>
            </p:cNvSpPr>
            <p:nvPr/>
          </p:nvSpPr>
          <p:spPr bwMode="auto">
            <a:xfrm>
              <a:off x="1761" y="2439"/>
              <a:ext cx="48" cy="75"/>
            </a:xfrm>
            <a:custGeom>
              <a:avLst/>
              <a:gdLst>
                <a:gd name="T0" fmla="*/ 20 w 72"/>
                <a:gd name="T1" fmla="*/ 5 h 114"/>
                <a:gd name="T2" fmla="*/ 0 w 72"/>
                <a:gd name="T3" fmla="*/ 114 h 114"/>
                <a:gd name="T4" fmla="*/ 30 w 72"/>
                <a:gd name="T5" fmla="*/ 89 h 114"/>
                <a:gd name="T6" fmla="*/ 58 w 72"/>
                <a:gd name="T7" fmla="*/ 9 h 114"/>
                <a:gd name="T8" fmla="*/ 20 w 72"/>
                <a:gd name="T9" fmla="*/ 5 h 114"/>
              </a:gdLst>
              <a:ahLst/>
              <a:cxnLst>
                <a:cxn ang="0">
                  <a:pos x="T0" y="T1"/>
                </a:cxn>
                <a:cxn ang="0">
                  <a:pos x="T2" y="T3"/>
                </a:cxn>
                <a:cxn ang="0">
                  <a:pos x="T4" y="T5"/>
                </a:cxn>
                <a:cxn ang="0">
                  <a:pos x="T6" y="T7"/>
                </a:cxn>
                <a:cxn ang="0">
                  <a:pos x="T8" y="T9"/>
                </a:cxn>
              </a:cxnLst>
              <a:rect l="0" t="0" r="r" b="b"/>
              <a:pathLst>
                <a:path w="72" h="114">
                  <a:moveTo>
                    <a:pt x="20" y="5"/>
                  </a:moveTo>
                  <a:cubicBezTo>
                    <a:pt x="17" y="40"/>
                    <a:pt x="12" y="81"/>
                    <a:pt x="0" y="114"/>
                  </a:cubicBezTo>
                  <a:cubicBezTo>
                    <a:pt x="10" y="107"/>
                    <a:pt x="21" y="98"/>
                    <a:pt x="30" y="89"/>
                  </a:cubicBezTo>
                  <a:cubicBezTo>
                    <a:pt x="59" y="62"/>
                    <a:pt x="72" y="25"/>
                    <a:pt x="58" y="9"/>
                  </a:cubicBezTo>
                  <a:cubicBezTo>
                    <a:pt x="50" y="2"/>
                    <a:pt x="36" y="0"/>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grpSp>
      <p:grpSp>
        <p:nvGrpSpPr>
          <p:cNvPr id="59" name="Group 58"/>
          <p:cNvGrpSpPr>
            <a:grpSpLocks noChangeAspect="1"/>
          </p:cNvGrpSpPr>
          <p:nvPr/>
        </p:nvGrpSpPr>
        <p:grpSpPr>
          <a:xfrm>
            <a:off x="3274344" y="3931143"/>
            <a:ext cx="468000" cy="468000"/>
            <a:chOff x="4313250" y="4670367"/>
            <a:chExt cx="742736" cy="742736"/>
          </a:xfrm>
          <a:solidFill>
            <a:srgbClr val="787878"/>
          </a:solidFill>
        </p:grpSpPr>
        <p:sp>
          <p:nvSpPr>
            <p:cNvPr id="60" name="Oval 59"/>
            <p:cNvSpPr/>
            <p:nvPr/>
          </p:nvSpPr>
          <p:spPr bwMode="gray">
            <a:xfrm>
              <a:off x="4313250" y="4670367"/>
              <a:ext cx="742736" cy="742736"/>
            </a:xfrm>
            <a:prstGeom prst="ellipse">
              <a:avLst/>
            </a:prstGeom>
            <a:grp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0" cap="none" spc="0" normalizeH="0" baseline="0" noProof="0">
                <a:ln>
                  <a:noFill/>
                </a:ln>
                <a:solidFill>
                  <a:srgbClr val="FFFFFF"/>
                </a:solidFill>
                <a:effectLst/>
                <a:uLnTx/>
                <a:uFillTx/>
              </a:endParaRPr>
            </a:p>
          </p:txBody>
        </p:sp>
        <p:pic>
          <p:nvPicPr>
            <p:cNvPr id="61" name="Picture 4" descr="Image result for elephant icon transparent background"/>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424660" y="4781777"/>
              <a:ext cx="519915" cy="519915"/>
            </a:xfrm>
            <a:prstGeom prst="rect">
              <a:avLst/>
            </a:prstGeom>
            <a:grpFill/>
          </p:spPr>
        </p:pic>
      </p:grpSp>
      <p:sp>
        <p:nvSpPr>
          <p:cNvPr id="62" name="Freeform 768"/>
          <p:cNvSpPr>
            <a:spLocks noChangeAspect="1" noEditPoints="1"/>
          </p:cNvSpPr>
          <p:nvPr/>
        </p:nvSpPr>
        <p:spPr bwMode="auto">
          <a:xfrm>
            <a:off x="8573119" y="3264131"/>
            <a:ext cx="468000" cy="468000"/>
          </a:xfrm>
          <a:custGeom>
            <a:avLst/>
            <a:gdLst>
              <a:gd name="T0" fmla="*/ 117 w 512"/>
              <a:gd name="T1" fmla="*/ 167 h 512"/>
              <a:gd name="T2" fmla="*/ 170 w 512"/>
              <a:gd name="T3" fmla="*/ 144 h 512"/>
              <a:gd name="T4" fmla="*/ 170 w 512"/>
              <a:gd name="T5" fmla="*/ 323 h 512"/>
              <a:gd name="T6" fmla="*/ 117 w 512"/>
              <a:gd name="T7" fmla="*/ 346 h 512"/>
              <a:gd name="T8" fmla="*/ 117 w 512"/>
              <a:gd name="T9" fmla="*/ 167 h 512"/>
              <a:gd name="T10" fmla="*/ 266 w 512"/>
              <a:gd name="T11" fmla="*/ 346 h 512"/>
              <a:gd name="T12" fmla="*/ 320 w 512"/>
              <a:gd name="T13" fmla="*/ 323 h 512"/>
              <a:gd name="T14" fmla="*/ 320 w 512"/>
              <a:gd name="T15" fmla="*/ 144 h 512"/>
              <a:gd name="T16" fmla="*/ 266 w 512"/>
              <a:gd name="T17" fmla="*/ 167 h 512"/>
              <a:gd name="T18" fmla="*/ 266 w 512"/>
              <a:gd name="T19" fmla="*/ 346 h 512"/>
              <a:gd name="T20" fmla="*/ 192 w 512"/>
              <a:gd name="T21" fmla="*/ 323 h 512"/>
              <a:gd name="T22" fmla="*/ 245 w 512"/>
              <a:gd name="T23" fmla="*/ 346 h 512"/>
              <a:gd name="T24" fmla="*/ 245 w 512"/>
              <a:gd name="T25" fmla="*/ 167 h 512"/>
              <a:gd name="T26" fmla="*/ 192 w 512"/>
              <a:gd name="T27" fmla="*/ 144 h 512"/>
              <a:gd name="T28" fmla="*/ 192 w 512"/>
              <a:gd name="T29" fmla="*/ 323 h 512"/>
              <a:gd name="T30" fmla="*/ 341 w 512"/>
              <a:gd name="T31" fmla="*/ 323 h 512"/>
              <a:gd name="T32" fmla="*/ 394 w 512"/>
              <a:gd name="T33" fmla="*/ 346 h 512"/>
              <a:gd name="T34" fmla="*/ 394 w 512"/>
              <a:gd name="T35" fmla="*/ 167 h 512"/>
              <a:gd name="T36" fmla="*/ 341 w 512"/>
              <a:gd name="T37" fmla="*/ 144 h 512"/>
              <a:gd name="T38" fmla="*/ 341 w 512"/>
              <a:gd name="T39" fmla="*/ 323 h 512"/>
              <a:gd name="T40" fmla="*/ 512 w 512"/>
              <a:gd name="T41" fmla="*/ 256 h 512"/>
              <a:gd name="T42" fmla="*/ 256 w 512"/>
              <a:gd name="T43" fmla="*/ 512 h 512"/>
              <a:gd name="T44" fmla="*/ 0 w 512"/>
              <a:gd name="T45" fmla="*/ 256 h 512"/>
              <a:gd name="T46" fmla="*/ 256 w 512"/>
              <a:gd name="T47" fmla="*/ 0 h 512"/>
              <a:gd name="T48" fmla="*/ 512 w 512"/>
              <a:gd name="T49" fmla="*/ 256 h 512"/>
              <a:gd name="T50" fmla="*/ 416 w 512"/>
              <a:gd name="T51" fmla="*/ 160 h 512"/>
              <a:gd name="T52" fmla="*/ 409 w 512"/>
              <a:gd name="T53" fmla="*/ 150 h 512"/>
              <a:gd name="T54" fmla="*/ 335 w 512"/>
              <a:gd name="T55" fmla="*/ 118 h 512"/>
              <a:gd name="T56" fmla="*/ 326 w 512"/>
              <a:gd name="T57" fmla="*/ 118 h 512"/>
              <a:gd name="T58" fmla="*/ 256 w 512"/>
              <a:gd name="T59" fmla="*/ 148 h 512"/>
              <a:gd name="T60" fmla="*/ 185 w 512"/>
              <a:gd name="T61" fmla="*/ 118 h 512"/>
              <a:gd name="T62" fmla="*/ 177 w 512"/>
              <a:gd name="T63" fmla="*/ 118 h 512"/>
              <a:gd name="T64" fmla="*/ 102 w 512"/>
              <a:gd name="T65" fmla="*/ 150 h 512"/>
              <a:gd name="T66" fmla="*/ 96 w 512"/>
              <a:gd name="T67" fmla="*/ 160 h 512"/>
              <a:gd name="T68" fmla="*/ 96 w 512"/>
              <a:gd name="T69" fmla="*/ 362 h 512"/>
              <a:gd name="T70" fmla="*/ 100 w 512"/>
              <a:gd name="T71" fmla="*/ 371 h 512"/>
              <a:gd name="T72" fmla="*/ 111 w 512"/>
              <a:gd name="T73" fmla="*/ 372 h 512"/>
              <a:gd name="T74" fmla="*/ 181 w 512"/>
              <a:gd name="T75" fmla="*/ 342 h 512"/>
              <a:gd name="T76" fmla="*/ 251 w 512"/>
              <a:gd name="T77" fmla="*/ 372 h 512"/>
              <a:gd name="T78" fmla="*/ 260 w 512"/>
              <a:gd name="T79" fmla="*/ 372 h 512"/>
              <a:gd name="T80" fmla="*/ 330 w 512"/>
              <a:gd name="T81" fmla="*/ 342 h 512"/>
              <a:gd name="T82" fmla="*/ 401 w 512"/>
              <a:gd name="T83" fmla="*/ 372 h 512"/>
              <a:gd name="T84" fmla="*/ 405 w 512"/>
              <a:gd name="T85" fmla="*/ 373 h 512"/>
              <a:gd name="T86" fmla="*/ 411 w 512"/>
              <a:gd name="T87" fmla="*/ 371 h 512"/>
              <a:gd name="T88" fmla="*/ 416 w 512"/>
              <a:gd name="T89" fmla="*/ 362 h 512"/>
              <a:gd name="T90" fmla="*/ 416 w 512"/>
              <a:gd name="T91"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117" y="167"/>
                </a:moveTo>
                <a:cubicBezTo>
                  <a:pt x="170" y="144"/>
                  <a:pt x="170" y="144"/>
                  <a:pt x="170" y="144"/>
                </a:cubicBezTo>
                <a:cubicBezTo>
                  <a:pt x="170" y="323"/>
                  <a:pt x="170" y="323"/>
                  <a:pt x="170" y="323"/>
                </a:cubicBezTo>
                <a:cubicBezTo>
                  <a:pt x="117" y="346"/>
                  <a:pt x="117" y="346"/>
                  <a:pt x="117" y="346"/>
                </a:cubicBezTo>
                <a:lnTo>
                  <a:pt x="117" y="167"/>
                </a:lnTo>
                <a:close/>
                <a:moveTo>
                  <a:pt x="266" y="346"/>
                </a:moveTo>
                <a:cubicBezTo>
                  <a:pt x="320" y="323"/>
                  <a:pt x="320" y="323"/>
                  <a:pt x="320" y="323"/>
                </a:cubicBezTo>
                <a:cubicBezTo>
                  <a:pt x="320" y="144"/>
                  <a:pt x="320" y="144"/>
                  <a:pt x="320" y="144"/>
                </a:cubicBezTo>
                <a:cubicBezTo>
                  <a:pt x="266" y="167"/>
                  <a:pt x="266" y="167"/>
                  <a:pt x="266" y="167"/>
                </a:cubicBezTo>
                <a:lnTo>
                  <a:pt x="266" y="346"/>
                </a:lnTo>
                <a:close/>
                <a:moveTo>
                  <a:pt x="192" y="323"/>
                </a:moveTo>
                <a:cubicBezTo>
                  <a:pt x="245" y="346"/>
                  <a:pt x="245" y="346"/>
                  <a:pt x="245" y="346"/>
                </a:cubicBezTo>
                <a:cubicBezTo>
                  <a:pt x="245" y="167"/>
                  <a:pt x="245" y="167"/>
                  <a:pt x="245" y="167"/>
                </a:cubicBezTo>
                <a:cubicBezTo>
                  <a:pt x="192" y="144"/>
                  <a:pt x="192" y="144"/>
                  <a:pt x="192" y="144"/>
                </a:cubicBezTo>
                <a:lnTo>
                  <a:pt x="192" y="323"/>
                </a:lnTo>
                <a:close/>
                <a:moveTo>
                  <a:pt x="341" y="323"/>
                </a:moveTo>
                <a:cubicBezTo>
                  <a:pt x="394" y="346"/>
                  <a:pt x="394" y="346"/>
                  <a:pt x="394" y="346"/>
                </a:cubicBezTo>
                <a:cubicBezTo>
                  <a:pt x="394" y="167"/>
                  <a:pt x="394" y="167"/>
                  <a:pt x="394" y="167"/>
                </a:cubicBezTo>
                <a:cubicBezTo>
                  <a:pt x="341" y="144"/>
                  <a:pt x="341" y="144"/>
                  <a:pt x="341" y="144"/>
                </a:cubicBezTo>
                <a:lnTo>
                  <a:pt x="341" y="32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60"/>
                </a:moveTo>
                <a:cubicBezTo>
                  <a:pt x="416" y="155"/>
                  <a:pt x="413" y="152"/>
                  <a:pt x="409" y="150"/>
                </a:cubicBezTo>
                <a:cubicBezTo>
                  <a:pt x="335" y="118"/>
                  <a:pt x="335" y="118"/>
                  <a:pt x="335" y="118"/>
                </a:cubicBezTo>
                <a:cubicBezTo>
                  <a:pt x="332" y="117"/>
                  <a:pt x="329" y="117"/>
                  <a:pt x="326" y="118"/>
                </a:cubicBezTo>
                <a:cubicBezTo>
                  <a:pt x="256" y="148"/>
                  <a:pt x="256" y="148"/>
                  <a:pt x="256" y="148"/>
                </a:cubicBezTo>
                <a:cubicBezTo>
                  <a:pt x="185" y="118"/>
                  <a:pt x="185" y="118"/>
                  <a:pt x="185" y="118"/>
                </a:cubicBezTo>
                <a:cubicBezTo>
                  <a:pt x="183" y="117"/>
                  <a:pt x="179" y="117"/>
                  <a:pt x="177" y="118"/>
                </a:cubicBezTo>
                <a:cubicBezTo>
                  <a:pt x="102" y="150"/>
                  <a:pt x="102" y="150"/>
                  <a:pt x="102" y="150"/>
                </a:cubicBezTo>
                <a:cubicBezTo>
                  <a:pt x="98" y="152"/>
                  <a:pt x="96" y="155"/>
                  <a:pt x="96" y="160"/>
                </a:cubicBezTo>
                <a:cubicBezTo>
                  <a:pt x="96" y="362"/>
                  <a:pt x="96" y="362"/>
                  <a:pt x="96" y="362"/>
                </a:cubicBezTo>
                <a:cubicBezTo>
                  <a:pt x="96" y="366"/>
                  <a:pt x="97" y="369"/>
                  <a:pt x="100" y="371"/>
                </a:cubicBezTo>
                <a:cubicBezTo>
                  <a:pt x="103" y="373"/>
                  <a:pt x="107" y="374"/>
                  <a:pt x="111" y="372"/>
                </a:cubicBezTo>
                <a:cubicBezTo>
                  <a:pt x="181" y="342"/>
                  <a:pt x="181" y="342"/>
                  <a:pt x="181" y="342"/>
                </a:cubicBezTo>
                <a:cubicBezTo>
                  <a:pt x="251" y="372"/>
                  <a:pt x="251" y="372"/>
                  <a:pt x="251" y="372"/>
                </a:cubicBezTo>
                <a:cubicBezTo>
                  <a:pt x="254" y="373"/>
                  <a:pt x="257" y="373"/>
                  <a:pt x="260" y="372"/>
                </a:cubicBezTo>
                <a:cubicBezTo>
                  <a:pt x="330" y="342"/>
                  <a:pt x="330" y="342"/>
                  <a:pt x="330" y="342"/>
                </a:cubicBezTo>
                <a:cubicBezTo>
                  <a:pt x="401" y="372"/>
                  <a:pt x="401" y="372"/>
                  <a:pt x="401" y="372"/>
                </a:cubicBezTo>
                <a:cubicBezTo>
                  <a:pt x="402" y="373"/>
                  <a:pt x="404" y="373"/>
                  <a:pt x="405" y="373"/>
                </a:cubicBezTo>
                <a:cubicBezTo>
                  <a:pt x="407" y="373"/>
                  <a:pt x="409" y="372"/>
                  <a:pt x="411" y="371"/>
                </a:cubicBezTo>
                <a:cubicBezTo>
                  <a:pt x="414" y="369"/>
                  <a:pt x="416" y="366"/>
                  <a:pt x="416" y="362"/>
                </a:cubicBezTo>
                <a:lnTo>
                  <a:pt x="416" y="16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cxnSp>
        <p:nvCxnSpPr>
          <p:cNvPr id="63" name="Straight Arrow Connector 62"/>
          <p:cNvCxnSpPr/>
          <p:nvPr/>
        </p:nvCxnSpPr>
        <p:spPr>
          <a:xfrm>
            <a:off x="3809816" y="1907353"/>
            <a:ext cx="2160000" cy="0"/>
          </a:xfrm>
          <a:prstGeom prst="straightConnector1">
            <a:avLst/>
          </a:prstGeom>
          <a:noFill/>
          <a:ln w="38100" cap="flat" cmpd="sng" algn="ctr">
            <a:solidFill>
              <a:srgbClr val="787878"/>
            </a:solidFill>
            <a:prstDash val="solid"/>
            <a:miter lim="800000"/>
            <a:tailEnd type="none"/>
          </a:ln>
          <a:effectLst/>
        </p:spPr>
      </p:cxnSp>
      <p:cxnSp>
        <p:nvCxnSpPr>
          <p:cNvPr id="64" name="Straight Arrow Connector 63"/>
          <p:cNvCxnSpPr/>
          <p:nvPr/>
        </p:nvCxnSpPr>
        <p:spPr>
          <a:xfrm>
            <a:off x="6214863" y="1907353"/>
            <a:ext cx="2160000" cy="0"/>
          </a:xfrm>
          <a:prstGeom prst="straightConnector1">
            <a:avLst/>
          </a:prstGeom>
          <a:noFill/>
          <a:ln w="38100" cap="flat" cmpd="sng" algn="ctr">
            <a:solidFill>
              <a:schemeClr val="accent1"/>
            </a:solidFill>
            <a:prstDash val="solid"/>
            <a:miter lim="800000"/>
            <a:tailEnd type="none"/>
          </a:ln>
          <a:effectLst/>
        </p:spPr>
      </p:cxnSp>
      <p:sp>
        <p:nvSpPr>
          <p:cNvPr id="65" name="Freeform 564"/>
          <p:cNvSpPr>
            <a:spLocks noChangeAspect="1" noEditPoints="1"/>
          </p:cNvSpPr>
          <p:nvPr/>
        </p:nvSpPr>
        <p:spPr bwMode="auto">
          <a:xfrm>
            <a:off x="3273656" y="4596783"/>
            <a:ext cx="469376" cy="468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08 w 512"/>
              <a:gd name="T11" fmla="*/ 357 h 512"/>
              <a:gd name="T12" fmla="*/ 298 w 512"/>
              <a:gd name="T13" fmla="*/ 362 h 512"/>
              <a:gd name="T14" fmla="*/ 293 w 512"/>
              <a:gd name="T15" fmla="*/ 361 h 512"/>
              <a:gd name="T16" fmla="*/ 265 w 512"/>
              <a:gd name="T17" fmla="*/ 356 h 512"/>
              <a:gd name="T18" fmla="*/ 240 w 512"/>
              <a:gd name="T19" fmla="*/ 351 h 512"/>
              <a:gd name="T20" fmla="*/ 219 w 512"/>
              <a:gd name="T21" fmla="*/ 318 h 512"/>
              <a:gd name="T22" fmla="*/ 221 w 512"/>
              <a:gd name="T23" fmla="*/ 290 h 512"/>
              <a:gd name="T24" fmla="*/ 240 w 512"/>
              <a:gd name="T25" fmla="*/ 246 h 512"/>
              <a:gd name="T26" fmla="*/ 235 w 512"/>
              <a:gd name="T27" fmla="*/ 191 h 512"/>
              <a:gd name="T28" fmla="*/ 203 w 512"/>
              <a:gd name="T29" fmla="*/ 177 h 512"/>
              <a:gd name="T30" fmla="*/ 170 w 512"/>
              <a:gd name="T31" fmla="*/ 191 h 512"/>
              <a:gd name="T32" fmla="*/ 165 w 512"/>
              <a:gd name="T33" fmla="*/ 246 h 512"/>
              <a:gd name="T34" fmla="*/ 184 w 512"/>
              <a:gd name="T35" fmla="*/ 290 h 512"/>
              <a:gd name="T36" fmla="*/ 185 w 512"/>
              <a:gd name="T37" fmla="*/ 318 h 512"/>
              <a:gd name="T38" fmla="*/ 164 w 512"/>
              <a:gd name="T39" fmla="*/ 351 h 512"/>
              <a:gd name="T40" fmla="*/ 139 w 512"/>
              <a:gd name="T41" fmla="*/ 356 h 512"/>
              <a:gd name="T42" fmla="*/ 111 w 512"/>
              <a:gd name="T43" fmla="*/ 361 h 512"/>
              <a:gd name="T44" fmla="*/ 97 w 512"/>
              <a:gd name="T45" fmla="*/ 357 h 512"/>
              <a:gd name="T46" fmla="*/ 101 w 512"/>
              <a:gd name="T47" fmla="*/ 342 h 512"/>
              <a:gd name="T48" fmla="*/ 137 w 512"/>
              <a:gd name="T49" fmla="*/ 334 h 512"/>
              <a:gd name="T50" fmla="*/ 155 w 512"/>
              <a:gd name="T51" fmla="*/ 331 h 512"/>
              <a:gd name="T52" fmla="*/ 166 w 512"/>
              <a:gd name="T53" fmla="*/ 302 h 512"/>
              <a:gd name="T54" fmla="*/ 144 w 512"/>
              <a:gd name="T55" fmla="*/ 251 h 512"/>
              <a:gd name="T56" fmla="*/ 153 w 512"/>
              <a:gd name="T57" fmla="*/ 177 h 512"/>
              <a:gd name="T58" fmla="*/ 203 w 512"/>
              <a:gd name="T59" fmla="*/ 155 h 512"/>
              <a:gd name="T60" fmla="*/ 251 w 512"/>
              <a:gd name="T61" fmla="*/ 177 h 512"/>
              <a:gd name="T62" fmla="*/ 261 w 512"/>
              <a:gd name="T63" fmla="*/ 251 h 512"/>
              <a:gd name="T64" fmla="*/ 239 w 512"/>
              <a:gd name="T65" fmla="*/ 302 h 512"/>
              <a:gd name="T66" fmla="*/ 250 w 512"/>
              <a:gd name="T67" fmla="*/ 331 h 512"/>
              <a:gd name="T68" fmla="*/ 267 w 512"/>
              <a:gd name="T69" fmla="*/ 334 h 512"/>
              <a:gd name="T70" fmla="*/ 303 w 512"/>
              <a:gd name="T71" fmla="*/ 342 h 512"/>
              <a:gd name="T72" fmla="*/ 308 w 512"/>
              <a:gd name="T73" fmla="*/ 357 h 512"/>
              <a:gd name="T74" fmla="*/ 405 w 512"/>
              <a:gd name="T75" fmla="*/ 288 h 512"/>
              <a:gd name="T76" fmla="*/ 298 w 512"/>
              <a:gd name="T77" fmla="*/ 288 h 512"/>
              <a:gd name="T78" fmla="*/ 288 w 512"/>
              <a:gd name="T79" fmla="*/ 277 h 512"/>
              <a:gd name="T80" fmla="*/ 298 w 512"/>
              <a:gd name="T81" fmla="*/ 266 h 512"/>
              <a:gd name="T82" fmla="*/ 405 w 512"/>
              <a:gd name="T83" fmla="*/ 266 h 512"/>
              <a:gd name="T84" fmla="*/ 416 w 512"/>
              <a:gd name="T85" fmla="*/ 277 h 512"/>
              <a:gd name="T86" fmla="*/ 405 w 512"/>
              <a:gd name="T87" fmla="*/ 288 h 512"/>
              <a:gd name="T88" fmla="*/ 405 w 512"/>
              <a:gd name="T89" fmla="*/ 245 h 512"/>
              <a:gd name="T90" fmla="*/ 298 w 512"/>
              <a:gd name="T91" fmla="*/ 245 h 512"/>
              <a:gd name="T92" fmla="*/ 288 w 512"/>
              <a:gd name="T93" fmla="*/ 234 h 512"/>
              <a:gd name="T94" fmla="*/ 298 w 512"/>
              <a:gd name="T95" fmla="*/ 224 h 512"/>
              <a:gd name="T96" fmla="*/ 405 w 512"/>
              <a:gd name="T97" fmla="*/ 224 h 512"/>
              <a:gd name="T98" fmla="*/ 416 w 512"/>
              <a:gd name="T99" fmla="*/ 234 h 512"/>
              <a:gd name="T100" fmla="*/ 405 w 512"/>
              <a:gd name="T101" fmla="*/ 245 h 512"/>
              <a:gd name="T102" fmla="*/ 405 w 512"/>
              <a:gd name="T103" fmla="*/ 202 h 512"/>
              <a:gd name="T104" fmla="*/ 298 w 512"/>
              <a:gd name="T105" fmla="*/ 202 h 512"/>
              <a:gd name="T106" fmla="*/ 288 w 512"/>
              <a:gd name="T107" fmla="*/ 192 h 512"/>
              <a:gd name="T108" fmla="*/ 298 w 512"/>
              <a:gd name="T109" fmla="*/ 181 h 512"/>
              <a:gd name="T110" fmla="*/ 405 w 512"/>
              <a:gd name="T111" fmla="*/ 181 h 512"/>
              <a:gd name="T112" fmla="*/ 416 w 512"/>
              <a:gd name="T113" fmla="*/ 192 h 512"/>
              <a:gd name="T114" fmla="*/ 405 w 512"/>
              <a:gd name="T115"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7"/>
                </a:moveTo>
                <a:cubicBezTo>
                  <a:pt x="306" y="360"/>
                  <a:pt x="302" y="362"/>
                  <a:pt x="298" y="362"/>
                </a:cubicBezTo>
                <a:cubicBezTo>
                  <a:pt x="296" y="362"/>
                  <a:pt x="295" y="362"/>
                  <a:pt x="293" y="361"/>
                </a:cubicBezTo>
                <a:cubicBezTo>
                  <a:pt x="286" y="357"/>
                  <a:pt x="275" y="356"/>
                  <a:pt x="265" y="356"/>
                </a:cubicBezTo>
                <a:cubicBezTo>
                  <a:pt x="255" y="355"/>
                  <a:pt x="247" y="354"/>
                  <a:pt x="240" y="351"/>
                </a:cubicBezTo>
                <a:cubicBezTo>
                  <a:pt x="227" y="344"/>
                  <a:pt x="221" y="324"/>
                  <a:pt x="219" y="318"/>
                </a:cubicBezTo>
                <a:cubicBezTo>
                  <a:pt x="217" y="309"/>
                  <a:pt x="216" y="297"/>
                  <a:pt x="221" y="290"/>
                </a:cubicBezTo>
                <a:cubicBezTo>
                  <a:pt x="228" y="280"/>
                  <a:pt x="236" y="261"/>
                  <a:pt x="240" y="246"/>
                </a:cubicBezTo>
                <a:cubicBezTo>
                  <a:pt x="246" y="221"/>
                  <a:pt x="244" y="202"/>
                  <a:pt x="235" y="191"/>
                </a:cubicBezTo>
                <a:cubicBezTo>
                  <a:pt x="223" y="176"/>
                  <a:pt x="203" y="176"/>
                  <a:pt x="203" y="177"/>
                </a:cubicBezTo>
                <a:cubicBezTo>
                  <a:pt x="202" y="176"/>
                  <a:pt x="181" y="176"/>
                  <a:pt x="170" y="191"/>
                </a:cubicBezTo>
                <a:cubicBezTo>
                  <a:pt x="160" y="202"/>
                  <a:pt x="159" y="221"/>
                  <a:pt x="165" y="246"/>
                </a:cubicBezTo>
                <a:cubicBezTo>
                  <a:pt x="168" y="261"/>
                  <a:pt x="176" y="280"/>
                  <a:pt x="184" y="290"/>
                </a:cubicBezTo>
                <a:cubicBezTo>
                  <a:pt x="189" y="297"/>
                  <a:pt x="187" y="309"/>
                  <a:pt x="185" y="318"/>
                </a:cubicBezTo>
                <a:cubicBezTo>
                  <a:pt x="184" y="324"/>
                  <a:pt x="178" y="344"/>
                  <a:pt x="164" y="351"/>
                </a:cubicBezTo>
                <a:cubicBezTo>
                  <a:pt x="158" y="354"/>
                  <a:pt x="149" y="355"/>
                  <a:pt x="139" y="356"/>
                </a:cubicBezTo>
                <a:cubicBezTo>
                  <a:pt x="129" y="356"/>
                  <a:pt x="118" y="357"/>
                  <a:pt x="111" y="361"/>
                </a:cubicBezTo>
                <a:cubicBezTo>
                  <a:pt x="106" y="364"/>
                  <a:pt x="100" y="362"/>
                  <a:pt x="97" y="357"/>
                </a:cubicBezTo>
                <a:cubicBezTo>
                  <a:pt x="94" y="351"/>
                  <a:pt x="96" y="345"/>
                  <a:pt x="101" y="342"/>
                </a:cubicBezTo>
                <a:cubicBezTo>
                  <a:pt x="112" y="337"/>
                  <a:pt x="125" y="335"/>
                  <a:pt x="137" y="334"/>
                </a:cubicBezTo>
                <a:cubicBezTo>
                  <a:pt x="144" y="334"/>
                  <a:pt x="152" y="333"/>
                  <a:pt x="155" y="331"/>
                </a:cubicBezTo>
                <a:cubicBezTo>
                  <a:pt x="161" y="328"/>
                  <a:pt x="167" y="308"/>
                  <a:pt x="166" y="302"/>
                </a:cubicBezTo>
                <a:cubicBezTo>
                  <a:pt x="157" y="289"/>
                  <a:pt x="148" y="269"/>
                  <a:pt x="144" y="251"/>
                </a:cubicBezTo>
                <a:cubicBezTo>
                  <a:pt x="136" y="219"/>
                  <a:pt x="139" y="194"/>
                  <a:pt x="153" y="177"/>
                </a:cubicBezTo>
                <a:cubicBezTo>
                  <a:pt x="172" y="155"/>
                  <a:pt x="201" y="155"/>
                  <a:pt x="203" y="155"/>
                </a:cubicBezTo>
                <a:cubicBezTo>
                  <a:pt x="203" y="155"/>
                  <a:pt x="233" y="155"/>
                  <a:pt x="251" y="177"/>
                </a:cubicBezTo>
                <a:cubicBezTo>
                  <a:pt x="265" y="194"/>
                  <a:pt x="268" y="219"/>
                  <a:pt x="261" y="251"/>
                </a:cubicBezTo>
                <a:cubicBezTo>
                  <a:pt x="256" y="269"/>
                  <a:pt x="247" y="289"/>
                  <a:pt x="239" y="302"/>
                </a:cubicBezTo>
                <a:cubicBezTo>
                  <a:pt x="237" y="308"/>
                  <a:pt x="243" y="328"/>
                  <a:pt x="250" y="331"/>
                </a:cubicBezTo>
                <a:cubicBezTo>
                  <a:pt x="252" y="333"/>
                  <a:pt x="260" y="334"/>
                  <a:pt x="267" y="334"/>
                </a:cubicBezTo>
                <a:cubicBezTo>
                  <a:pt x="279" y="335"/>
                  <a:pt x="293" y="337"/>
                  <a:pt x="303" y="342"/>
                </a:cubicBezTo>
                <a:cubicBezTo>
                  <a:pt x="308" y="345"/>
                  <a:pt x="310" y="351"/>
                  <a:pt x="308" y="357"/>
                </a:cubicBezTo>
                <a:close/>
                <a:moveTo>
                  <a:pt x="405" y="288"/>
                </a:moveTo>
                <a:cubicBezTo>
                  <a:pt x="298" y="288"/>
                  <a:pt x="298" y="288"/>
                  <a:pt x="298" y="288"/>
                </a:cubicBezTo>
                <a:cubicBezTo>
                  <a:pt x="292" y="288"/>
                  <a:pt x="288" y="283"/>
                  <a:pt x="288" y="277"/>
                </a:cubicBezTo>
                <a:cubicBezTo>
                  <a:pt x="288" y="271"/>
                  <a:pt x="292" y="266"/>
                  <a:pt x="298" y="266"/>
                </a:cubicBezTo>
                <a:cubicBezTo>
                  <a:pt x="405" y="266"/>
                  <a:pt x="405" y="266"/>
                  <a:pt x="405" y="266"/>
                </a:cubicBezTo>
                <a:cubicBezTo>
                  <a:pt x="411" y="266"/>
                  <a:pt x="416" y="271"/>
                  <a:pt x="416" y="277"/>
                </a:cubicBezTo>
                <a:cubicBezTo>
                  <a:pt x="416" y="283"/>
                  <a:pt x="411" y="288"/>
                  <a:pt x="405" y="288"/>
                </a:cubicBezTo>
                <a:close/>
                <a:moveTo>
                  <a:pt x="405" y="245"/>
                </a:moveTo>
                <a:cubicBezTo>
                  <a:pt x="298" y="245"/>
                  <a:pt x="298" y="245"/>
                  <a:pt x="298" y="245"/>
                </a:cubicBezTo>
                <a:cubicBezTo>
                  <a:pt x="292" y="245"/>
                  <a:pt x="288" y="240"/>
                  <a:pt x="288" y="234"/>
                </a:cubicBezTo>
                <a:cubicBezTo>
                  <a:pt x="288" y="228"/>
                  <a:pt x="292" y="224"/>
                  <a:pt x="298" y="224"/>
                </a:cubicBezTo>
                <a:cubicBezTo>
                  <a:pt x="405" y="224"/>
                  <a:pt x="405" y="224"/>
                  <a:pt x="405" y="224"/>
                </a:cubicBezTo>
                <a:cubicBezTo>
                  <a:pt x="411" y="224"/>
                  <a:pt x="416" y="228"/>
                  <a:pt x="416" y="234"/>
                </a:cubicBezTo>
                <a:cubicBezTo>
                  <a:pt x="416" y="240"/>
                  <a:pt x="411" y="245"/>
                  <a:pt x="405" y="245"/>
                </a:cubicBezTo>
                <a:close/>
                <a:moveTo>
                  <a:pt x="405" y="202"/>
                </a:moveTo>
                <a:cubicBezTo>
                  <a:pt x="298" y="202"/>
                  <a:pt x="298" y="202"/>
                  <a:pt x="298" y="202"/>
                </a:cubicBezTo>
                <a:cubicBezTo>
                  <a:pt x="292" y="202"/>
                  <a:pt x="288" y="198"/>
                  <a:pt x="288" y="192"/>
                </a:cubicBezTo>
                <a:cubicBezTo>
                  <a:pt x="288" y="186"/>
                  <a:pt x="292" y="181"/>
                  <a:pt x="298" y="181"/>
                </a:cubicBezTo>
                <a:cubicBezTo>
                  <a:pt x="405" y="181"/>
                  <a:pt x="405" y="181"/>
                  <a:pt x="405" y="181"/>
                </a:cubicBezTo>
                <a:cubicBezTo>
                  <a:pt x="411" y="181"/>
                  <a:pt x="416" y="186"/>
                  <a:pt x="416" y="192"/>
                </a:cubicBezTo>
                <a:cubicBezTo>
                  <a:pt x="416" y="198"/>
                  <a:pt x="411" y="202"/>
                  <a:pt x="405" y="202"/>
                </a:cubicBezTo>
                <a:close/>
              </a:path>
            </a:pathLst>
          </a:cu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66" name="Freeform 806"/>
          <p:cNvSpPr>
            <a:spLocks noChangeAspect="1" noEditPoints="1"/>
          </p:cNvSpPr>
          <p:nvPr/>
        </p:nvSpPr>
        <p:spPr bwMode="auto">
          <a:xfrm>
            <a:off x="8573119" y="4596097"/>
            <a:ext cx="468000" cy="468000"/>
          </a:xfrm>
          <a:custGeom>
            <a:avLst/>
            <a:gdLst>
              <a:gd name="T0" fmla="*/ 275 w 512"/>
              <a:gd name="T1" fmla="*/ 288 h 512"/>
              <a:gd name="T2" fmla="*/ 254 w 512"/>
              <a:gd name="T3" fmla="*/ 202 h 512"/>
              <a:gd name="T4" fmla="*/ 256 w 512"/>
              <a:gd name="T5" fmla="*/ 138 h 512"/>
              <a:gd name="T6" fmla="*/ 256 w 512"/>
              <a:gd name="T7" fmla="*/ 117 h 512"/>
              <a:gd name="T8" fmla="*/ 256 w 512"/>
              <a:gd name="T9" fmla="*/ 138 h 512"/>
              <a:gd name="T10" fmla="*/ 160 w 512"/>
              <a:gd name="T11" fmla="*/ 128 h 512"/>
              <a:gd name="T12" fmla="*/ 138 w 512"/>
              <a:gd name="T13" fmla="*/ 128 h 512"/>
              <a:gd name="T14" fmla="*/ 147 w 512"/>
              <a:gd name="T15" fmla="*/ 202 h 512"/>
              <a:gd name="T16" fmla="*/ 168 w 512"/>
              <a:gd name="T17" fmla="*/ 288 h 512"/>
              <a:gd name="T18" fmla="*/ 147 w 512"/>
              <a:gd name="T19" fmla="*/ 202 h 512"/>
              <a:gd name="T20" fmla="*/ 384 w 512"/>
              <a:gd name="T21" fmla="*/ 266 h 512"/>
              <a:gd name="T22" fmla="*/ 341 w 512"/>
              <a:gd name="T23" fmla="*/ 202 h 512"/>
              <a:gd name="T24" fmla="*/ 362 w 512"/>
              <a:gd name="T25" fmla="*/ 138 h 512"/>
              <a:gd name="T26" fmla="*/ 362 w 512"/>
              <a:gd name="T27" fmla="*/ 117 h 512"/>
              <a:gd name="T28" fmla="*/ 362 w 512"/>
              <a:gd name="T29" fmla="*/ 138 h 512"/>
              <a:gd name="T30" fmla="*/ 256 w 512"/>
              <a:gd name="T31" fmla="*/ 512 h 512"/>
              <a:gd name="T32" fmla="*/ 256 w 512"/>
              <a:gd name="T33" fmla="*/ 0 h 512"/>
              <a:gd name="T34" fmla="*/ 330 w 512"/>
              <a:gd name="T35" fmla="*/ 128 h 512"/>
              <a:gd name="T36" fmla="*/ 394 w 512"/>
              <a:gd name="T37" fmla="*/ 128 h 512"/>
              <a:gd name="T38" fmla="*/ 330 w 512"/>
              <a:gd name="T39" fmla="*/ 128 h 512"/>
              <a:gd name="T40" fmla="*/ 256 w 512"/>
              <a:gd name="T41" fmla="*/ 160 h 512"/>
              <a:gd name="T42" fmla="*/ 256 w 512"/>
              <a:gd name="T43" fmla="*/ 96 h 512"/>
              <a:gd name="T44" fmla="*/ 117 w 512"/>
              <a:gd name="T45" fmla="*/ 128 h 512"/>
              <a:gd name="T46" fmla="*/ 181 w 512"/>
              <a:gd name="T47" fmla="*/ 128 h 512"/>
              <a:gd name="T48" fmla="*/ 117 w 512"/>
              <a:gd name="T49" fmla="*/ 128 h 512"/>
              <a:gd name="T50" fmla="*/ 170 w 512"/>
              <a:gd name="T51" fmla="*/ 190 h 512"/>
              <a:gd name="T52" fmla="*/ 138 w 512"/>
              <a:gd name="T53" fmla="*/ 181 h 512"/>
              <a:gd name="T54" fmla="*/ 107 w 512"/>
              <a:gd name="T55" fmla="*/ 296 h 512"/>
              <a:gd name="T56" fmla="*/ 117 w 512"/>
              <a:gd name="T57" fmla="*/ 309 h 512"/>
              <a:gd name="T58" fmla="*/ 128 w 512"/>
              <a:gd name="T59" fmla="*/ 394 h 512"/>
              <a:gd name="T60" fmla="*/ 138 w 512"/>
              <a:gd name="T61" fmla="*/ 309 h 512"/>
              <a:gd name="T62" fmla="*/ 160 w 512"/>
              <a:gd name="T63" fmla="*/ 384 h 512"/>
              <a:gd name="T64" fmla="*/ 181 w 512"/>
              <a:gd name="T65" fmla="*/ 384 h 512"/>
              <a:gd name="T66" fmla="*/ 189 w 512"/>
              <a:gd name="T67" fmla="*/ 305 h 512"/>
              <a:gd name="T68" fmla="*/ 298 w 512"/>
              <a:gd name="T69" fmla="*/ 296 h 512"/>
              <a:gd name="T70" fmla="*/ 266 w 512"/>
              <a:gd name="T71" fmla="*/ 181 h 512"/>
              <a:gd name="T72" fmla="*/ 235 w 512"/>
              <a:gd name="T73" fmla="*/ 190 h 512"/>
              <a:gd name="T74" fmla="*/ 215 w 512"/>
              <a:gd name="T75" fmla="*/ 305 h 512"/>
              <a:gd name="T76" fmla="*/ 224 w 512"/>
              <a:gd name="T77" fmla="*/ 384 h 512"/>
              <a:gd name="T78" fmla="*/ 245 w 512"/>
              <a:gd name="T79" fmla="*/ 384 h 512"/>
              <a:gd name="T80" fmla="*/ 266 w 512"/>
              <a:gd name="T81" fmla="*/ 309 h 512"/>
              <a:gd name="T82" fmla="*/ 277 w 512"/>
              <a:gd name="T83" fmla="*/ 394 h 512"/>
              <a:gd name="T84" fmla="*/ 288 w 512"/>
              <a:gd name="T85" fmla="*/ 309 h 512"/>
              <a:gd name="T86" fmla="*/ 298 w 512"/>
              <a:gd name="T87" fmla="*/ 296 h 512"/>
              <a:gd name="T88" fmla="*/ 394 w 512"/>
              <a:gd name="T89" fmla="*/ 181 h 512"/>
              <a:gd name="T90" fmla="*/ 320 w 512"/>
              <a:gd name="T91" fmla="*/ 192 h 512"/>
              <a:gd name="T92" fmla="*/ 330 w 512"/>
              <a:gd name="T93" fmla="*/ 288 h 512"/>
              <a:gd name="T94" fmla="*/ 341 w 512"/>
              <a:gd name="T95" fmla="*/ 394 h 512"/>
              <a:gd name="T96" fmla="*/ 352 w 512"/>
              <a:gd name="T97" fmla="*/ 288 h 512"/>
              <a:gd name="T98" fmla="*/ 373 w 512"/>
              <a:gd name="T99" fmla="*/ 384 h 512"/>
              <a:gd name="T100" fmla="*/ 394 w 512"/>
              <a:gd name="T101" fmla="*/ 384 h 512"/>
              <a:gd name="T102" fmla="*/ 405 w 512"/>
              <a:gd name="T10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58" y="202"/>
                </a:moveTo>
                <a:cubicBezTo>
                  <a:pt x="275" y="288"/>
                  <a:pt x="275" y="288"/>
                  <a:pt x="275" y="288"/>
                </a:cubicBezTo>
                <a:cubicBezTo>
                  <a:pt x="237" y="288"/>
                  <a:pt x="237" y="288"/>
                  <a:pt x="237" y="288"/>
                </a:cubicBezTo>
                <a:cubicBezTo>
                  <a:pt x="254" y="202"/>
                  <a:pt x="254" y="202"/>
                  <a:pt x="254" y="202"/>
                </a:cubicBezTo>
                <a:lnTo>
                  <a:pt x="258" y="202"/>
                </a:lnTo>
                <a:close/>
                <a:moveTo>
                  <a:pt x="256" y="138"/>
                </a:moveTo>
                <a:cubicBezTo>
                  <a:pt x="262" y="138"/>
                  <a:pt x="266" y="134"/>
                  <a:pt x="266" y="128"/>
                </a:cubicBezTo>
                <a:cubicBezTo>
                  <a:pt x="266" y="122"/>
                  <a:pt x="262" y="117"/>
                  <a:pt x="256" y="117"/>
                </a:cubicBezTo>
                <a:cubicBezTo>
                  <a:pt x="250" y="117"/>
                  <a:pt x="245" y="122"/>
                  <a:pt x="245" y="128"/>
                </a:cubicBezTo>
                <a:cubicBezTo>
                  <a:pt x="245" y="134"/>
                  <a:pt x="250" y="138"/>
                  <a:pt x="256" y="138"/>
                </a:cubicBezTo>
                <a:close/>
                <a:moveTo>
                  <a:pt x="149" y="138"/>
                </a:moveTo>
                <a:cubicBezTo>
                  <a:pt x="155" y="138"/>
                  <a:pt x="160" y="134"/>
                  <a:pt x="160" y="128"/>
                </a:cubicBezTo>
                <a:cubicBezTo>
                  <a:pt x="160" y="122"/>
                  <a:pt x="155" y="117"/>
                  <a:pt x="149" y="117"/>
                </a:cubicBezTo>
                <a:cubicBezTo>
                  <a:pt x="143" y="117"/>
                  <a:pt x="138" y="122"/>
                  <a:pt x="138" y="128"/>
                </a:cubicBezTo>
                <a:cubicBezTo>
                  <a:pt x="138" y="134"/>
                  <a:pt x="143" y="138"/>
                  <a:pt x="149" y="138"/>
                </a:cubicBezTo>
                <a:close/>
                <a:moveTo>
                  <a:pt x="147" y="202"/>
                </a:moveTo>
                <a:cubicBezTo>
                  <a:pt x="130" y="288"/>
                  <a:pt x="130" y="288"/>
                  <a:pt x="130" y="288"/>
                </a:cubicBezTo>
                <a:cubicBezTo>
                  <a:pt x="168" y="288"/>
                  <a:pt x="168" y="288"/>
                  <a:pt x="168" y="288"/>
                </a:cubicBezTo>
                <a:cubicBezTo>
                  <a:pt x="151" y="202"/>
                  <a:pt x="151" y="202"/>
                  <a:pt x="151" y="202"/>
                </a:cubicBezTo>
                <a:lnTo>
                  <a:pt x="147" y="202"/>
                </a:lnTo>
                <a:close/>
                <a:moveTo>
                  <a:pt x="341" y="266"/>
                </a:moveTo>
                <a:cubicBezTo>
                  <a:pt x="384" y="266"/>
                  <a:pt x="384" y="266"/>
                  <a:pt x="384" y="266"/>
                </a:cubicBezTo>
                <a:cubicBezTo>
                  <a:pt x="384" y="202"/>
                  <a:pt x="384" y="202"/>
                  <a:pt x="384" y="202"/>
                </a:cubicBezTo>
                <a:cubicBezTo>
                  <a:pt x="341" y="202"/>
                  <a:pt x="341" y="202"/>
                  <a:pt x="341" y="202"/>
                </a:cubicBezTo>
                <a:lnTo>
                  <a:pt x="341" y="266"/>
                </a:lnTo>
                <a:close/>
                <a:moveTo>
                  <a:pt x="362" y="138"/>
                </a:moveTo>
                <a:cubicBezTo>
                  <a:pt x="368" y="138"/>
                  <a:pt x="373" y="134"/>
                  <a:pt x="373" y="128"/>
                </a:cubicBezTo>
                <a:cubicBezTo>
                  <a:pt x="373" y="122"/>
                  <a:pt x="368" y="117"/>
                  <a:pt x="362" y="117"/>
                </a:cubicBezTo>
                <a:cubicBezTo>
                  <a:pt x="356" y="117"/>
                  <a:pt x="352" y="122"/>
                  <a:pt x="352" y="128"/>
                </a:cubicBezTo>
                <a:cubicBezTo>
                  <a:pt x="352" y="134"/>
                  <a:pt x="356" y="138"/>
                  <a:pt x="362"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128"/>
                </a:moveTo>
                <a:cubicBezTo>
                  <a:pt x="330" y="145"/>
                  <a:pt x="345" y="160"/>
                  <a:pt x="362" y="160"/>
                </a:cubicBezTo>
                <a:cubicBezTo>
                  <a:pt x="380" y="160"/>
                  <a:pt x="394" y="145"/>
                  <a:pt x="394" y="128"/>
                </a:cubicBezTo>
                <a:cubicBezTo>
                  <a:pt x="394" y="110"/>
                  <a:pt x="380" y="96"/>
                  <a:pt x="362" y="96"/>
                </a:cubicBezTo>
                <a:cubicBezTo>
                  <a:pt x="345" y="96"/>
                  <a:pt x="330" y="110"/>
                  <a:pt x="330" y="128"/>
                </a:cubicBezTo>
                <a:close/>
                <a:moveTo>
                  <a:pt x="224" y="128"/>
                </a:moveTo>
                <a:cubicBezTo>
                  <a:pt x="224" y="145"/>
                  <a:pt x="238" y="160"/>
                  <a:pt x="256" y="160"/>
                </a:cubicBezTo>
                <a:cubicBezTo>
                  <a:pt x="273" y="160"/>
                  <a:pt x="288" y="145"/>
                  <a:pt x="288" y="128"/>
                </a:cubicBezTo>
                <a:cubicBezTo>
                  <a:pt x="288" y="110"/>
                  <a:pt x="273" y="96"/>
                  <a:pt x="256" y="96"/>
                </a:cubicBezTo>
                <a:cubicBezTo>
                  <a:pt x="238" y="96"/>
                  <a:pt x="224" y="110"/>
                  <a:pt x="224" y="128"/>
                </a:cubicBezTo>
                <a:close/>
                <a:moveTo>
                  <a:pt x="117" y="128"/>
                </a:moveTo>
                <a:cubicBezTo>
                  <a:pt x="117" y="145"/>
                  <a:pt x="131" y="160"/>
                  <a:pt x="149" y="160"/>
                </a:cubicBezTo>
                <a:cubicBezTo>
                  <a:pt x="167" y="160"/>
                  <a:pt x="181" y="145"/>
                  <a:pt x="181" y="128"/>
                </a:cubicBezTo>
                <a:cubicBezTo>
                  <a:pt x="181" y="110"/>
                  <a:pt x="167" y="96"/>
                  <a:pt x="149" y="96"/>
                </a:cubicBezTo>
                <a:cubicBezTo>
                  <a:pt x="131" y="96"/>
                  <a:pt x="117" y="110"/>
                  <a:pt x="117" y="128"/>
                </a:cubicBezTo>
                <a:close/>
                <a:moveTo>
                  <a:pt x="191" y="296"/>
                </a:moveTo>
                <a:cubicBezTo>
                  <a:pt x="170" y="190"/>
                  <a:pt x="170" y="190"/>
                  <a:pt x="170" y="190"/>
                </a:cubicBezTo>
                <a:cubicBezTo>
                  <a:pt x="169" y="185"/>
                  <a:pt x="165" y="181"/>
                  <a:pt x="160" y="181"/>
                </a:cubicBezTo>
                <a:cubicBezTo>
                  <a:pt x="138" y="181"/>
                  <a:pt x="138" y="181"/>
                  <a:pt x="138" y="181"/>
                </a:cubicBezTo>
                <a:cubicBezTo>
                  <a:pt x="133" y="181"/>
                  <a:pt x="129" y="185"/>
                  <a:pt x="128" y="190"/>
                </a:cubicBezTo>
                <a:cubicBezTo>
                  <a:pt x="107" y="296"/>
                  <a:pt x="107" y="296"/>
                  <a:pt x="107" y="296"/>
                </a:cubicBezTo>
                <a:cubicBezTo>
                  <a:pt x="106" y="299"/>
                  <a:pt x="107" y="303"/>
                  <a:pt x="109" y="305"/>
                </a:cubicBezTo>
                <a:cubicBezTo>
                  <a:pt x="111" y="308"/>
                  <a:pt x="114" y="309"/>
                  <a:pt x="117" y="309"/>
                </a:cubicBezTo>
                <a:cubicBezTo>
                  <a:pt x="117" y="384"/>
                  <a:pt x="117" y="384"/>
                  <a:pt x="117" y="384"/>
                </a:cubicBezTo>
                <a:cubicBezTo>
                  <a:pt x="117" y="390"/>
                  <a:pt x="122" y="394"/>
                  <a:pt x="128" y="394"/>
                </a:cubicBezTo>
                <a:cubicBezTo>
                  <a:pt x="134" y="394"/>
                  <a:pt x="138" y="390"/>
                  <a:pt x="138" y="384"/>
                </a:cubicBezTo>
                <a:cubicBezTo>
                  <a:pt x="138" y="309"/>
                  <a:pt x="138" y="309"/>
                  <a:pt x="138" y="309"/>
                </a:cubicBezTo>
                <a:cubicBezTo>
                  <a:pt x="160" y="309"/>
                  <a:pt x="160" y="309"/>
                  <a:pt x="160" y="309"/>
                </a:cubicBezTo>
                <a:cubicBezTo>
                  <a:pt x="160" y="384"/>
                  <a:pt x="160" y="384"/>
                  <a:pt x="160" y="384"/>
                </a:cubicBezTo>
                <a:cubicBezTo>
                  <a:pt x="160" y="390"/>
                  <a:pt x="164" y="394"/>
                  <a:pt x="170" y="394"/>
                </a:cubicBezTo>
                <a:cubicBezTo>
                  <a:pt x="176" y="394"/>
                  <a:pt x="181" y="390"/>
                  <a:pt x="181" y="384"/>
                </a:cubicBezTo>
                <a:cubicBezTo>
                  <a:pt x="181" y="309"/>
                  <a:pt x="181" y="309"/>
                  <a:pt x="181" y="309"/>
                </a:cubicBezTo>
                <a:cubicBezTo>
                  <a:pt x="184" y="309"/>
                  <a:pt x="187" y="308"/>
                  <a:pt x="189" y="305"/>
                </a:cubicBezTo>
                <a:cubicBezTo>
                  <a:pt x="191" y="303"/>
                  <a:pt x="192" y="299"/>
                  <a:pt x="191" y="296"/>
                </a:cubicBezTo>
                <a:close/>
                <a:moveTo>
                  <a:pt x="298" y="296"/>
                </a:moveTo>
                <a:cubicBezTo>
                  <a:pt x="277" y="190"/>
                  <a:pt x="277" y="190"/>
                  <a:pt x="277" y="190"/>
                </a:cubicBezTo>
                <a:cubicBezTo>
                  <a:pt x="276" y="185"/>
                  <a:pt x="271" y="181"/>
                  <a:pt x="266" y="181"/>
                </a:cubicBezTo>
                <a:cubicBezTo>
                  <a:pt x="245" y="181"/>
                  <a:pt x="245" y="181"/>
                  <a:pt x="245" y="181"/>
                </a:cubicBezTo>
                <a:cubicBezTo>
                  <a:pt x="240" y="181"/>
                  <a:pt x="236" y="185"/>
                  <a:pt x="235" y="190"/>
                </a:cubicBezTo>
                <a:cubicBezTo>
                  <a:pt x="213" y="296"/>
                  <a:pt x="213" y="296"/>
                  <a:pt x="213" y="296"/>
                </a:cubicBezTo>
                <a:cubicBezTo>
                  <a:pt x="213" y="299"/>
                  <a:pt x="213" y="303"/>
                  <a:pt x="215" y="305"/>
                </a:cubicBezTo>
                <a:cubicBezTo>
                  <a:pt x="217" y="308"/>
                  <a:pt x="220" y="309"/>
                  <a:pt x="224" y="309"/>
                </a:cubicBezTo>
                <a:cubicBezTo>
                  <a:pt x="224" y="384"/>
                  <a:pt x="224" y="384"/>
                  <a:pt x="224" y="384"/>
                </a:cubicBezTo>
                <a:cubicBezTo>
                  <a:pt x="224" y="390"/>
                  <a:pt x="228" y="394"/>
                  <a:pt x="234" y="394"/>
                </a:cubicBezTo>
                <a:cubicBezTo>
                  <a:pt x="240" y="394"/>
                  <a:pt x="245" y="390"/>
                  <a:pt x="245" y="384"/>
                </a:cubicBezTo>
                <a:cubicBezTo>
                  <a:pt x="245" y="309"/>
                  <a:pt x="245" y="309"/>
                  <a:pt x="245" y="309"/>
                </a:cubicBezTo>
                <a:cubicBezTo>
                  <a:pt x="266" y="309"/>
                  <a:pt x="266" y="309"/>
                  <a:pt x="266" y="309"/>
                </a:cubicBezTo>
                <a:cubicBezTo>
                  <a:pt x="266" y="384"/>
                  <a:pt x="266" y="384"/>
                  <a:pt x="266" y="384"/>
                </a:cubicBezTo>
                <a:cubicBezTo>
                  <a:pt x="266" y="390"/>
                  <a:pt x="271" y="394"/>
                  <a:pt x="277" y="394"/>
                </a:cubicBezTo>
                <a:cubicBezTo>
                  <a:pt x="283" y="394"/>
                  <a:pt x="288" y="390"/>
                  <a:pt x="288" y="384"/>
                </a:cubicBezTo>
                <a:cubicBezTo>
                  <a:pt x="288" y="309"/>
                  <a:pt x="288" y="309"/>
                  <a:pt x="288" y="309"/>
                </a:cubicBezTo>
                <a:cubicBezTo>
                  <a:pt x="291" y="309"/>
                  <a:pt x="294" y="308"/>
                  <a:pt x="296" y="305"/>
                </a:cubicBezTo>
                <a:cubicBezTo>
                  <a:pt x="298" y="303"/>
                  <a:pt x="299" y="299"/>
                  <a:pt x="298" y="296"/>
                </a:cubicBezTo>
                <a:close/>
                <a:moveTo>
                  <a:pt x="405" y="192"/>
                </a:moveTo>
                <a:cubicBezTo>
                  <a:pt x="405" y="186"/>
                  <a:pt x="400" y="181"/>
                  <a:pt x="394" y="181"/>
                </a:cubicBezTo>
                <a:cubicBezTo>
                  <a:pt x="330" y="181"/>
                  <a:pt x="330" y="181"/>
                  <a:pt x="330" y="181"/>
                </a:cubicBezTo>
                <a:cubicBezTo>
                  <a:pt x="324" y="181"/>
                  <a:pt x="320" y="186"/>
                  <a:pt x="320" y="192"/>
                </a:cubicBezTo>
                <a:cubicBezTo>
                  <a:pt x="320" y="277"/>
                  <a:pt x="320" y="277"/>
                  <a:pt x="320" y="277"/>
                </a:cubicBezTo>
                <a:cubicBezTo>
                  <a:pt x="320" y="283"/>
                  <a:pt x="324" y="288"/>
                  <a:pt x="330" y="288"/>
                </a:cubicBezTo>
                <a:cubicBezTo>
                  <a:pt x="330" y="384"/>
                  <a:pt x="330" y="384"/>
                  <a:pt x="330" y="384"/>
                </a:cubicBezTo>
                <a:cubicBezTo>
                  <a:pt x="330" y="390"/>
                  <a:pt x="335" y="394"/>
                  <a:pt x="341" y="394"/>
                </a:cubicBezTo>
                <a:cubicBezTo>
                  <a:pt x="347" y="394"/>
                  <a:pt x="352" y="390"/>
                  <a:pt x="352" y="384"/>
                </a:cubicBezTo>
                <a:cubicBezTo>
                  <a:pt x="352" y="288"/>
                  <a:pt x="352" y="288"/>
                  <a:pt x="352" y="288"/>
                </a:cubicBezTo>
                <a:cubicBezTo>
                  <a:pt x="373" y="288"/>
                  <a:pt x="373" y="288"/>
                  <a:pt x="373" y="288"/>
                </a:cubicBezTo>
                <a:cubicBezTo>
                  <a:pt x="373" y="384"/>
                  <a:pt x="373" y="384"/>
                  <a:pt x="373" y="384"/>
                </a:cubicBezTo>
                <a:cubicBezTo>
                  <a:pt x="373" y="390"/>
                  <a:pt x="378" y="394"/>
                  <a:pt x="384" y="394"/>
                </a:cubicBezTo>
                <a:cubicBezTo>
                  <a:pt x="390" y="394"/>
                  <a:pt x="394" y="390"/>
                  <a:pt x="394" y="384"/>
                </a:cubicBezTo>
                <a:cubicBezTo>
                  <a:pt x="394" y="288"/>
                  <a:pt x="394" y="288"/>
                  <a:pt x="394" y="288"/>
                </a:cubicBezTo>
                <a:cubicBezTo>
                  <a:pt x="400" y="288"/>
                  <a:pt x="405" y="283"/>
                  <a:pt x="405" y="277"/>
                </a:cubicBezTo>
                <a:lnTo>
                  <a:pt x="405" y="19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67" name="Freeform 747"/>
          <p:cNvSpPr>
            <a:spLocks noChangeAspect="1" noEditPoints="1"/>
          </p:cNvSpPr>
          <p:nvPr/>
        </p:nvSpPr>
        <p:spPr bwMode="auto">
          <a:xfrm>
            <a:off x="3274344" y="5262423"/>
            <a:ext cx="468000" cy="468000"/>
          </a:xfrm>
          <a:custGeom>
            <a:avLst/>
            <a:gdLst>
              <a:gd name="T0" fmla="*/ 307 w 512"/>
              <a:gd name="T1" fmla="*/ 137 h 512"/>
              <a:gd name="T2" fmla="*/ 308 w 512"/>
              <a:gd name="T3" fmla="*/ 137 h 512"/>
              <a:gd name="T4" fmla="*/ 292 w 512"/>
              <a:gd name="T5" fmla="*/ 149 h 512"/>
              <a:gd name="T6" fmla="*/ 285 w 512"/>
              <a:gd name="T7" fmla="*/ 141 h 512"/>
              <a:gd name="T8" fmla="*/ 269 w 512"/>
              <a:gd name="T9" fmla="*/ 141 h 512"/>
              <a:gd name="T10" fmla="*/ 261 w 512"/>
              <a:gd name="T11" fmla="*/ 150 h 512"/>
              <a:gd name="T12" fmla="*/ 204 w 512"/>
              <a:gd name="T13" fmla="*/ 137 h 512"/>
              <a:gd name="T14" fmla="*/ 204 w 512"/>
              <a:gd name="T15" fmla="*/ 137 h 512"/>
              <a:gd name="T16" fmla="*/ 256 w 512"/>
              <a:gd name="T17" fmla="*/ 117 h 512"/>
              <a:gd name="T18" fmla="*/ 307 w 512"/>
              <a:gd name="T19" fmla="*/ 137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389 w 512"/>
              <a:gd name="T31" fmla="*/ 353 h 512"/>
              <a:gd name="T32" fmla="*/ 343 w 512"/>
              <a:gd name="T33" fmla="*/ 342 h 512"/>
              <a:gd name="T34" fmla="*/ 319 w 512"/>
              <a:gd name="T35" fmla="*/ 338 h 512"/>
              <a:gd name="T36" fmla="*/ 302 w 512"/>
              <a:gd name="T37" fmla="*/ 290 h 512"/>
              <a:gd name="T38" fmla="*/ 332 w 512"/>
              <a:gd name="T39" fmla="*/ 222 h 512"/>
              <a:gd name="T40" fmla="*/ 324 w 512"/>
              <a:gd name="T41" fmla="*/ 124 h 512"/>
              <a:gd name="T42" fmla="*/ 256 w 512"/>
              <a:gd name="T43" fmla="*/ 96 h 512"/>
              <a:gd name="T44" fmla="*/ 187 w 512"/>
              <a:gd name="T45" fmla="*/ 124 h 512"/>
              <a:gd name="T46" fmla="*/ 180 w 512"/>
              <a:gd name="T47" fmla="*/ 222 h 512"/>
              <a:gd name="T48" fmla="*/ 209 w 512"/>
              <a:gd name="T49" fmla="*/ 289 h 512"/>
              <a:gd name="T50" fmla="*/ 192 w 512"/>
              <a:gd name="T51" fmla="*/ 338 h 512"/>
              <a:gd name="T52" fmla="*/ 168 w 512"/>
              <a:gd name="T53" fmla="*/ 342 h 512"/>
              <a:gd name="T54" fmla="*/ 122 w 512"/>
              <a:gd name="T55" fmla="*/ 353 h 512"/>
              <a:gd name="T56" fmla="*/ 118 w 512"/>
              <a:gd name="T57" fmla="*/ 368 h 512"/>
              <a:gd name="T58" fmla="*/ 133 w 512"/>
              <a:gd name="T59" fmla="*/ 372 h 512"/>
              <a:gd name="T60" fmla="*/ 171 w 512"/>
              <a:gd name="T61" fmla="*/ 363 h 512"/>
              <a:gd name="T62" fmla="*/ 202 w 512"/>
              <a:gd name="T63" fmla="*/ 357 h 512"/>
              <a:gd name="T64" fmla="*/ 228 w 512"/>
              <a:gd name="T65" fmla="*/ 315 h 512"/>
              <a:gd name="T66" fmla="*/ 227 w 512"/>
              <a:gd name="T67" fmla="*/ 278 h 512"/>
              <a:gd name="T68" fmla="*/ 200 w 512"/>
              <a:gd name="T69" fmla="*/ 216 h 512"/>
              <a:gd name="T70" fmla="*/ 195 w 512"/>
              <a:gd name="T71" fmla="*/ 159 h 512"/>
              <a:gd name="T72" fmla="*/ 240 w 512"/>
              <a:gd name="T73" fmla="*/ 175 h 512"/>
              <a:gd name="T74" fmla="*/ 270 w 512"/>
              <a:gd name="T75" fmla="*/ 170 h 512"/>
              <a:gd name="T76" fmla="*/ 274 w 512"/>
              <a:gd name="T77" fmla="*/ 167 h 512"/>
              <a:gd name="T78" fmla="*/ 277 w 512"/>
              <a:gd name="T79" fmla="*/ 164 h 512"/>
              <a:gd name="T80" fmla="*/ 280 w 512"/>
              <a:gd name="T81" fmla="*/ 167 h 512"/>
              <a:gd name="T82" fmla="*/ 287 w 512"/>
              <a:gd name="T83" fmla="*/ 170 h 512"/>
              <a:gd name="T84" fmla="*/ 316 w 512"/>
              <a:gd name="T85" fmla="*/ 159 h 512"/>
              <a:gd name="T86" fmla="*/ 311 w 512"/>
              <a:gd name="T87" fmla="*/ 216 h 512"/>
              <a:gd name="T88" fmla="*/ 285 w 512"/>
              <a:gd name="T89" fmla="*/ 278 h 512"/>
              <a:gd name="T90" fmla="*/ 284 w 512"/>
              <a:gd name="T91" fmla="*/ 315 h 512"/>
              <a:gd name="T92" fmla="*/ 309 w 512"/>
              <a:gd name="T93" fmla="*/ 357 h 512"/>
              <a:gd name="T94" fmla="*/ 341 w 512"/>
              <a:gd name="T95" fmla="*/ 363 h 512"/>
              <a:gd name="T96" fmla="*/ 378 w 512"/>
              <a:gd name="T97" fmla="*/ 372 h 512"/>
              <a:gd name="T98" fmla="*/ 384 w 512"/>
              <a:gd name="T99" fmla="*/ 373 h 512"/>
              <a:gd name="T100" fmla="*/ 393 w 512"/>
              <a:gd name="T101" fmla="*/ 368 h 512"/>
              <a:gd name="T102" fmla="*/ 389 w 512"/>
              <a:gd name="T103" fmla="*/ 35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307" y="137"/>
                </a:moveTo>
                <a:cubicBezTo>
                  <a:pt x="307" y="137"/>
                  <a:pt x="307" y="137"/>
                  <a:pt x="308" y="137"/>
                </a:cubicBezTo>
                <a:cubicBezTo>
                  <a:pt x="302" y="145"/>
                  <a:pt x="295" y="148"/>
                  <a:pt x="292" y="149"/>
                </a:cubicBezTo>
                <a:cubicBezTo>
                  <a:pt x="285" y="141"/>
                  <a:pt x="285" y="141"/>
                  <a:pt x="285" y="141"/>
                </a:cubicBezTo>
                <a:cubicBezTo>
                  <a:pt x="280" y="137"/>
                  <a:pt x="274" y="137"/>
                  <a:pt x="269" y="141"/>
                </a:cubicBezTo>
                <a:cubicBezTo>
                  <a:pt x="261" y="150"/>
                  <a:pt x="261" y="150"/>
                  <a:pt x="261" y="150"/>
                </a:cubicBezTo>
                <a:cubicBezTo>
                  <a:pt x="252" y="153"/>
                  <a:pt x="221" y="160"/>
                  <a:pt x="204" y="137"/>
                </a:cubicBezTo>
                <a:cubicBezTo>
                  <a:pt x="204" y="137"/>
                  <a:pt x="204" y="137"/>
                  <a:pt x="204" y="137"/>
                </a:cubicBezTo>
                <a:cubicBezTo>
                  <a:pt x="214" y="124"/>
                  <a:pt x="231" y="117"/>
                  <a:pt x="256" y="117"/>
                </a:cubicBezTo>
                <a:cubicBezTo>
                  <a:pt x="280" y="117"/>
                  <a:pt x="297" y="124"/>
                  <a:pt x="307" y="13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9" y="353"/>
                </a:moveTo>
                <a:cubicBezTo>
                  <a:pt x="375" y="345"/>
                  <a:pt x="358" y="344"/>
                  <a:pt x="343" y="342"/>
                </a:cubicBezTo>
                <a:cubicBezTo>
                  <a:pt x="333" y="341"/>
                  <a:pt x="323" y="340"/>
                  <a:pt x="319" y="338"/>
                </a:cubicBezTo>
                <a:cubicBezTo>
                  <a:pt x="308" y="332"/>
                  <a:pt x="299" y="297"/>
                  <a:pt x="302" y="290"/>
                </a:cubicBezTo>
                <a:cubicBezTo>
                  <a:pt x="315" y="272"/>
                  <a:pt x="327" y="240"/>
                  <a:pt x="332" y="222"/>
                </a:cubicBezTo>
                <a:cubicBezTo>
                  <a:pt x="338" y="198"/>
                  <a:pt x="347" y="154"/>
                  <a:pt x="324" y="124"/>
                </a:cubicBezTo>
                <a:cubicBezTo>
                  <a:pt x="310" y="105"/>
                  <a:pt x="287" y="96"/>
                  <a:pt x="256" y="96"/>
                </a:cubicBezTo>
                <a:cubicBezTo>
                  <a:pt x="224" y="96"/>
                  <a:pt x="201" y="105"/>
                  <a:pt x="187" y="124"/>
                </a:cubicBezTo>
                <a:cubicBezTo>
                  <a:pt x="165" y="154"/>
                  <a:pt x="173" y="198"/>
                  <a:pt x="180" y="222"/>
                </a:cubicBezTo>
                <a:cubicBezTo>
                  <a:pt x="185" y="240"/>
                  <a:pt x="197" y="272"/>
                  <a:pt x="209" y="289"/>
                </a:cubicBezTo>
                <a:cubicBezTo>
                  <a:pt x="212" y="297"/>
                  <a:pt x="203" y="332"/>
                  <a:pt x="192" y="338"/>
                </a:cubicBezTo>
                <a:cubicBezTo>
                  <a:pt x="188" y="340"/>
                  <a:pt x="178" y="341"/>
                  <a:pt x="168" y="342"/>
                </a:cubicBezTo>
                <a:cubicBezTo>
                  <a:pt x="153" y="344"/>
                  <a:pt x="136" y="345"/>
                  <a:pt x="122" y="353"/>
                </a:cubicBezTo>
                <a:cubicBezTo>
                  <a:pt x="117" y="356"/>
                  <a:pt x="115" y="362"/>
                  <a:pt x="118" y="368"/>
                </a:cubicBezTo>
                <a:cubicBezTo>
                  <a:pt x="121" y="373"/>
                  <a:pt x="128" y="375"/>
                  <a:pt x="133" y="372"/>
                </a:cubicBezTo>
                <a:cubicBezTo>
                  <a:pt x="143" y="366"/>
                  <a:pt x="158" y="365"/>
                  <a:pt x="171" y="363"/>
                </a:cubicBezTo>
                <a:cubicBezTo>
                  <a:pt x="183" y="362"/>
                  <a:pt x="194" y="361"/>
                  <a:pt x="202" y="357"/>
                </a:cubicBezTo>
                <a:cubicBezTo>
                  <a:pt x="218" y="348"/>
                  <a:pt x="225" y="325"/>
                  <a:pt x="228" y="315"/>
                </a:cubicBezTo>
                <a:cubicBezTo>
                  <a:pt x="230" y="306"/>
                  <a:pt x="233" y="288"/>
                  <a:pt x="227" y="278"/>
                </a:cubicBezTo>
                <a:cubicBezTo>
                  <a:pt x="216" y="263"/>
                  <a:pt x="205" y="233"/>
                  <a:pt x="200" y="216"/>
                </a:cubicBezTo>
                <a:cubicBezTo>
                  <a:pt x="197" y="205"/>
                  <a:pt x="191" y="180"/>
                  <a:pt x="195" y="159"/>
                </a:cubicBezTo>
                <a:cubicBezTo>
                  <a:pt x="209" y="171"/>
                  <a:pt x="225" y="175"/>
                  <a:pt x="240" y="175"/>
                </a:cubicBezTo>
                <a:cubicBezTo>
                  <a:pt x="252" y="175"/>
                  <a:pt x="263" y="172"/>
                  <a:pt x="270" y="170"/>
                </a:cubicBezTo>
                <a:cubicBezTo>
                  <a:pt x="271" y="169"/>
                  <a:pt x="273" y="168"/>
                  <a:pt x="274" y="167"/>
                </a:cubicBezTo>
                <a:cubicBezTo>
                  <a:pt x="277" y="164"/>
                  <a:pt x="277" y="164"/>
                  <a:pt x="277" y="164"/>
                </a:cubicBezTo>
                <a:cubicBezTo>
                  <a:pt x="280" y="167"/>
                  <a:pt x="280" y="167"/>
                  <a:pt x="280" y="167"/>
                </a:cubicBezTo>
                <a:cubicBezTo>
                  <a:pt x="282" y="169"/>
                  <a:pt x="284" y="170"/>
                  <a:pt x="287" y="170"/>
                </a:cubicBezTo>
                <a:cubicBezTo>
                  <a:pt x="288" y="170"/>
                  <a:pt x="302" y="171"/>
                  <a:pt x="316" y="159"/>
                </a:cubicBezTo>
                <a:cubicBezTo>
                  <a:pt x="320" y="180"/>
                  <a:pt x="314" y="205"/>
                  <a:pt x="311" y="216"/>
                </a:cubicBezTo>
                <a:cubicBezTo>
                  <a:pt x="306" y="233"/>
                  <a:pt x="295" y="263"/>
                  <a:pt x="285" y="278"/>
                </a:cubicBezTo>
                <a:cubicBezTo>
                  <a:pt x="278" y="288"/>
                  <a:pt x="281" y="306"/>
                  <a:pt x="284" y="315"/>
                </a:cubicBezTo>
                <a:cubicBezTo>
                  <a:pt x="286" y="325"/>
                  <a:pt x="293" y="348"/>
                  <a:pt x="309" y="357"/>
                </a:cubicBezTo>
                <a:cubicBezTo>
                  <a:pt x="317" y="361"/>
                  <a:pt x="328" y="362"/>
                  <a:pt x="341" y="363"/>
                </a:cubicBezTo>
                <a:cubicBezTo>
                  <a:pt x="354" y="365"/>
                  <a:pt x="369" y="366"/>
                  <a:pt x="378" y="372"/>
                </a:cubicBezTo>
                <a:cubicBezTo>
                  <a:pt x="380" y="373"/>
                  <a:pt x="382" y="373"/>
                  <a:pt x="384" y="373"/>
                </a:cubicBezTo>
                <a:cubicBezTo>
                  <a:pt x="387" y="373"/>
                  <a:pt x="391" y="371"/>
                  <a:pt x="393" y="368"/>
                </a:cubicBezTo>
                <a:cubicBezTo>
                  <a:pt x="396" y="362"/>
                  <a:pt x="394" y="356"/>
                  <a:pt x="389" y="353"/>
                </a:cubicBezTo>
                <a:close/>
              </a:path>
            </a:pathLst>
          </a:custGeom>
          <a:solidFill>
            <a:srgbClr val="78787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68" name="Freeform 26"/>
          <p:cNvSpPr>
            <a:spLocks noChangeAspect="1" noEditPoints="1"/>
          </p:cNvSpPr>
          <p:nvPr/>
        </p:nvSpPr>
        <p:spPr bwMode="auto">
          <a:xfrm>
            <a:off x="8573119" y="5262080"/>
            <a:ext cx="468000" cy="468000"/>
          </a:xfrm>
          <a:custGeom>
            <a:avLst/>
            <a:gdLst>
              <a:gd name="T0" fmla="*/ 358 w 512"/>
              <a:gd name="T1" fmla="*/ 227 h 512"/>
              <a:gd name="T2" fmla="*/ 367 w 512"/>
              <a:gd name="T3" fmla="*/ 174 h 512"/>
              <a:gd name="T4" fmla="*/ 366 w 512"/>
              <a:gd name="T5" fmla="*/ 172 h 512"/>
              <a:gd name="T6" fmla="*/ 338 w 512"/>
              <a:gd name="T7" fmla="*/ 145 h 512"/>
              <a:gd name="T8" fmla="*/ 308 w 512"/>
              <a:gd name="T9" fmla="*/ 163 h 512"/>
              <a:gd name="T10" fmla="*/ 277 w 512"/>
              <a:gd name="T11" fmla="*/ 119 h 512"/>
              <a:gd name="T12" fmla="*/ 234 w 512"/>
              <a:gd name="T13" fmla="*/ 119 h 512"/>
              <a:gd name="T14" fmla="*/ 204 w 512"/>
              <a:gd name="T15" fmla="*/ 163 h 512"/>
              <a:gd name="T16" fmla="*/ 173 w 512"/>
              <a:gd name="T17" fmla="*/ 145 h 512"/>
              <a:gd name="T18" fmla="*/ 161 w 512"/>
              <a:gd name="T19" fmla="*/ 191 h 512"/>
              <a:gd name="T20" fmla="*/ 143 w 512"/>
              <a:gd name="T21" fmla="*/ 234 h 512"/>
              <a:gd name="T22" fmla="*/ 117 w 512"/>
              <a:gd name="T23" fmla="*/ 256 h 512"/>
              <a:gd name="T24" fmla="*/ 143 w 512"/>
              <a:gd name="T25" fmla="*/ 277 h 512"/>
              <a:gd name="T26" fmla="*/ 161 w 512"/>
              <a:gd name="T27" fmla="*/ 320 h 512"/>
              <a:gd name="T28" fmla="*/ 145 w 512"/>
              <a:gd name="T29" fmla="*/ 339 h 512"/>
              <a:gd name="T30" fmla="*/ 172 w 512"/>
              <a:gd name="T31" fmla="*/ 366 h 512"/>
              <a:gd name="T32" fmla="*/ 191 w 512"/>
              <a:gd name="T33" fmla="*/ 351 h 512"/>
              <a:gd name="T34" fmla="*/ 234 w 512"/>
              <a:gd name="T35" fmla="*/ 368 h 512"/>
              <a:gd name="T36" fmla="*/ 245 w 512"/>
              <a:gd name="T37" fmla="*/ 394 h 512"/>
              <a:gd name="T38" fmla="*/ 267 w 512"/>
              <a:gd name="T39" fmla="*/ 394 h 512"/>
              <a:gd name="T40" fmla="*/ 285 w 512"/>
              <a:gd name="T41" fmla="*/ 358 h 512"/>
              <a:gd name="T42" fmla="*/ 337 w 512"/>
              <a:gd name="T43" fmla="*/ 368 h 512"/>
              <a:gd name="T44" fmla="*/ 368 w 512"/>
              <a:gd name="T45" fmla="*/ 337 h 512"/>
              <a:gd name="T46" fmla="*/ 358 w 512"/>
              <a:gd name="T47" fmla="*/ 285 h 512"/>
              <a:gd name="T48" fmla="*/ 394 w 512"/>
              <a:gd name="T49" fmla="*/ 267 h 512"/>
              <a:gd name="T50" fmla="*/ 393 w 512"/>
              <a:gd name="T51" fmla="*/ 234 h 512"/>
              <a:gd name="T52" fmla="*/ 256 w 512"/>
              <a:gd name="T53" fmla="*/ 192 h 512"/>
              <a:gd name="T54" fmla="*/ 298 w 512"/>
              <a:gd name="T55" fmla="*/ 256 h 512"/>
              <a:gd name="T56" fmla="*/ 256 w 512"/>
              <a:gd name="T57" fmla="*/ 213 h 512"/>
              <a:gd name="T58" fmla="*/ 0 w 512"/>
              <a:gd name="T59" fmla="*/ 256 h 512"/>
              <a:gd name="T60" fmla="*/ 256 w 512"/>
              <a:gd name="T61" fmla="*/ 0 h 512"/>
              <a:gd name="T62" fmla="*/ 401 w 512"/>
              <a:gd name="T63" fmla="*/ 298 h 512"/>
              <a:gd name="T64" fmla="*/ 389 w 512"/>
              <a:gd name="T65" fmla="*/ 329 h 512"/>
              <a:gd name="T66" fmla="*/ 351 w 512"/>
              <a:gd name="T67" fmla="*/ 384 h 512"/>
              <a:gd name="T68" fmla="*/ 311 w 512"/>
              <a:gd name="T69" fmla="*/ 371 h 512"/>
              <a:gd name="T70" fmla="*/ 290 w 512"/>
              <a:gd name="T71" fmla="*/ 412 h 512"/>
              <a:gd name="T72" fmla="*/ 268 w 512"/>
              <a:gd name="T73" fmla="*/ 416 h 512"/>
              <a:gd name="T74" fmla="*/ 256 w 512"/>
              <a:gd name="T75" fmla="*/ 416 h 512"/>
              <a:gd name="T76" fmla="*/ 249 w 512"/>
              <a:gd name="T77" fmla="*/ 416 h 512"/>
              <a:gd name="T78" fmla="*/ 243 w 512"/>
              <a:gd name="T79" fmla="*/ 416 h 512"/>
              <a:gd name="T80" fmla="*/ 213 w 512"/>
              <a:gd name="T81" fmla="*/ 401 h 512"/>
              <a:gd name="T82" fmla="*/ 183 w 512"/>
              <a:gd name="T83" fmla="*/ 389 h 512"/>
              <a:gd name="T84" fmla="*/ 160 w 512"/>
              <a:gd name="T85" fmla="*/ 384 h 512"/>
              <a:gd name="T86" fmla="*/ 128 w 512"/>
              <a:gd name="T87" fmla="*/ 351 h 512"/>
              <a:gd name="T88" fmla="*/ 121 w 512"/>
              <a:gd name="T89" fmla="*/ 342 h 512"/>
              <a:gd name="T90" fmla="*/ 135 w 512"/>
              <a:gd name="T91" fmla="*/ 298 h 512"/>
              <a:gd name="T92" fmla="*/ 96 w 512"/>
              <a:gd name="T93" fmla="*/ 268 h 512"/>
              <a:gd name="T94" fmla="*/ 96 w 512"/>
              <a:gd name="T95" fmla="*/ 256 h 512"/>
              <a:gd name="T96" fmla="*/ 96 w 512"/>
              <a:gd name="T97" fmla="*/ 243 h 512"/>
              <a:gd name="T98" fmla="*/ 96 w 512"/>
              <a:gd name="T99" fmla="*/ 243 h 512"/>
              <a:gd name="T100" fmla="*/ 135 w 512"/>
              <a:gd name="T101" fmla="*/ 213 h 512"/>
              <a:gd name="T102" fmla="*/ 121 w 512"/>
              <a:gd name="T103" fmla="*/ 169 h 512"/>
              <a:gd name="T104" fmla="*/ 169 w 512"/>
              <a:gd name="T105" fmla="*/ 121 h 512"/>
              <a:gd name="T106" fmla="*/ 213 w 512"/>
              <a:gd name="T107" fmla="*/ 135 h 512"/>
              <a:gd name="T108" fmla="*/ 243 w 512"/>
              <a:gd name="T109" fmla="*/ 96 h 512"/>
              <a:gd name="T110" fmla="*/ 298 w 512"/>
              <a:gd name="T111" fmla="*/ 110 h 512"/>
              <a:gd name="T112" fmla="*/ 329 w 512"/>
              <a:gd name="T113" fmla="*/ 122 h 512"/>
              <a:gd name="T114" fmla="*/ 351 w 512"/>
              <a:gd name="T115" fmla="*/ 128 h 512"/>
              <a:gd name="T116" fmla="*/ 384 w 512"/>
              <a:gd name="T117" fmla="*/ 160 h 512"/>
              <a:gd name="T118" fmla="*/ 390 w 512"/>
              <a:gd name="T119" fmla="*/ 169 h 512"/>
              <a:gd name="T120" fmla="*/ 376 w 512"/>
              <a:gd name="T121" fmla="*/ 213 h 512"/>
              <a:gd name="T122" fmla="*/ 416 w 512"/>
              <a:gd name="T123" fmla="*/ 243 h 512"/>
              <a:gd name="T124" fmla="*/ 415 w 512"/>
              <a:gd name="T125" fmla="*/ 26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512">
                <a:moveTo>
                  <a:pt x="393" y="234"/>
                </a:moveTo>
                <a:cubicBezTo>
                  <a:pt x="368" y="234"/>
                  <a:pt x="368" y="234"/>
                  <a:pt x="368" y="234"/>
                </a:cubicBezTo>
                <a:cubicBezTo>
                  <a:pt x="364" y="234"/>
                  <a:pt x="359" y="231"/>
                  <a:pt x="358" y="227"/>
                </a:cubicBezTo>
                <a:cubicBezTo>
                  <a:pt x="356" y="219"/>
                  <a:pt x="353" y="211"/>
                  <a:pt x="349" y="204"/>
                </a:cubicBezTo>
                <a:cubicBezTo>
                  <a:pt x="346" y="200"/>
                  <a:pt x="347" y="194"/>
                  <a:pt x="351" y="191"/>
                </a:cubicBezTo>
                <a:cubicBezTo>
                  <a:pt x="367" y="174"/>
                  <a:pt x="367" y="174"/>
                  <a:pt x="367" y="174"/>
                </a:cubicBezTo>
                <a:cubicBezTo>
                  <a:pt x="366" y="173"/>
                  <a:pt x="366" y="173"/>
                  <a:pt x="366" y="173"/>
                </a:cubicBezTo>
                <a:cubicBezTo>
                  <a:pt x="366" y="173"/>
                  <a:pt x="366" y="172"/>
                  <a:pt x="366" y="172"/>
                </a:cubicBezTo>
                <a:cubicBezTo>
                  <a:pt x="366" y="172"/>
                  <a:pt x="366" y="172"/>
                  <a:pt x="366" y="172"/>
                </a:cubicBezTo>
                <a:cubicBezTo>
                  <a:pt x="358" y="162"/>
                  <a:pt x="349" y="153"/>
                  <a:pt x="340" y="146"/>
                </a:cubicBezTo>
                <a:cubicBezTo>
                  <a:pt x="340" y="146"/>
                  <a:pt x="340" y="146"/>
                  <a:pt x="339" y="145"/>
                </a:cubicBezTo>
                <a:cubicBezTo>
                  <a:pt x="339" y="145"/>
                  <a:pt x="339" y="145"/>
                  <a:pt x="338" y="145"/>
                </a:cubicBezTo>
                <a:cubicBezTo>
                  <a:pt x="337" y="144"/>
                  <a:pt x="337" y="144"/>
                  <a:pt x="337" y="144"/>
                </a:cubicBezTo>
                <a:cubicBezTo>
                  <a:pt x="320" y="161"/>
                  <a:pt x="320" y="161"/>
                  <a:pt x="320" y="161"/>
                </a:cubicBezTo>
                <a:cubicBezTo>
                  <a:pt x="317" y="164"/>
                  <a:pt x="312" y="165"/>
                  <a:pt x="308" y="163"/>
                </a:cubicBezTo>
                <a:cubicBezTo>
                  <a:pt x="300" y="159"/>
                  <a:pt x="293" y="155"/>
                  <a:pt x="285" y="153"/>
                </a:cubicBezTo>
                <a:cubicBezTo>
                  <a:pt x="280" y="152"/>
                  <a:pt x="277" y="148"/>
                  <a:pt x="277" y="143"/>
                </a:cubicBezTo>
                <a:cubicBezTo>
                  <a:pt x="277" y="119"/>
                  <a:pt x="277" y="119"/>
                  <a:pt x="277" y="119"/>
                </a:cubicBezTo>
                <a:cubicBezTo>
                  <a:pt x="274" y="118"/>
                  <a:pt x="270" y="118"/>
                  <a:pt x="267" y="118"/>
                </a:cubicBezTo>
                <a:cubicBezTo>
                  <a:pt x="259" y="117"/>
                  <a:pt x="252" y="117"/>
                  <a:pt x="245" y="118"/>
                </a:cubicBezTo>
                <a:cubicBezTo>
                  <a:pt x="241" y="118"/>
                  <a:pt x="238" y="118"/>
                  <a:pt x="234" y="119"/>
                </a:cubicBezTo>
                <a:cubicBezTo>
                  <a:pt x="234" y="143"/>
                  <a:pt x="234" y="143"/>
                  <a:pt x="234" y="143"/>
                </a:cubicBezTo>
                <a:cubicBezTo>
                  <a:pt x="234" y="148"/>
                  <a:pt x="231" y="152"/>
                  <a:pt x="227" y="153"/>
                </a:cubicBezTo>
                <a:cubicBezTo>
                  <a:pt x="219" y="155"/>
                  <a:pt x="211" y="159"/>
                  <a:pt x="204" y="163"/>
                </a:cubicBezTo>
                <a:cubicBezTo>
                  <a:pt x="200" y="165"/>
                  <a:pt x="194" y="164"/>
                  <a:pt x="191" y="161"/>
                </a:cubicBezTo>
                <a:cubicBezTo>
                  <a:pt x="174" y="144"/>
                  <a:pt x="174" y="144"/>
                  <a:pt x="174" y="144"/>
                </a:cubicBezTo>
                <a:cubicBezTo>
                  <a:pt x="174" y="144"/>
                  <a:pt x="173" y="144"/>
                  <a:pt x="173" y="145"/>
                </a:cubicBezTo>
                <a:cubicBezTo>
                  <a:pt x="162" y="153"/>
                  <a:pt x="153" y="162"/>
                  <a:pt x="145" y="173"/>
                </a:cubicBezTo>
                <a:cubicBezTo>
                  <a:pt x="144" y="173"/>
                  <a:pt x="144" y="174"/>
                  <a:pt x="144" y="174"/>
                </a:cubicBezTo>
                <a:cubicBezTo>
                  <a:pt x="161" y="191"/>
                  <a:pt x="161" y="191"/>
                  <a:pt x="161" y="191"/>
                </a:cubicBezTo>
                <a:cubicBezTo>
                  <a:pt x="164" y="194"/>
                  <a:pt x="165" y="200"/>
                  <a:pt x="163" y="204"/>
                </a:cubicBezTo>
                <a:cubicBezTo>
                  <a:pt x="159" y="211"/>
                  <a:pt x="155" y="219"/>
                  <a:pt x="153" y="227"/>
                </a:cubicBezTo>
                <a:cubicBezTo>
                  <a:pt x="152" y="231"/>
                  <a:pt x="148" y="234"/>
                  <a:pt x="143" y="234"/>
                </a:cubicBezTo>
                <a:cubicBezTo>
                  <a:pt x="119" y="234"/>
                  <a:pt x="119" y="234"/>
                  <a:pt x="119" y="234"/>
                </a:cubicBezTo>
                <a:cubicBezTo>
                  <a:pt x="118" y="238"/>
                  <a:pt x="118" y="241"/>
                  <a:pt x="118" y="245"/>
                </a:cubicBezTo>
                <a:cubicBezTo>
                  <a:pt x="117" y="248"/>
                  <a:pt x="117" y="252"/>
                  <a:pt x="117" y="256"/>
                </a:cubicBezTo>
                <a:cubicBezTo>
                  <a:pt x="117" y="259"/>
                  <a:pt x="117" y="263"/>
                  <a:pt x="118" y="267"/>
                </a:cubicBezTo>
                <a:cubicBezTo>
                  <a:pt x="118" y="270"/>
                  <a:pt x="118" y="274"/>
                  <a:pt x="119" y="277"/>
                </a:cubicBezTo>
                <a:cubicBezTo>
                  <a:pt x="143" y="277"/>
                  <a:pt x="143" y="277"/>
                  <a:pt x="143" y="277"/>
                </a:cubicBezTo>
                <a:cubicBezTo>
                  <a:pt x="148" y="277"/>
                  <a:pt x="152" y="280"/>
                  <a:pt x="153" y="285"/>
                </a:cubicBezTo>
                <a:cubicBezTo>
                  <a:pt x="155" y="293"/>
                  <a:pt x="159" y="300"/>
                  <a:pt x="163" y="308"/>
                </a:cubicBezTo>
                <a:cubicBezTo>
                  <a:pt x="165" y="312"/>
                  <a:pt x="164" y="317"/>
                  <a:pt x="161" y="320"/>
                </a:cubicBezTo>
                <a:cubicBezTo>
                  <a:pt x="144" y="337"/>
                  <a:pt x="144" y="337"/>
                  <a:pt x="144" y="337"/>
                </a:cubicBezTo>
                <a:cubicBezTo>
                  <a:pt x="145" y="338"/>
                  <a:pt x="145" y="338"/>
                  <a:pt x="145" y="338"/>
                </a:cubicBezTo>
                <a:cubicBezTo>
                  <a:pt x="145" y="339"/>
                  <a:pt x="145" y="339"/>
                  <a:pt x="145" y="339"/>
                </a:cubicBezTo>
                <a:cubicBezTo>
                  <a:pt x="145" y="339"/>
                  <a:pt x="146" y="340"/>
                  <a:pt x="146" y="340"/>
                </a:cubicBezTo>
                <a:cubicBezTo>
                  <a:pt x="153" y="349"/>
                  <a:pt x="162" y="358"/>
                  <a:pt x="172" y="366"/>
                </a:cubicBezTo>
                <a:cubicBezTo>
                  <a:pt x="172" y="366"/>
                  <a:pt x="172" y="366"/>
                  <a:pt x="172" y="366"/>
                </a:cubicBezTo>
                <a:cubicBezTo>
                  <a:pt x="172" y="366"/>
                  <a:pt x="173" y="366"/>
                  <a:pt x="173" y="367"/>
                </a:cubicBezTo>
                <a:cubicBezTo>
                  <a:pt x="174" y="367"/>
                  <a:pt x="174" y="367"/>
                  <a:pt x="174" y="367"/>
                </a:cubicBezTo>
                <a:cubicBezTo>
                  <a:pt x="191" y="351"/>
                  <a:pt x="191" y="351"/>
                  <a:pt x="191" y="351"/>
                </a:cubicBezTo>
                <a:cubicBezTo>
                  <a:pt x="194" y="347"/>
                  <a:pt x="200" y="346"/>
                  <a:pt x="204" y="349"/>
                </a:cubicBezTo>
                <a:cubicBezTo>
                  <a:pt x="211" y="353"/>
                  <a:pt x="219" y="356"/>
                  <a:pt x="227" y="358"/>
                </a:cubicBezTo>
                <a:cubicBezTo>
                  <a:pt x="231" y="359"/>
                  <a:pt x="234" y="364"/>
                  <a:pt x="234" y="368"/>
                </a:cubicBezTo>
                <a:cubicBezTo>
                  <a:pt x="234" y="393"/>
                  <a:pt x="234" y="393"/>
                  <a:pt x="234" y="393"/>
                </a:cubicBezTo>
                <a:cubicBezTo>
                  <a:pt x="238" y="393"/>
                  <a:pt x="241" y="394"/>
                  <a:pt x="245" y="394"/>
                </a:cubicBezTo>
                <a:cubicBezTo>
                  <a:pt x="245" y="394"/>
                  <a:pt x="245" y="394"/>
                  <a:pt x="245" y="394"/>
                </a:cubicBezTo>
                <a:cubicBezTo>
                  <a:pt x="245" y="394"/>
                  <a:pt x="245" y="394"/>
                  <a:pt x="245" y="394"/>
                </a:cubicBezTo>
                <a:cubicBezTo>
                  <a:pt x="245" y="394"/>
                  <a:pt x="245" y="394"/>
                  <a:pt x="245" y="394"/>
                </a:cubicBezTo>
                <a:cubicBezTo>
                  <a:pt x="252" y="394"/>
                  <a:pt x="259" y="395"/>
                  <a:pt x="267" y="394"/>
                </a:cubicBezTo>
                <a:cubicBezTo>
                  <a:pt x="270" y="394"/>
                  <a:pt x="274" y="393"/>
                  <a:pt x="277" y="393"/>
                </a:cubicBezTo>
                <a:cubicBezTo>
                  <a:pt x="277" y="368"/>
                  <a:pt x="277" y="368"/>
                  <a:pt x="277" y="368"/>
                </a:cubicBezTo>
                <a:cubicBezTo>
                  <a:pt x="277" y="364"/>
                  <a:pt x="280" y="359"/>
                  <a:pt x="285" y="358"/>
                </a:cubicBezTo>
                <a:cubicBezTo>
                  <a:pt x="293" y="356"/>
                  <a:pt x="300" y="353"/>
                  <a:pt x="308" y="349"/>
                </a:cubicBezTo>
                <a:cubicBezTo>
                  <a:pt x="312" y="346"/>
                  <a:pt x="317" y="347"/>
                  <a:pt x="320" y="351"/>
                </a:cubicBezTo>
                <a:cubicBezTo>
                  <a:pt x="337" y="368"/>
                  <a:pt x="337" y="368"/>
                  <a:pt x="337" y="368"/>
                </a:cubicBezTo>
                <a:cubicBezTo>
                  <a:pt x="338" y="367"/>
                  <a:pt x="338" y="367"/>
                  <a:pt x="339" y="367"/>
                </a:cubicBezTo>
                <a:cubicBezTo>
                  <a:pt x="349" y="359"/>
                  <a:pt x="359" y="349"/>
                  <a:pt x="367" y="339"/>
                </a:cubicBezTo>
                <a:cubicBezTo>
                  <a:pt x="367" y="338"/>
                  <a:pt x="367" y="338"/>
                  <a:pt x="368" y="337"/>
                </a:cubicBezTo>
                <a:cubicBezTo>
                  <a:pt x="351" y="320"/>
                  <a:pt x="351" y="320"/>
                  <a:pt x="351" y="320"/>
                </a:cubicBezTo>
                <a:cubicBezTo>
                  <a:pt x="347" y="317"/>
                  <a:pt x="346" y="312"/>
                  <a:pt x="349" y="308"/>
                </a:cubicBezTo>
                <a:cubicBezTo>
                  <a:pt x="353" y="300"/>
                  <a:pt x="356" y="293"/>
                  <a:pt x="358" y="285"/>
                </a:cubicBezTo>
                <a:cubicBezTo>
                  <a:pt x="359" y="280"/>
                  <a:pt x="364" y="277"/>
                  <a:pt x="368" y="277"/>
                </a:cubicBezTo>
                <a:cubicBezTo>
                  <a:pt x="393" y="277"/>
                  <a:pt x="393" y="277"/>
                  <a:pt x="393" y="277"/>
                </a:cubicBezTo>
                <a:cubicBezTo>
                  <a:pt x="393" y="274"/>
                  <a:pt x="393" y="270"/>
                  <a:pt x="394" y="267"/>
                </a:cubicBezTo>
                <a:cubicBezTo>
                  <a:pt x="394" y="263"/>
                  <a:pt x="394" y="259"/>
                  <a:pt x="394" y="256"/>
                </a:cubicBezTo>
                <a:cubicBezTo>
                  <a:pt x="394" y="252"/>
                  <a:pt x="394" y="248"/>
                  <a:pt x="394" y="245"/>
                </a:cubicBezTo>
                <a:cubicBezTo>
                  <a:pt x="393" y="241"/>
                  <a:pt x="393" y="238"/>
                  <a:pt x="393" y="234"/>
                </a:cubicBezTo>
                <a:close/>
                <a:moveTo>
                  <a:pt x="256" y="320"/>
                </a:moveTo>
                <a:cubicBezTo>
                  <a:pt x="220" y="320"/>
                  <a:pt x="192" y="291"/>
                  <a:pt x="192" y="256"/>
                </a:cubicBezTo>
                <a:cubicBezTo>
                  <a:pt x="192" y="220"/>
                  <a:pt x="220" y="192"/>
                  <a:pt x="256" y="192"/>
                </a:cubicBezTo>
                <a:cubicBezTo>
                  <a:pt x="291" y="192"/>
                  <a:pt x="320" y="220"/>
                  <a:pt x="320" y="256"/>
                </a:cubicBezTo>
                <a:cubicBezTo>
                  <a:pt x="320" y="291"/>
                  <a:pt x="291" y="320"/>
                  <a:pt x="256" y="320"/>
                </a:cubicBezTo>
                <a:close/>
                <a:moveTo>
                  <a:pt x="298" y="256"/>
                </a:moveTo>
                <a:cubicBezTo>
                  <a:pt x="298" y="279"/>
                  <a:pt x="279" y="298"/>
                  <a:pt x="256" y="298"/>
                </a:cubicBezTo>
                <a:cubicBezTo>
                  <a:pt x="232" y="298"/>
                  <a:pt x="213" y="279"/>
                  <a:pt x="213" y="256"/>
                </a:cubicBezTo>
                <a:cubicBezTo>
                  <a:pt x="213" y="232"/>
                  <a:pt x="232" y="213"/>
                  <a:pt x="256" y="213"/>
                </a:cubicBezTo>
                <a:cubicBezTo>
                  <a:pt x="279" y="213"/>
                  <a:pt x="298" y="232"/>
                  <a:pt x="298"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68"/>
                </a:moveTo>
                <a:cubicBezTo>
                  <a:pt x="414" y="276"/>
                  <a:pt x="413" y="283"/>
                  <a:pt x="412" y="290"/>
                </a:cubicBezTo>
                <a:cubicBezTo>
                  <a:pt x="411" y="295"/>
                  <a:pt x="406" y="298"/>
                  <a:pt x="401" y="298"/>
                </a:cubicBezTo>
                <a:cubicBezTo>
                  <a:pt x="376" y="298"/>
                  <a:pt x="376" y="298"/>
                  <a:pt x="376" y="298"/>
                </a:cubicBezTo>
                <a:cubicBezTo>
                  <a:pt x="375" y="303"/>
                  <a:pt x="373" y="307"/>
                  <a:pt x="371" y="311"/>
                </a:cubicBezTo>
                <a:cubicBezTo>
                  <a:pt x="389" y="329"/>
                  <a:pt x="389" y="329"/>
                  <a:pt x="389" y="329"/>
                </a:cubicBezTo>
                <a:cubicBezTo>
                  <a:pt x="392" y="332"/>
                  <a:pt x="393" y="338"/>
                  <a:pt x="390" y="342"/>
                </a:cubicBezTo>
                <a:cubicBezTo>
                  <a:pt x="388" y="345"/>
                  <a:pt x="386" y="348"/>
                  <a:pt x="384" y="351"/>
                </a:cubicBezTo>
                <a:cubicBezTo>
                  <a:pt x="375" y="364"/>
                  <a:pt x="364" y="375"/>
                  <a:pt x="351" y="384"/>
                </a:cubicBezTo>
                <a:cubicBezTo>
                  <a:pt x="348" y="386"/>
                  <a:pt x="345" y="388"/>
                  <a:pt x="342" y="390"/>
                </a:cubicBezTo>
                <a:cubicBezTo>
                  <a:pt x="338" y="393"/>
                  <a:pt x="332" y="392"/>
                  <a:pt x="329" y="389"/>
                </a:cubicBezTo>
                <a:cubicBezTo>
                  <a:pt x="311" y="371"/>
                  <a:pt x="311" y="371"/>
                  <a:pt x="311" y="371"/>
                </a:cubicBezTo>
                <a:cubicBezTo>
                  <a:pt x="307" y="373"/>
                  <a:pt x="303" y="375"/>
                  <a:pt x="298" y="376"/>
                </a:cubicBezTo>
                <a:cubicBezTo>
                  <a:pt x="298" y="401"/>
                  <a:pt x="298" y="401"/>
                  <a:pt x="298" y="401"/>
                </a:cubicBezTo>
                <a:cubicBezTo>
                  <a:pt x="298" y="407"/>
                  <a:pt x="295" y="411"/>
                  <a:pt x="290" y="412"/>
                </a:cubicBezTo>
                <a:cubicBezTo>
                  <a:pt x="283" y="414"/>
                  <a:pt x="276" y="415"/>
                  <a:pt x="269" y="415"/>
                </a:cubicBezTo>
                <a:cubicBezTo>
                  <a:pt x="269" y="415"/>
                  <a:pt x="269" y="416"/>
                  <a:pt x="269" y="416"/>
                </a:cubicBezTo>
                <a:cubicBezTo>
                  <a:pt x="268" y="416"/>
                  <a:pt x="268" y="416"/>
                  <a:pt x="268" y="416"/>
                </a:cubicBezTo>
                <a:cubicBezTo>
                  <a:pt x="268" y="416"/>
                  <a:pt x="268" y="416"/>
                  <a:pt x="268" y="416"/>
                </a:cubicBezTo>
                <a:cubicBezTo>
                  <a:pt x="267" y="416"/>
                  <a:pt x="265" y="415"/>
                  <a:pt x="264" y="416"/>
                </a:cubicBezTo>
                <a:cubicBezTo>
                  <a:pt x="261" y="416"/>
                  <a:pt x="258" y="416"/>
                  <a:pt x="256" y="416"/>
                </a:cubicBezTo>
                <a:cubicBezTo>
                  <a:pt x="256" y="416"/>
                  <a:pt x="256" y="416"/>
                  <a:pt x="256" y="416"/>
                </a:cubicBezTo>
                <a:cubicBezTo>
                  <a:pt x="256" y="416"/>
                  <a:pt x="256" y="416"/>
                  <a:pt x="256" y="416"/>
                </a:cubicBezTo>
                <a:cubicBezTo>
                  <a:pt x="253" y="416"/>
                  <a:pt x="251" y="416"/>
                  <a:pt x="249" y="416"/>
                </a:cubicBezTo>
                <a:cubicBezTo>
                  <a:pt x="247" y="416"/>
                  <a:pt x="245" y="416"/>
                  <a:pt x="243" y="416"/>
                </a:cubicBezTo>
                <a:cubicBezTo>
                  <a:pt x="243" y="416"/>
                  <a:pt x="243" y="416"/>
                  <a:pt x="243" y="416"/>
                </a:cubicBezTo>
                <a:cubicBezTo>
                  <a:pt x="243" y="416"/>
                  <a:pt x="243" y="416"/>
                  <a:pt x="243" y="416"/>
                </a:cubicBezTo>
                <a:cubicBezTo>
                  <a:pt x="243" y="416"/>
                  <a:pt x="243" y="416"/>
                  <a:pt x="243" y="416"/>
                </a:cubicBezTo>
                <a:cubicBezTo>
                  <a:pt x="235" y="416"/>
                  <a:pt x="228" y="414"/>
                  <a:pt x="221" y="412"/>
                </a:cubicBezTo>
                <a:cubicBezTo>
                  <a:pt x="216" y="411"/>
                  <a:pt x="213" y="407"/>
                  <a:pt x="213" y="401"/>
                </a:cubicBezTo>
                <a:cubicBezTo>
                  <a:pt x="213" y="376"/>
                  <a:pt x="213" y="376"/>
                  <a:pt x="213" y="376"/>
                </a:cubicBezTo>
                <a:cubicBezTo>
                  <a:pt x="209" y="375"/>
                  <a:pt x="205" y="373"/>
                  <a:pt x="201" y="371"/>
                </a:cubicBezTo>
                <a:cubicBezTo>
                  <a:pt x="183" y="389"/>
                  <a:pt x="183" y="389"/>
                  <a:pt x="183" y="389"/>
                </a:cubicBezTo>
                <a:cubicBezTo>
                  <a:pt x="179" y="392"/>
                  <a:pt x="174" y="393"/>
                  <a:pt x="169" y="390"/>
                </a:cubicBezTo>
                <a:cubicBezTo>
                  <a:pt x="167" y="389"/>
                  <a:pt x="164" y="387"/>
                  <a:pt x="161" y="385"/>
                </a:cubicBezTo>
                <a:cubicBezTo>
                  <a:pt x="161" y="384"/>
                  <a:pt x="160" y="384"/>
                  <a:pt x="160" y="384"/>
                </a:cubicBezTo>
                <a:cubicBezTo>
                  <a:pt x="160" y="383"/>
                  <a:pt x="159" y="383"/>
                  <a:pt x="158" y="382"/>
                </a:cubicBezTo>
                <a:cubicBezTo>
                  <a:pt x="147" y="374"/>
                  <a:pt x="137" y="364"/>
                  <a:pt x="129" y="353"/>
                </a:cubicBezTo>
                <a:cubicBezTo>
                  <a:pt x="128" y="352"/>
                  <a:pt x="128" y="352"/>
                  <a:pt x="128" y="351"/>
                </a:cubicBezTo>
                <a:cubicBezTo>
                  <a:pt x="127" y="351"/>
                  <a:pt x="127" y="350"/>
                  <a:pt x="127" y="350"/>
                </a:cubicBezTo>
                <a:cubicBezTo>
                  <a:pt x="127" y="350"/>
                  <a:pt x="127" y="350"/>
                  <a:pt x="127" y="350"/>
                </a:cubicBezTo>
                <a:cubicBezTo>
                  <a:pt x="125" y="347"/>
                  <a:pt x="123" y="345"/>
                  <a:pt x="121" y="342"/>
                </a:cubicBezTo>
                <a:cubicBezTo>
                  <a:pt x="118" y="338"/>
                  <a:pt x="119" y="332"/>
                  <a:pt x="122" y="329"/>
                </a:cubicBezTo>
                <a:cubicBezTo>
                  <a:pt x="140" y="311"/>
                  <a:pt x="140" y="311"/>
                  <a:pt x="140" y="311"/>
                </a:cubicBezTo>
                <a:cubicBezTo>
                  <a:pt x="138" y="307"/>
                  <a:pt x="137" y="303"/>
                  <a:pt x="135" y="298"/>
                </a:cubicBezTo>
                <a:cubicBezTo>
                  <a:pt x="110" y="298"/>
                  <a:pt x="110" y="298"/>
                  <a:pt x="110" y="298"/>
                </a:cubicBezTo>
                <a:cubicBezTo>
                  <a:pt x="105" y="298"/>
                  <a:pt x="100" y="295"/>
                  <a:pt x="99" y="290"/>
                </a:cubicBezTo>
                <a:cubicBezTo>
                  <a:pt x="98" y="283"/>
                  <a:pt x="97" y="276"/>
                  <a:pt x="96" y="268"/>
                </a:cubicBezTo>
                <a:cubicBezTo>
                  <a:pt x="96" y="265"/>
                  <a:pt x="96" y="262"/>
                  <a:pt x="96" y="259"/>
                </a:cubicBezTo>
                <a:cubicBezTo>
                  <a:pt x="96" y="258"/>
                  <a:pt x="96" y="257"/>
                  <a:pt x="96" y="256"/>
                </a:cubicBezTo>
                <a:cubicBezTo>
                  <a:pt x="96" y="256"/>
                  <a:pt x="96" y="256"/>
                  <a:pt x="96" y="256"/>
                </a:cubicBezTo>
                <a:cubicBezTo>
                  <a:pt x="96" y="256"/>
                  <a:pt x="96" y="256"/>
                  <a:pt x="96" y="256"/>
                </a:cubicBezTo>
                <a:cubicBezTo>
                  <a:pt x="96" y="254"/>
                  <a:pt x="96" y="253"/>
                  <a:pt x="96" y="252"/>
                </a:cubicBezTo>
                <a:cubicBezTo>
                  <a:pt x="96" y="249"/>
                  <a:pt x="96" y="246"/>
                  <a:pt x="96" y="243"/>
                </a:cubicBezTo>
                <a:cubicBezTo>
                  <a:pt x="96" y="243"/>
                  <a:pt x="96" y="243"/>
                  <a:pt x="96" y="243"/>
                </a:cubicBezTo>
                <a:cubicBezTo>
                  <a:pt x="96" y="243"/>
                  <a:pt x="96" y="243"/>
                  <a:pt x="96" y="243"/>
                </a:cubicBezTo>
                <a:cubicBezTo>
                  <a:pt x="96" y="243"/>
                  <a:pt x="96" y="243"/>
                  <a:pt x="96" y="243"/>
                </a:cubicBezTo>
                <a:cubicBezTo>
                  <a:pt x="97" y="235"/>
                  <a:pt x="98" y="228"/>
                  <a:pt x="99" y="221"/>
                </a:cubicBezTo>
                <a:cubicBezTo>
                  <a:pt x="100" y="216"/>
                  <a:pt x="105" y="213"/>
                  <a:pt x="110" y="213"/>
                </a:cubicBezTo>
                <a:cubicBezTo>
                  <a:pt x="135" y="213"/>
                  <a:pt x="135" y="213"/>
                  <a:pt x="135" y="213"/>
                </a:cubicBezTo>
                <a:cubicBezTo>
                  <a:pt x="137" y="209"/>
                  <a:pt x="138" y="205"/>
                  <a:pt x="140" y="201"/>
                </a:cubicBezTo>
                <a:cubicBezTo>
                  <a:pt x="122" y="183"/>
                  <a:pt x="122" y="183"/>
                  <a:pt x="122" y="183"/>
                </a:cubicBezTo>
                <a:cubicBezTo>
                  <a:pt x="119" y="179"/>
                  <a:pt x="118" y="174"/>
                  <a:pt x="121" y="169"/>
                </a:cubicBezTo>
                <a:cubicBezTo>
                  <a:pt x="123" y="166"/>
                  <a:pt x="125" y="163"/>
                  <a:pt x="128" y="160"/>
                </a:cubicBezTo>
                <a:cubicBezTo>
                  <a:pt x="137" y="148"/>
                  <a:pt x="148" y="137"/>
                  <a:pt x="160" y="128"/>
                </a:cubicBezTo>
                <a:cubicBezTo>
                  <a:pt x="163" y="125"/>
                  <a:pt x="166" y="123"/>
                  <a:pt x="169" y="121"/>
                </a:cubicBezTo>
                <a:cubicBezTo>
                  <a:pt x="174" y="118"/>
                  <a:pt x="179" y="119"/>
                  <a:pt x="183" y="122"/>
                </a:cubicBezTo>
                <a:cubicBezTo>
                  <a:pt x="201" y="140"/>
                  <a:pt x="201" y="140"/>
                  <a:pt x="201" y="140"/>
                </a:cubicBezTo>
                <a:cubicBezTo>
                  <a:pt x="205" y="138"/>
                  <a:pt x="209" y="137"/>
                  <a:pt x="213" y="135"/>
                </a:cubicBezTo>
                <a:cubicBezTo>
                  <a:pt x="213" y="110"/>
                  <a:pt x="213" y="110"/>
                  <a:pt x="213" y="110"/>
                </a:cubicBezTo>
                <a:cubicBezTo>
                  <a:pt x="213" y="105"/>
                  <a:pt x="216" y="100"/>
                  <a:pt x="221" y="99"/>
                </a:cubicBezTo>
                <a:cubicBezTo>
                  <a:pt x="228" y="98"/>
                  <a:pt x="236" y="97"/>
                  <a:pt x="243" y="96"/>
                </a:cubicBezTo>
                <a:cubicBezTo>
                  <a:pt x="251" y="96"/>
                  <a:pt x="260" y="96"/>
                  <a:pt x="268" y="96"/>
                </a:cubicBezTo>
                <a:cubicBezTo>
                  <a:pt x="276" y="97"/>
                  <a:pt x="283" y="98"/>
                  <a:pt x="290" y="99"/>
                </a:cubicBezTo>
                <a:cubicBezTo>
                  <a:pt x="295" y="100"/>
                  <a:pt x="298" y="105"/>
                  <a:pt x="298" y="110"/>
                </a:cubicBezTo>
                <a:cubicBezTo>
                  <a:pt x="298" y="135"/>
                  <a:pt x="298" y="135"/>
                  <a:pt x="298" y="135"/>
                </a:cubicBezTo>
                <a:cubicBezTo>
                  <a:pt x="303" y="137"/>
                  <a:pt x="307" y="138"/>
                  <a:pt x="311" y="140"/>
                </a:cubicBezTo>
                <a:cubicBezTo>
                  <a:pt x="329" y="122"/>
                  <a:pt x="329" y="122"/>
                  <a:pt x="329" y="122"/>
                </a:cubicBezTo>
                <a:cubicBezTo>
                  <a:pt x="332" y="119"/>
                  <a:pt x="338" y="118"/>
                  <a:pt x="342" y="121"/>
                </a:cubicBezTo>
                <a:cubicBezTo>
                  <a:pt x="345" y="123"/>
                  <a:pt x="347" y="125"/>
                  <a:pt x="350" y="127"/>
                </a:cubicBezTo>
                <a:cubicBezTo>
                  <a:pt x="350" y="127"/>
                  <a:pt x="351" y="127"/>
                  <a:pt x="351" y="128"/>
                </a:cubicBezTo>
                <a:cubicBezTo>
                  <a:pt x="352" y="128"/>
                  <a:pt x="353" y="129"/>
                  <a:pt x="353" y="129"/>
                </a:cubicBezTo>
                <a:cubicBezTo>
                  <a:pt x="364" y="137"/>
                  <a:pt x="374" y="147"/>
                  <a:pt x="383" y="159"/>
                </a:cubicBezTo>
                <a:cubicBezTo>
                  <a:pt x="383" y="159"/>
                  <a:pt x="383" y="159"/>
                  <a:pt x="384" y="160"/>
                </a:cubicBezTo>
                <a:cubicBezTo>
                  <a:pt x="384" y="160"/>
                  <a:pt x="384" y="161"/>
                  <a:pt x="385" y="161"/>
                </a:cubicBezTo>
                <a:cubicBezTo>
                  <a:pt x="385" y="162"/>
                  <a:pt x="385" y="162"/>
                  <a:pt x="385" y="162"/>
                </a:cubicBezTo>
                <a:cubicBezTo>
                  <a:pt x="387" y="164"/>
                  <a:pt x="389" y="167"/>
                  <a:pt x="390" y="169"/>
                </a:cubicBezTo>
                <a:cubicBezTo>
                  <a:pt x="393" y="174"/>
                  <a:pt x="392" y="179"/>
                  <a:pt x="389" y="183"/>
                </a:cubicBezTo>
                <a:cubicBezTo>
                  <a:pt x="371" y="201"/>
                  <a:pt x="371" y="201"/>
                  <a:pt x="371" y="201"/>
                </a:cubicBezTo>
                <a:cubicBezTo>
                  <a:pt x="373" y="205"/>
                  <a:pt x="375" y="209"/>
                  <a:pt x="376" y="213"/>
                </a:cubicBezTo>
                <a:cubicBezTo>
                  <a:pt x="401" y="213"/>
                  <a:pt x="401" y="213"/>
                  <a:pt x="401" y="213"/>
                </a:cubicBezTo>
                <a:cubicBezTo>
                  <a:pt x="406" y="213"/>
                  <a:pt x="411" y="216"/>
                  <a:pt x="412" y="221"/>
                </a:cubicBezTo>
                <a:cubicBezTo>
                  <a:pt x="414" y="228"/>
                  <a:pt x="414" y="235"/>
                  <a:pt x="416" y="243"/>
                </a:cubicBezTo>
                <a:cubicBezTo>
                  <a:pt x="416" y="243"/>
                  <a:pt x="416" y="243"/>
                  <a:pt x="416" y="243"/>
                </a:cubicBezTo>
                <a:cubicBezTo>
                  <a:pt x="416" y="247"/>
                  <a:pt x="416" y="251"/>
                  <a:pt x="416" y="256"/>
                </a:cubicBezTo>
                <a:cubicBezTo>
                  <a:pt x="416" y="260"/>
                  <a:pt x="415" y="264"/>
                  <a:pt x="415" y="26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endParaRPr>
          </a:p>
        </p:txBody>
      </p:sp>
      <p:sp>
        <p:nvSpPr>
          <p:cNvPr id="69" name="Content Placeholder 3"/>
          <p:cNvSpPr txBox="1">
            <a:spLocks/>
          </p:cNvSpPr>
          <p:nvPr/>
        </p:nvSpPr>
        <p:spPr>
          <a:xfrm>
            <a:off x="613467" y="4003143"/>
            <a:ext cx="2592000"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Large, infrequent, high risk releases.</a:t>
            </a:r>
          </a:p>
        </p:txBody>
      </p:sp>
      <p:sp>
        <p:nvSpPr>
          <p:cNvPr id="70" name="Content Placeholder 3"/>
          <p:cNvSpPr txBox="1">
            <a:spLocks/>
          </p:cNvSpPr>
          <p:nvPr/>
        </p:nvSpPr>
        <p:spPr>
          <a:xfrm>
            <a:off x="9117927" y="4002114"/>
            <a:ext cx="2473437"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Small batches of functionality release with lower risk and business disruption.</a:t>
            </a:r>
          </a:p>
        </p:txBody>
      </p:sp>
      <p:sp>
        <p:nvSpPr>
          <p:cNvPr id="71" name="Content Placeholder 3"/>
          <p:cNvSpPr txBox="1">
            <a:spLocks/>
          </p:cNvSpPr>
          <p:nvPr/>
        </p:nvSpPr>
        <p:spPr>
          <a:xfrm>
            <a:off x="9117927" y="5338270"/>
            <a:ext cx="2473437"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Leaders support teams to optimise the system to improve the flow of value.</a:t>
            </a:r>
          </a:p>
        </p:txBody>
      </p:sp>
      <p:sp>
        <p:nvSpPr>
          <p:cNvPr id="72" name="Content Placeholder 3"/>
          <p:cNvSpPr txBox="1">
            <a:spLocks/>
          </p:cNvSpPr>
          <p:nvPr/>
        </p:nvSpPr>
        <p:spPr>
          <a:xfrm>
            <a:off x="9117927" y="2670149"/>
            <a:ext cx="2473437"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Teams delivering measurable outcomes aligned to strategy. </a:t>
            </a:r>
          </a:p>
        </p:txBody>
      </p:sp>
      <p:sp>
        <p:nvSpPr>
          <p:cNvPr id="73" name="Content Placeholder 3"/>
          <p:cNvSpPr txBox="1">
            <a:spLocks/>
          </p:cNvSpPr>
          <p:nvPr/>
        </p:nvSpPr>
        <p:spPr>
          <a:xfrm>
            <a:off x="9117927" y="4668097"/>
            <a:ext cx="2473437"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9000"/>
              </a:lnSpc>
              <a:spcBef>
                <a:spcPts val="0"/>
              </a:spcBef>
              <a:spcAft>
                <a:spcPts val="300"/>
              </a:spcAft>
              <a:buClr>
                <a:srgbClr val="787878"/>
              </a:buClr>
              <a:buNone/>
            </a:pPr>
            <a:r>
              <a:rPr lang="en-GB" sz="1000">
                <a:solidFill>
                  <a:srgbClr val="000000"/>
                </a:solidFill>
              </a:rPr>
              <a:t>Teams containing the right mix of skills and domains required to deliver value. </a:t>
            </a:r>
          </a:p>
        </p:txBody>
      </p:sp>
      <p:sp>
        <p:nvSpPr>
          <p:cNvPr id="74" name="Content Placeholder 3"/>
          <p:cNvSpPr txBox="1">
            <a:spLocks/>
          </p:cNvSpPr>
          <p:nvPr/>
        </p:nvSpPr>
        <p:spPr>
          <a:xfrm>
            <a:off x="613467" y="2670493"/>
            <a:ext cx="2592000"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Teams deliver outputs with little sense of purpose or visibility of business impact.</a:t>
            </a:r>
          </a:p>
        </p:txBody>
      </p:sp>
      <p:sp>
        <p:nvSpPr>
          <p:cNvPr id="75" name="Content Placeholder 3"/>
          <p:cNvSpPr txBox="1">
            <a:spLocks/>
          </p:cNvSpPr>
          <p:nvPr/>
        </p:nvSpPr>
        <p:spPr>
          <a:xfrm>
            <a:off x="613467" y="4668783"/>
            <a:ext cx="2592000"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Work assigned to functional silos, with slow handoffs, communication and quality issues. </a:t>
            </a:r>
          </a:p>
        </p:txBody>
      </p:sp>
      <p:sp>
        <p:nvSpPr>
          <p:cNvPr id="76" name="Content Placeholder 3"/>
          <p:cNvSpPr txBox="1">
            <a:spLocks/>
          </p:cNvSpPr>
          <p:nvPr/>
        </p:nvSpPr>
        <p:spPr>
          <a:xfrm>
            <a:off x="600610" y="2004168"/>
            <a:ext cx="2604857"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No responsibility for long term quality. Teams frequently reformed, reducing performance. </a:t>
            </a:r>
          </a:p>
        </p:txBody>
      </p:sp>
      <p:sp>
        <p:nvSpPr>
          <p:cNvPr id="77" name="Content Placeholder 3"/>
          <p:cNvSpPr txBox="1">
            <a:spLocks/>
          </p:cNvSpPr>
          <p:nvPr/>
        </p:nvSpPr>
        <p:spPr>
          <a:xfrm>
            <a:off x="9117927" y="3336131"/>
            <a:ext cx="2473437"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Responsive to changing business priorities with full transparency and engagement.</a:t>
            </a:r>
          </a:p>
        </p:txBody>
      </p:sp>
      <p:sp>
        <p:nvSpPr>
          <p:cNvPr id="78" name="Content Placeholder 3"/>
          <p:cNvSpPr txBox="1">
            <a:spLocks/>
          </p:cNvSpPr>
          <p:nvPr/>
        </p:nvSpPr>
        <p:spPr>
          <a:xfrm>
            <a:off x="584540" y="3336818"/>
            <a:ext cx="2620927"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Fixation on dates over value and quality. Estimates without empirical basis.</a:t>
            </a:r>
          </a:p>
        </p:txBody>
      </p:sp>
      <p:sp>
        <p:nvSpPr>
          <p:cNvPr id="79" name="Content Placeholder 3"/>
          <p:cNvSpPr txBox="1">
            <a:spLocks/>
          </p:cNvSpPr>
          <p:nvPr/>
        </p:nvSpPr>
        <p:spPr>
          <a:xfrm>
            <a:off x="613467" y="5334423"/>
            <a:ext cx="2592000"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Default assumption that performance issues are with the worker. No systems thinking. </a:t>
            </a:r>
          </a:p>
        </p:txBody>
      </p:sp>
      <p:sp>
        <p:nvSpPr>
          <p:cNvPr id="80" name="Content Placeholder 3"/>
          <p:cNvSpPr txBox="1">
            <a:spLocks/>
          </p:cNvSpPr>
          <p:nvPr/>
        </p:nvSpPr>
        <p:spPr>
          <a:xfrm>
            <a:off x="9117927" y="2004168"/>
            <a:ext cx="2473437" cy="324000"/>
          </a:xfrm>
          <a:prstGeom prst="rect">
            <a:avLst/>
          </a:prstGeom>
        </p:spPr>
        <p:txBody>
          <a:bodyPr vert="horz" lIns="36000" tIns="0" rIns="36000" bIns="0" rtlCol="0" anchor="ctr">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Long lived teams and leadership of business and technology value streams.</a:t>
            </a:r>
          </a:p>
        </p:txBody>
      </p:sp>
      <p:sp>
        <p:nvSpPr>
          <p:cNvPr id="86" name="Content Placeholder 3"/>
          <p:cNvSpPr txBox="1">
            <a:spLocks/>
          </p:cNvSpPr>
          <p:nvPr/>
        </p:nvSpPr>
        <p:spPr>
          <a:xfrm>
            <a:off x="9117927" y="6001511"/>
            <a:ext cx="2592000" cy="376058"/>
          </a:xfrm>
          <a:prstGeom prst="rect">
            <a:avLst/>
          </a:prstGeom>
        </p:spPr>
        <p:txBody>
          <a:bodyPr vert="horz" lIns="36000" tIns="0" rIns="36000" bIns="0" rtlCol="0" anchor="t">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Teams and leaders intimately understand the flow of value and work, and continuously optimise</a:t>
            </a:r>
          </a:p>
        </p:txBody>
      </p:sp>
      <p:sp>
        <p:nvSpPr>
          <p:cNvPr id="87" name="Content Placeholder 3"/>
          <p:cNvSpPr txBox="1">
            <a:spLocks/>
          </p:cNvSpPr>
          <p:nvPr/>
        </p:nvSpPr>
        <p:spPr>
          <a:xfrm>
            <a:off x="613467" y="5930135"/>
            <a:ext cx="2592000" cy="549988"/>
          </a:xfrm>
          <a:prstGeom prst="rect">
            <a:avLst/>
          </a:prstGeom>
        </p:spPr>
        <p:txBody>
          <a:bodyPr vert="horz" lIns="36000" tIns="0" rIns="36000" bIns="0" rtlCol="0" anchor="t">
            <a:no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9000"/>
              </a:lnSpc>
              <a:spcBef>
                <a:spcPts val="0"/>
              </a:spcBef>
              <a:spcAft>
                <a:spcPts val="300"/>
              </a:spcAft>
              <a:buClr>
                <a:srgbClr val="787878"/>
              </a:buClr>
              <a:buFont typeface="Arial" panose="020B0604020202020204" pitchFamily="34" charset="0"/>
              <a:buNone/>
            </a:pPr>
            <a:r>
              <a:rPr lang="en-GB" sz="1000">
                <a:solidFill>
                  <a:srgbClr val="000000"/>
                </a:solidFill>
              </a:rPr>
              <a:t>Technical debt piles up since no one team typically has ownership to prioritise legacy modernisation against new features</a:t>
            </a:r>
          </a:p>
        </p:txBody>
      </p:sp>
      <p:sp>
        <p:nvSpPr>
          <p:cNvPr id="82" name="Freeform 940">
            <a:extLst>
              <a:ext uri="{FF2B5EF4-FFF2-40B4-BE49-F238E27FC236}">
                <a16:creationId xmlns:a16="http://schemas.microsoft.com/office/drawing/2014/main" id="{165F3FAE-BEF8-4D18-ADE1-B0050257B475}"/>
              </a:ext>
            </a:extLst>
          </p:cNvPr>
          <p:cNvSpPr>
            <a:spLocks noChangeAspect="1" noEditPoints="1"/>
          </p:cNvSpPr>
          <p:nvPr/>
        </p:nvSpPr>
        <p:spPr bwMode="auto">
          <a:xfrm>
            <a:off x="3274344" y="5928061"/>
            <a:ext cx="468000" cy="468000"/>
          </a:xfrm>
          <a:custGeom>
            <a:avLst/>
            <a:gdLst>
              <a:gd name="T0" fmla="*/ 361 w 512"/>
              <a:gd name="T1" fmla="*/ 188 h 512"/>
              <a:gd name="T2" fmla="*/ 391 w 512"/>
              <a:gd name="T3" fmla="*/ 309 h 512"/>
              <a:gd name="T4" fmla="*/ 324 w 512"/>
              <a:gd name="T5" fmla="*/ 309 h 512"/>
              <a:gd name="T6" fmla="*/ 361 w 512"/>
              <a:gd name="T7" fmla="*/ 188 h 512"/>
              <a:gd name="T8" fmla="*/ 121 w 512"/>
              <a:gd name="T9" fmla="*/ 309 h 512"/>
              <a:gd name="T10" fmla="*/ 189 w 512"/>
              <a:gd name="T11" fmla="*/ 309 h 512"/>
              <a:gd name="T12" fmla="*/ 159 w 512"/>
              <a:gd name="T13" fmla="*/ 188 h 512"/>
              <a:gd name="T14" fmla="*/ 121 w 512"/>
              <a:gd name="T15" fmla="*/ 309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415 w 512"/>
              <a:gd name="T27" fmla="*/ 317 h 512"/>
              <a:gd name="T28" fmla="*/ 373 w 512"/>
              <a:gd name="T29" fmla="*/ 146 h 512"/>
              <a:gd name="T30" fmla="*/ 372 w 512"/>
              <a:gd name="T31" fmla="*/ 146 h 512"/>
              <a:gd name="T32" fmla="*/ 372 w 512"/>
              <a:gd name="T33" fmla="*/ 144 h 512"/>
              <a:gd name="T34" fmla="*/ 370 w 512"/>
              <a:gd name="T35" fmla="*/ 142 h 512"/>
              <a:gd name="T36" fmla="*/ 369 w 512"/>
              <a:gd name="T37" fmla="*/ 141 h 512"/>
              <a:gd name="T38" fmla="*/ 367 w 512"/>
              <a:gd name="T39" fmla="*/ 140 h 512"/>
              <a:gd name="T40" fmla="*/ 366 w 512"/>
              <a:gd name="T41" fmla="*/ 139 h 512"/>
              <a:gd name="T42" fmla="*/ 363 w 512"/>
              <a:gd name="T43" fmla="*/ 138 h 512"/>
              <a:gd name="T44" fmla="*/ 362 w 512"/>
              <a:gd name="T45" fmla="*/ 138 h 512"/>
              <a:gd name="T46" fmla="*/ 362 w 512"/>
              <a:gd name="T47" fmla="*/ 138 h 512"/>
              <a:gd name="T48" fmla="*/ 266 w 512"/>
              <a:gd name="T49" fmla="*/ 138 h 512"/>
              <a:gd name="T50" fmla="*/ 266 w 512"/>
              <a:gd name="T51" fmla="*/ 106 h 512"/>
              <a:gd name="T52" fmla="*/ 256 w 512"/>
              <a:gd name="T53" fmla="*/ 96 h 512"/>
              <a:gd name="T54" fmla="*/ 245 w 512"/>
              <a:gd name="T55" fmla="*/ 106 h 512"/>
              <a:gd name="T56" fmla="*/ 245 w 512"/>
              <a:gd name="T57" fmla="*/ 138 h 512"/>
              <a:gd name="T58" fmla="*/ 160 w 512"/>
              <a:gd name="T59" fmla="*/ 138 h 512"/>
              <a:gd name="T60" fmla="*/ 159 w 512"/>
              <a:gd name="T61" fmla="*/ 138 h 512"/>
              <a:gd name="T62" fmla="*/ 156 w 512"/>
              <a:gd name="T63" fmla="*/ 139 h 512"/>
              <a:gd name="T64" fmla="*/ 155 w 512"/>
              <a:gd name="T65" fmla="*/ 140 h 512"/>
              <a:gd name="T66" fmla="*/ 153 w 512"/>
              <a:gd name="T67" fmla="*/ 141 h 512"/>
              <a:gd name="T68" fmla="*/ 152 w 512"/>
              <a:gd name="T69" fmla="*/ 142 h 512"/>
              <a:gd name="T70" fmla="*/ 150 w 512"/>
              <a:gd name="T71" fmla="*/ 144 h 512"/>
              <a:gd name="T72" fmla="*/ 150 w 512"/>
              <a:gd name="T73" fmla="*/ 145 h 512"/>
              <a:gd name="T74" fmla="*/ 149 w 512"/>
              <a:gd name="T75" fmla="*/ 146 h 512"/>
              <a:gd name="T76" fmla="*/ 96 w 512"/>
              <a:gd name="T77" fmla="*/ 316 h 512"/>
              <a:gd name="T78" fmla="*/ 98 w 512"/>
              <a:gd name="T79" fmla="*/ 326 h 512"/>
              <a:gd name="T80" fmla="*/ 106 w 512"/>
              <a:gd name="T81" fmla="*/ 330 h 512"/>
              <a:gd name="T82" fmla="*/ 202 w 512"/>
              <a:gd name="T83" fmla="*/ 330 h 512"/>
              <a:gd name="T84" fmla="*/ 211 w 512"/>
              <a:gd name="T85" fmla="*/ 326 h 512"/>
              <a:gd name="T86" fmla="*/ 213 w 512"/>
              <a:gd name="T87" fmla="*/ 317 h 512"/>
              <a:gd name="T88" fmla="*/ 173 w 512"/>
              <a:gd name="T89" fmla="*/ 160 h 512"/>
              <a:gd name="T90" fmla="*/ 245 w 512"/>
              <a:gd name="T91" fmla="*/ 160 h 512"/>
              <a:gd name="T92" fmla="*/ 245 w 512"/>
              <a:gd name="T93" fmla="*/ 394 h 512"/>
              <a:gd name="T94" fmla="*/ 192 w 512"/>
              <a:gd name="T95" fmla="*/ 394 h 512"/>
              <a:gd name="T96" fmla="*/ 181 w 512"/>
              <a:gd name="T97" fmla="*/ 405 h 512"/>
              <a:gd name="T98" fmla="*/ 192 w 512"/>
              <a:gd name="T99" fmla="*/ 416 h 512"/>
              <a:gd name="T100" fmla="*/ 320 w 512"/>
              <a:gd name="T101" fmla="*/ 416 h 512"/>
              <a:gd name="T102" fmla="*/ 330 w 512"/>
              <a:gd name="T103" fmla="*/ 405 h 512"/>
              <a:gd name="T104" fmla="*/ 320 w 512"/>
              <a:gd name="T105" fmla="*/ 394 h 512"/>
              <a:gd name="T106" fmla="*/ 266 w 512"/>
              <a:gd name="T107" fmla="*/ 394 h 512"/>
              <a:gd name="T108" fmla="*/ 266 w 512"/>
              <a:gd name="T109" fmla="*/ 160 h 512"/>
              <a:gd name="T110" fmla="*/ 348 w 512"/>
              <a:gd name="T111" fmla="*/ 160 h 512"/>
              <a:gd name="T112" fmla="*/ 299 w 512"/>
              <a:gd name="T113" fmla="*/ 316 h 512"/>
              <a:gd name="T114" fmla="*/ 300 w 512"/>
              <a:gd name="T115" fmla="*/ 326 h 512"/>
              <a:gd name="T116" fmla="*/ 309 w 512"/>
              <a:gd name="T117" fmla="*/ 330 h 512"/>
              <a:gd name="T118" fmla="*/ 405 w 512"/>
              <a:gd name="T119" fmla="*/ 330 h 512"/>
              <a:gd name="T120" fmla="*/ 413 w 512"/>
              <a:gd name="T121" fmla="*/ 326 h 512"/>
              <a:gd name="T122" fmla="*/ 415 w 512"/>
              <a:gd name="T123" fmla="*/ 3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12">
                <a:moveTo>
                  <a:pt x="361" y="188"/>
                </a:moveTo>
                <a:cubicBezTo>
                  <a:pt x="391" y="309"/>
                  <a:pt x="391" y="309"/>
                  <a:pt x="391" y="309"/>
                </a:cubicBezTo>
                <a:cubicBezTo>
                  <a:pt x="324" y="309"/>
                  <a:pt x="324" y="309"/>
                  <a:pt x="324" y="309"/>
                </a:cubicBezTo>
                <a:lnTo>
                  <a:pt x="361" y="188"/>
                </a:lnTo>
                <a:close/>
                <a:moveTo>
                  <a:pt x="121" y="309"/>
                </a:moveTo>
                <a:cubicBezTo>
                  <a:pt x="189" y="309"/>
                  <a:pt x="189" y="309"/>
                  <a:pt x="189" y="309"/>
                </a:cubicBezTo>
                <a:cubicBezTo>
                  <a:pt x="159" y="188"/>
                  <a:pt x="159" y="188"/>
                  <a:pt x="159" y="188"/>
                </a:cubicBezTo>
                <a:lnTo>
                  <a:pt x="121"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317"/>
                </a:moveTo>
                <a:cubicBezTo>
                  <a:pt x="373" y="146"/>
                  <a:pt x="373" y="146"/>
                  <a:pt x="373" y="146"/>
                </a:cubicBezTo>
                <a:cubicBezTo>
                  <a:pt x="373" y="146"/>
                  <a:pt x="372" y="146"/>
                  <a:pt x="372" y="146"/>
                </a:cubicBezTo>
                <a:cubicBezTo>
                  <a:pt x="372" y="145"/>
                  <a:pt x="372" y="145"/>
                  <a:pt x="372" y="144"/>
                </a:cubicBezTo>
                <a:cubicBezTo>
                  <a:pt x="371" y="143"/>
                  <a:pt x="371" y="143"/>
                  <a:pt x="370" y="142"/>
                </a:cubicBezTo>
                <a:cubicBezTo>
                  <a:pt x="370" y="142"/>
                  <a:pt x="370" y="141"/>
                  <a:pt x="369" y="141"/>
                </a:cubicBezTo>
                <a:cubicBezTo>
                  <a:pt x="369" y="141"/>
                  <a:pt x="368" y="140"/>
                  <a:pt x="367" y="140"/>
                </a:cubicBezTo>
                <a:cubicBezTo>
                  <a:pt x="367" y="139"/>
                  <a:pt x="367" y="139"/>
                  <a:pt x="366" y="139"/>
                </a:cubicBezTo>
                <a:cubicBezTo>
                  <a:pt x="365" y="139"/>
                  <a:pt x="364" y="138"/>
                  <a:pt x="363" y="138"/>
                </a:cubicBezTo>
                <a:cubicBezTo>
                  <a:pt x="363" y="138"/>
                  <a:pt x="363" y="138"/>
                  <a:pt x="362" y="138"/>
                </a:cubicBezTo>
                <a:cubicBezTo>
                  <a:pt x="362" y="138"/>
                  <a:pt x="362" y="138"/>
                  <a:pt x="362"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160" y="138"/>
                  <a:pt x="160" y="138"/>
                  <a:pt x="160" y="138"/>
                </a:cubicBezTo>
                <a:cubicBezTo>
                  <a:pt x="159" y="138"/>
                  <a:pt x="159" y="138"/>
                  <a:pt x="159" y="138"/>
                </a:cubicBezTo>
                <a:cubicBezTo>
                  <a:pt x="158" y="139"/>
                  <a:pt x="157" y="139"/>
                  <a:pt x="156" y="139"/>
                </a:cubicBezTo>
                <a:cubicBezTo>
                  <a:pt x="156" y="139"/>
                  <a:pt x="155" y="139"/>
                  <a:pt x="155" y="140"/>
                </a:cubicBezTo>
                <a:cubicBezTo>
                  <a:pt x="154" y="140"/>
                  <a:pt x="153" y="141"/>
                  <a:pt x="153" y="141"/>
                </a:cubicBezTo>
                <a:cubicBezTo>
                  <a:pt x="152" y="141"/>
                  <a:pt x="152" y="142"/>
                  <a:pt x="152" y="142"/>
                </a:cubicBezTo>
                <a:cubicBezTo>
                  <a:pt x="151" y="143"/>
                  <a:pt x="151" y="143"/>
                  <a:pt x="150" y="144"/>
                </a:cubicBezTo>
                <a:cubicBezTo>
                  <a:pt x="150" y="145"/>
                  <a:pt x="150" y="145"/>
                  <a:pt x="150" y="145"/>
                </a:cubicBezTo>
                <a:cubicBezTo>
                  <a:pt x="150" y="145"/>
                  <a:pt x="150" y="146"/>
                  <a:pt x="149" y="146"/>
                </a:cubicBezTo>
                <a:cubicBezTo>
                  <a:pt x="96" y="316"/>
                  <a:pt x="96" y="316"/>
                  <a:pt x="96" y="316"/>
                </a:cubicBezTo>
                <a:cubicBezTo>
                  <a:pt x="95" y="320"/>
                  <a:pt x="96" y="323"/>
                  <a:pt x="98" y="326"/>
                </a:cubicBezTo>
                <a:cubicBezTo>
                  <a:pt x="100" y="329"/>
                  <a:pt x="103" y="330"/>
                  <a:pt x="106" y="330"/>
                </a:cubicBezTo>
                <a:cubicBezTo>
                  <a:pt x="202" y="330"/>
                  <a:pt x="202" y="330"/>
                  <a:pt x="202" y="330"/>
                </a:cubicBezTo>
                <a:cubicBezTo>
                  <a:pt x="206" y="330"/>
                  <a:pt x="209" y="329"/>
                  <a:pt x="211" y="326"/>
                </a:cubicBezTo>
                <a:cubicBezTo>
                  <a:pt x="213" y="324"/>
                  <a:pt x="213" y="320"/>
                  <a:pt x="213" y="317"/>
                </a:cubicBezTo>
                <a:cubicBezTo>
                  <a:pt x="173" y="160"/>
                  <a:pt x="173" y="160"/>
                  <a:pt x="173" y="160"/>
                </a:cubicBezTo>
                <a:cubicBezTo>
                  <a:pt x="245" y="160"/>
                  <a:pt x="245" y="160"/>
                  <a:pt x="245" y="160"/>
                </a:cubicBezTo>
                <a:cubicBezTo>
                  <a:pt x="245" y="394"/>
                  <a:pt x="245" y="394"/>
                  <a:pt x="245" y="394"/>
                </a:cubicBezTo>
                <a:cubicBezTo>
                  <a:pt x="192" y="394"/>
                  <a:pt x="192" y="394"/>
                  <a:pt x="192" y="394"/>
                </a:cubicBezTo>
                <a:cubicBezTo>
                  <a:pt x="186" y="394"/>
                  <a:pt x="181" y="399"/>
                  <a:pt x="181" y="405"/>
                </a:cubicBezTo>
                <a:cubicBezTo>
                  <a:pt x="181" y="411"/>
                  <a:pt x="186" y="416"/>
                  <a:pt x="192" y="416"/>
                </a:cubicBezTo>
                <a:cubicBezTo>
                  <a:pt x="320" y="416"/>
                  <a:pt x="320" y="416"/>
                  <a:pt x="320" y="416"/>
                </a:cubicBezTo>
                <a:cubicBezTo>
                  <a:pt x="326" y="416"/>
                  <a:pt x="330" y="411"/>
                  <a:pt x="330" y="405"/>
                </a:cubicBezTo>
                <a:cubicBezTo>
                  <a:pt x="330" y="399"/>
                  <a:pt x="326" y="394"/>
                  <a:pt x="320" y="394"/>
                </a:cubicBezTo>
                <a:cubicBezTo>
                  <a:pt x="266" y="394"/>
                  <a:pt x="266" y="394"/>
                  <a:pt x="266" y="394"/>
                </a:cubicBezTo>
                <a:cubicBezTo>
                  <a:pt x="266" y="160"/>
                  <a:pt x="266" y="160"/>
                  <a:pt x="266" y="160"/>
                </a:cubicBezTo>
                <a:cubicBezTo>
                  <a:pt x="348" y="160"/>
                  <a:pt x="348" y="160"/>
                  <a:pt x="348" y="160"/>
                </a:cubicBezTo>
                <a:cubicBezTo>
                  <a:pt x="299" y="316"/>
                  <a:pt x="299" y="316"/>
                  <a:pt x="299" y="316"/>
                </a:cubicBezTo>
                <a:cubicBezTo>
                  <a:pt x="298" y="320"/>
                  <a:pt x="298" y="323"/>
                  <a:pt x="300" y="326"/>
                </a:cubicBezTo>
                <a:cubicBezTo>
                  <a:pt x="302" y="329"/>
                  <a:pt x="306" y="330"/>
                  <a:pt x="309" y="330"/>
                </a:cubicBezTo>
                <a:cubicBezTo>
                  <a:pt x="405" y="330"/>
                  <a:pt x="405" y="330"/>
                  <a:pt x="405" y="330"/>
                </a:cubicBezTo>
                <a:cubicBezTo>
                  <a:pt x="408" y="330"/>
                  <a:pt x="411" y="329"/>
                  <a:pt x="413" y="326"/>
                </a:cubicBezTo>
                <a:cubicBezTo>
                  <a:pt x="415" y="324"/>
                  <a:pt x="416" y="320"/>
                  <a:pt x="415" y="317"/>
                </a:cubicBezTo>
                <a:close/>
              </a:path>
            </a:pathLst>
          </a:custGeom>
          <a:solidFill>
            <a:srgbClr val="787878"/>
          </a:solidFill>
          <a:ln>
            <a:noFill/>
          </a:ln>
        </p:spPr>
        <p:txBody>
          <a:bodyPr vert="horz" wrap="square" lIns="91440" tIns="45720" rIns="91440" bIns="45720" numCol="1" anchor="t" anchorCtr="0" compatLnSpc="1">
            <a:prstTxWarp prst="textNoShape">
              <a:avLst/>
            </a:prstTxWarp>
          </a:bodyPr>
          <a:lstStyle/>
          <a:p>
            <a:endParaRPr lang="en-GB" kern="0">
              <a:solidFill>
                <a:srgbClr val="000000"/>
              </a:solidFill>
            </a:endParaRPr>
          </a:p>
        </p:txBody>
      </p:sp>
      <p:sp>
        <p:nvSpPr>
          <p:cNvPr id="88" name="Freeform 831">
            <a:extLst>
              <a:ext uri="{FF2B5EF4-FFF2-40B4-BE49-F238E27FC236}">
                <a16:creationId xmlns:a16="http://schemas.microsoft.com/office/drawing/2014/main" id="{2EA11F88-BA0E-4566-A3F6-D8C032C11CCA}"/>
              </a:ext>
            </a:extLst>
          </p:cNvPr>
          <p:cNvSpPr>
            <a:spLocks noChangeAspect="1" noEditPoints="1"/>
          </p:cNvSpPr>
          <p:nvPr/>
        </p:nvSpPr>
        <p:spPr bwMode="auto">
          <a:xfrm>
            <a:off x="8572391" y="5928061"/>
            <a:ext cx="468000" cy="468000"/>
          </a:xfrm>
          <a:custGeom>
            <a:avLst/>
            <a:gdLst>
              <a:gd name="T0" fmla="*/ 213 w 512"/>
              <a:gd name="T1" fmla="*/ 298 h 512"/>
              <a:gd name="T2" fmla="*/ 298 w 512"/>
              <a:gd name="T3" fmla="*/ 213 h 512"/>
              <a:gd name="T4" fmla="*/ 160 w 512"/>
              <a:gd name="T5" fmla="*/ 160 h 512"/>
              <a:gd name="T6" fmla="*/ 352 w 512"/>
              <a:gd name="T7" fmla="*/ 352 h 512"/>
              <a:gd name="T8" fmla="*/ 160 w 512"/>
              <a:gd name="T9" fmla="*/ 160 h 512"/>
              <a:gd name="T10" fmla="*/ 202 w 512"/>
              <a:gd name="T11" fmla="*/ 320 h 512"/>
              <a:gd name="T12" fmla="*/ 320 w 512"/>
              <a:gd name="T13" fmla="*/ 309 h 512"/>
              <a:gd name="T14" fmla="*/ 309 w 512"/>
              <a:gd name="T15" fmla="*/ 192 h 512"/>
              <a:gd name="T16" fmla="*/ 192 w 512"/>
              <a:gd name="T17" fmla="*/ 202 h 512"/>
              <a:gd name="T18" fmla="*/ 512 w 512"/>
              <a:gd name="T19" fmla="*/ 256 h 512"/>
              <a:gd name="T20" fmla="*/ 0 w 512"/>
              <a:gd name="T21" fmla="*/ 256 h 512"/>
              <a:gd name="T22" fmla="*/ 512 w 512"/>
              <a:gd name="T23" fmla="*/ 256 h 512"/>
              <a:gd name="T24" fmla="*/ 373 w 512"/>
              <a:gd name="T25" fmla="*/ 224 h 512"/>
              <a:gd name="T26" fmla="*/ 416 w 512"/>
              <a:gd name="T27" fmla="*/ 213 h 512"/>
              <a:gd name="T28" fmla="*/ 373 w 512"/>
              <a:gd name="T29" fmla="*/ 202 h 512"/>
              <a:gd name="T30" fmla="*/ 362 w 512"/>
              <a:gd name="T31" fmla="*/ 138 h 512"/>
              <a:gd name="T32" fmla="*/ 309 w 512"/>
              <a:gd name="T33" fmla="*/ 106 h 512"/>
              <a:gd name="T34" fmla="*/ 288 w 512"/>
              <a:gd name="T35" fmla="*/ 106 h 512"/>
              <a:gd name="T36" fmla="*/ 266 w 512"/>
              <a:gd name="T37" fmla="*/ 138 h 512"/>
              <a:gd name="T38" fmla="*/ 256 w 512"/>
              <a:gd name="T39" fmla="*/ 96 h 512"/>
              <a:gd name="T40" fmla="*/ 245 w 512"/>
              <a:gd name="T41" fmla="*/ 138 h 512"/>
              <a:gd name="T42" fmla="*/ 224 w 512"/>
              <a:gd name="T43" fmla="*/ 106 h 512"/>
              <a:gd name="T44" fmla="*/ 202 w 512"/>
              <a:gd name="T45" fmla="*/ 106 h 512"/>
              <a:gd name="T46" fmla="*/ 149 w 512"/>
              <a:gd name="T47" fmla="*/ 138 h 512"/>
              <a:gd name="T48" fmla="*/ 138 w 512"/>
              <a:gd name="T49" fmla="*/ 202 h 512"/>
              <a:gd name="T50" fmla="*/ 96 w 512"/>
              <a:gd name="T51" fmla="*/ 213 h 512"/>
              <a:gd name="T52" fmla="*/ 138 w 512"/>
              <a:gd name="T53" fmla="*/ 224 h 512"/>
              <a:gd name="T54" fmla="*/ 106 w 512"/>
              <a:gd name="T55" fmla="*/ 245 h 512"/>
              <a:gd name="T56" fmla="*/ 106 w 512"/>
              <a:gd name="T57" fmla="*/ 266 h 512"/>
              <a:gd name="T58" fmla="*/ 138 w 512"/>
              <a:gd name="T59" fmla="*/ 288 h 512"/>
              <a:gd name="T60" fmla="*/ 96 w 512"/>
              <a:gd name="T61" fmla="*/ 298 h 512"/>
              <a:gd name="T62" fmla="*/ 138 w 512"/>
              <a:gd name="T63" fmla="*/ 309 h 512"/>
              <a:gd name="T64" fmla="*/ 149 w 512"/>
              <a:gd name="T65" fmla="*/ 373 h 512"/>
              <a:gd name="T66" fmla="*/ 202 w 512"/>
              <a:gd name="T67" fmla="*/ 405 h 512"/>
              <a:gd name="T68" fmla="*/ 224 w 512"/>
              <a:gd name="T69" fmla="*/ 405 h 512"/>
              <a:gd name="T70" fmla="*/ 245 w 512"/>
              <a:gd name="T71" fmla="*/ 373 h 512"/>
              <a:gd name="T72" fmla="*/ 256 w 512"/>
              <a:gd name="T73" fmla="*/ 416 h 512"/>
              <a:gd name="T74" fmla="*/ 266 w 512"/>
              <a:gd name="T75" fmla="*/ 373 h 512"/>
              <a:gd name="T76" fmla="*/ 288 w 512"/>
              <a:gd name="T77" fmla="*/ 405 h 512"/>
              <a:gd name="T78" fmla="*/ 309 w 512"/>
              <a:gd name="T79" fmla="*/ 405 h 512"/>
              <a:gd name="T80" fmla="*/ 362 w 512"/>
              <a:gd name="T81" fmla="*/ 373 h 512"/>
              <a:gd name="T82" fmla="*/ 373 w 512"/>
              <a:gd name="T83" fmla="*/ 309 h 512"/>
              <a:gd name="T84" fmla="*/ 416 w 512"/>
              <a:gd name="T85" fmla="*/ 298 h 512"/>
              <a:gd name="T86" fmla="*/ 373 w 512"/>
              <a:gd name="T87" fmla="*/ 288 h 512"/>
              <a:gd name="T88" fmla="*/ 405 w 512"/>
              <a:gd name="T89" fmla="*/ 266 h 512"/>
              <a:gd name="T90" fmla="*/ 405 w 512"/>
              <a:gd name="T9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98" y="298"/>
                </a:moveTo>
                <a:cubicBezTo>
                  <a:pt x="213" y="298"/>
                  <a:pt x="213" y="298"/>
                  <a:pt x="213" y="298"/>
                </a:cubicBezTo>
                <a:cubicBezTo>
                  <a:pt x="213" y="213"/>
                  <a:pt x="213" y="213"/>
                  <a:pt x="213" y="213"/>
                </a:cubicBezTo>
                <a:cubicBezTo>
                  <a:pt x="298" y="213"/>
                  <a:pt x="298" y="213"/>
                  <a:pt x="298" y="213"/>
                </a:cubicBezTo>
                <a:lnTo>
                  <a:pt x="298" y="298"/>
                </a:lnTo>
                <a:close/>
                <a:moveTo>
                  <a:pt x="160" y="160"/>
                </a:moveTo>
                <a:cubicBezTo>
                  <a:pt x="352" y="160"/>
                  <a:pt x="352" y="160"/>
                  <a:pt x="352" y="160"/>
                </a:cubicBezTo>
                <a:cubicBezTo>
                  <a:pt x="352" y="352"/>
                  <a:pt x="352" y="352"/>
                  <a:pt x="352" y="352"/>
                </a:cubicBezTo>
                <a:cubicBezTo>
                  <a:pt x="160" y="352"/>
                  <a:pt x="160" y="352"/>
                  <a:pt x="160" y="352"/>
                </a:cubicBezTo>
                <a:lnTo>
                  <a:pt x="160" y="160"/>
                </a:lnTo>
                <a:close/>
                <a:moveTo>
                  <a:pt x="192" y="309"/>
                </a:moveTo>
                <a:cubicBezTo>
                  <a:pt x="192" y="315"/>
                  <a:pt x="196" y="320"/>
                  <a:pt x="202" y="320"/>
                </a:cubicBezTo>
                <a:cubicBezTo>
                  <a:pt x="309" y="320"/>
                  <a:pt x="309" y="320"/>
                  <a:pt x="309" y="320"/>
                </a:cubicBezTo>
                <a:cubicBezTo>
                  <a:pt x="315" y="320"/>
                  <a:pt x="320" y="315"/>
                  <a:pt x="320" y="309"/>
                </a:cubicBezTo>
                <a:cubicBezTo>
                  <a:pt x="320" y="202"/>
                  <a:pt x="320" y="202"/>
                  <a:pt x="320" y="202"/>
                </a:cubicBezTo>
                <a:cubicBezTo>
                  <a:pt x="320" y="196"/>
                  <a:pt x="315" y="192"/>
                  <a:pt x="309" y="192"/>
                </a:cubicBezTo>
                <a:cubicBezTo>
                  <a:pt x="202" y="192"/>
                  <a:pt x="202" y="192"/>
                  <a:pt x="202" y="192"/>
                </a:cubicBezTo>
                <a:cubicBezTo>
                  <a:pt x="196" y="192"/>
                  <a:pt x="192" y="196"/>
                  <a:pt x="192" y="202"/>
                </a:cubicBezTo>
                <a:lnTo>
                  <a:pt x="192"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45"/>
                </a:moveTo>
                <a:cubicBezTo>
                  <a:pt x="373" y="224"/>
                  <a:pt x="373" y="224"/>
                  <a:pt x="373" y="224"/>
                </a:cubicBezTo>
                <a:cubicBezTo>
                  <a:pt x="405" y="224"/>
                  <a:pt x="405" y="224"/>
                  <a:pt x="405" y="224"/>
                </a:cubicBezTo>
                <a:cubicBezTo>
                  <a:pt x="411" y="224"/>
                  <a:pt x="416" y="219"/>
                  <a:pt x="416" y="213"/>
                </a:cubicBezTo>
                <a:cubicBezTo>
                  <a:pt x="416" y="207"/>
                  <a:pt x="411" y="202"/>
                  <a:pt x="405" y="202"/>
                </a:cubicBezTo>
                <a:cubicBezTo>
                  <a:pt x="373" y="202"/>
                  <a:pt x="373" y="202"/>
                  <a:pt x="373" y="202"/>
                </a:cubicBezTo>
                <a:cubicBezTo>
                  <a:pt x="373" y="149"/>
                  <a:pt x="373" y="149"/>
                  <a:pt x="373" y="149"/>
                </a:cubicBezTo>
                <a:cubicBezTo>
                  <a:pt x="373" y="143"/>
                  <a:pt x="368" y="138"/>
                  <a:pt x="362" y="138"/>
                </a:cubicBezTo>
                <a:cubicBezTo>
                  <a:pt x="309" y="138"/>
                  <a:pt x="309" y="138"/>
                  <a:pt x="309" y="138"/>
                </a:cubicBezTo>
                <a:cubicBezTo>
                  <a:pt x="309" y="106"/>
                  <a:pt x="309" y="106"/>
                  <a:pt x="309" y="106"/>
                </a:cubicBezTo>
                <a:cubicBezTo>
                  <a:pt x="309" y="100"/>
                  <a:pt x="304" y="96"/>
                  <a:pt x="298" y="96"/>
                </a:cubicBezTo>
                <a:cubicBezTo>
                  <a:pt x="292" y="96"/>
                  <a:pt x="288" y="100"/>
                  <a:pt x="288" y="106"/>
                </a:cubicBezTo>
                <a:cubicBezTo>
                  <a:pt x="288" y="138"/>
                  <a:pt x="288" y="138"/>
                  <a:pt x="288"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224" y="138"/>
                  <a:pt x="224" y="138"/>
                  <a:pt x="224" y="138"/>
                </a:cubicBezTo>
                <a:cubicBezTo>
                  <a:pt x="224" y="106"/>
                  <a:pt x="224" y="106"/>
                  <a:pt x="224" y="106"/>
                </a:cubicBezTo>
                <a:cubicBezTo>
                  <a:pt x="224" y="100"/>
                  <a:pt x="219" y="96"/>
                  <a:pt x="213" y="96"/>
                </a:cubicBezTo>
                <a:cubicBezTo>
                  <a:pt x="207" y="96"/>
                  <a:pt x="202" y="100"/>
                  <a:pt x="202" y="106"/>
                </a:cubicBezTo>
                <a:cubicBezTo>
                  <a:pt x="202" y="138"/>
                  <a:pt x="202" y="138"/>
                  <a:pt x="202" y="138"/>
                </a:cubicBezTo>
                <a:cubicBezTo>
                  <a:pt x="149" y="138"/>
                  <a:pt x="149" y="138"/>
                  <a:pt x="149" y="138"/>
                </a:cubicBezTo>
                <a:cubicBezTo>
                  <a:pt x="143" y="138"/>
                  <a:pt x="138" y="143"/>
                  <a:pt x="138" y="149"/>
                </a:cubicBezTo>
                <a:cubicBezTo>
                  <a:pt x="138" y="202"/>
                  <a:pt x="138" y="202"/>
                  <a:pt x="138" y="202"/>
                </a:cubicBezTo>
                <a:cubicBezTo>
                  <a:pt x="106" y="202"/>
                  <a:pt x="106" y="202"/>
                  <a:pt x="106" y="202"/>
                </a:cubicBezTo>
                <a:cubicBezTo>
                  <a:pt x="100" y="202"/>
                  <a:pt x="96" y="207"/>
                  <a:pt x="96" y="213"/>
                </a:cubicBezTo>
                <a:cubicBezTo>
                  <a:pt x="96" y="219"/>
                  <a:pt x="100" y="224"/>
                  <a:pt x="106" y="224"/>
                </a:cubicBezTo>
                <a:cubicBezTo>
                  <a:pt x="138" y="224"/>
                  <a:pt x="138" y="224"/>
                  <a:pt x="138" y="224"/>
                </a:cubicBezTo>
                <a:cubicBezTo>
                  <a:pt x="138" y="245"/>
                  <a:pt x="138" y="245"/>
                  <a:pt x="138" y="245"/>
                </a:cubicBezTo>
                <a:cubicBezTo>
                  <a:pt x="106" y="245"/>
                  <a:pt x="106" y="245"/>
                  <a:pt x="106" y="245"/>
                </a:cubicBezTo>
                <a:cubicBezTo>
                  <a:pt x="100" y="245"/>
                  <a:pt x="96" y="250"/>
                  <a:pt x="96" y="256"/>
                </a:cubicBezTo>
                <a:cubicBezTo>
                  <a:pt x="96" y="262"/>
                  <a:pt x="100" y="266"/>
                  <a:pt x="106" y="266"/>
                </a:cubicBezTo>
                <a:cubicBezTo>
                  <a:pt x="138" y="266"/>
                  <a:pt x="138" y="266"/>
                  <a:pt x="138" y="266"/>
                </a:cubicBezTo>
                <a:cubicBezTo>
                  <a:pt x="138" y="288"/>
                  <a:pt x="138" y="288"/>
                  <a:pt x="138" y="288"/>
                </a:cubicBezTo>
                <a:cubicBezTo>
                  <a:pt x="106" y="288"/>
                  <a:pt x="106" y="288"/>
                  <a:pt x="106" y="288"/>
                </a:cubicBezTo>
                <a:cubicBezTo>
                  <a:pt x="100" y="288"/>
                  <a:pt x="96" y="292"/>
                  <a:pt x="96" y="298"/>
                </a:cubicBezTo>
                <a:cubicBezTo>
                  <a:pt x="96" y="304"/>
                  <a:pt x="100" y="309"/>
                  <a:pt x="106" y="309"/>
                </a:cubicBezTo>
                <a:cubicBezTo>
                  <a:pt x="138" y="309"/>
                  <a:pt x="138" y="309"/>
                  <a:pt x="138" y="309"/>
                </a:cubicBezTo>
                <a:cubicBezTo>
                  <a:pt x="138" y="362"/>
                  <a:pt x="138" y="362"/>
                  <a:pt x="138" y="362"/>
                </a:cubicBezTo>
                <a:cubicBezTo>
                  <a:pt x="138" y="368"/>
                  <a:pt x="143" y="373"/>
                  <a:pt x="149" y="373"/>
                </a:cubicBezTo>
                <a:cubicBezTo>
                  <a:pt x="202" y="373"/>
                  <a:pt x="202" y="373"/>
                  <a:pt x="202" y="373"/>
                </a:cubicBezTo>
                <a:cubicBezTo>
                  <a:pt x="202" y="405"/>
                  <a:pt x="202" y="405"/>
                  <a:pt x="202" y="405"/>
                </a:cubicBezTo>
                <a:cubicBezTo>
                  <a:pt x="202" y="411"/>
                  <a:pt x="207" y="416"/>
                  <a:pt x="213" y="416"/>
                </a:cubicBezTo>
                <a:cubicBezTo>
                  <a:pt x="219" y="416"/>
                  <a:pt x="224" y="411"/>
                  <a:pt x="224" y="405"/>
                </a:cubicBezTo>
                <a:cubicBezTo>
                  <a:pt x="224" y="373"/>
                  <a:pt x="224" y="373"/>
                  <a:pt x="224" y="373"/>
                </a:cubicBezTo>
                <a:cubicBezTo>
                  <a:pt x="245" y="373"/>
                  <a:pt x="245" y="373"/>
                  <a:pt x="245" y="373"/>
                </a:cubicBezTo>
                <a:cubicBezTo>
                  <a:pt x="245" y="405"/>
                  <a:pt x="245" y="405"/>
                  <a:pt x="245" y="405"/>
                </a:cubicBezTo>
                <a:cubicBezTo>
                  <a:pt x="245" y="411"/>
                  <a:pt x="250" y="416"/>
                  <a:pt x="256" y="416"/>
                </a:cubicBezTo>
                <a:cubicBezTo>
                  <a:pt x="262" y="416"/>
                  <a:pt x="266" y="411"/>
                  <a:pt x="266" y="405"/>
                </a:cubicBezTo>
                <a:cubicBezTo>
                  <a:pt x="266" y="373"/>
                  <a:pt x="266" y="373"/>
                  <a:pt x="266" y="373"/>
                </a:cubicBezTo>
                <a:cubicBezTo>
                  <a:pt x="288" y="373"/>
                  <a:pt x="288" y="373"/>
                  <a:pt x="288" y="373"/>
                </a:cubicBezTo>
                <a:cubicBezTo>
                  <a:pt x="288" y="405"/>
                  <a:pt x="288" y="405"/>
                  <a:pt x="288" y="405"/>
                </a:cubicBezTo>
                <a:cubicBezTo>
                  <a:pt x="288" y="411"/>
                  <a:pt x="292" y="416"/>
                  <a:pt x="298" y="416"/>
                </a:cubicBezTo>
                <a:cubicBezTo>
                  <a:pt x="304" y="416"/>
                  <a:pt x="309" y="411"/>
                  <a:pt x="309" y="405"/>
                </a:cubicBezTo>
                <a:cubicBezTo>
                  <a:pt x="309" y="373"/>
                  <a:pt x="309" y="373"/>
                  <a:pt x="309" y="373"/>
                </a:cubicBezTo>
                <a:cubicBezTo>
                  <a:pt x="362" y="373"/>
                  <a:pt x="362" y="373"/>
                  <a:pt x="362" y="373"/>
                </a:cubicBezTo>
                <a:cubicBezTo>
                  <a:pt x="368" y="373"/>
                  <a:pt x="373" y="368"/>
                  <a:pt x="373" y="362"/>
                </a:cubicBezTo>
                <a:cubicBezTo>
                  <a:pt x="373" y="309"/>
                  <a:pt x="373" y="309"/>
                  <a:pt x="373" y="309"/>
                </a:cubicBezTo>
                <a:cubicBezTo>
                  <a:pt x="405" y="309"/>
                  <a:pt x="405" y="309"/>
                  <a:pt x="405" y="309"/>
                </a:cubicBezTo>
                <a:cubicBezTo>
                  <a:pt x="411" y="309"/>
                  <a:pt x="416" y="304"/>
                  <a:pt x="416" y="298"/>
                </a:cubicBezTo>
                <a:cubicBezTo>
                  <a:pt x="416" y="292"/>
                  <a:pt x="411" y="288"/>
                  <a:pt x="405" y="288"/>
                </a:cubicBezTo>
                <a:cubicBezTo>
                  <a:pt x="373" y="288"/>
                  <a:pt x="373" y="288"/>
                  <a:pt x="373" y="288"/>
                </a:cubicBezTo>
                <a:cubicBezTo>
                  <a:pt x="373" y="266"/>
                  <a:pt x="373" y="266"/>
                  <a:pt x="373" y="266"/>
                </a:cubicBezTo>
                <a:cubicBezTo>
                  <a:pt x="405" y="266"/>
                  <a:pt x="405" y="266"/>
                  <a:pt x="405" y="266"/>
                </a:cubicBezTo>
                <a:cubicBezTo>
                  <a:pt x="411" y="266"/>
                  <a:pt x="416" y="262"/>
                  <a:pt x="416" y="256"/>
                </a:cubicBezTo>
                <a:cubicBezTo>
                  <a:pt x="416" y="250"/>
                  <a:pt x="411" y="245"/>
                  <a:pt x="405" y="245"/>
                </a:cubicBezTo>
                <a:lnTo>
                  <a:pt x="373" y="2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205060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fade">
                                      <p:cBhvr>
                                        <p:cTn id="16" dur="500"/>
                                        <p:tgtEl>
                                          <p:spTgt spid="4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5">
                                            <p:txEl>
                                              <p:pRg st="1" end="1"/>
                                            </p:txEl>
                                          </p:spTgt>
                                        </p:tgtEl>
                                        <p:attrNameLst>
                                          <p:attrName>style.visibility</p:attrName>
                                        </p:attrNameLst>
                                      </p:cBhvr>
                                      <p:to>
                                        <p:strVal val="visible"/>
                                      </p:to>
                                    </p:set>
                                    <p:animEffect transition="in" filter="fade">
                                      <p:cBhvr>
                                        <p:cTn id="21" dur="500"/>
                                        <p:tgtEl>
                                          <p:spTgt spid="4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47">
                                            <p:txEl>
                                              <p:pRg st="1" end="1"/>
                                            </p:txEl>
                                          </p:spTgt>
                                        </p:tgtEl>
                                        <p:attrNameLst>
                                          <p:attrName>style.visibility</p:attrName>
                                        </p:attrNameLst>
                                      </p:cBhvr>
                                      <p:to>
                                        <p:strVal val="visible"/>
                                      </p:to>
                                    </p:set>
                                    <p:animEffect transition="in" filter="fade">
                                      <p:cBhvr>
                                        <p:cTn id="27" dur="500"/>
                                        <p:tgtEl>
                                          <p:spTgt spid="4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xEl>
                                              <p:pRg st="2" end="2"/>
                                            </p:txEl>
                                          </p:spTgt>
                                        </p:tgtEl>
                                        <p:attrNameLst>
                                          <p:attrName>style.visibility</p:attrName>
                                        </p:attrNameLst>
                                      </p:cBhvr>
                                      <p:to>
                                        <p:strVal val="visible"/>
                                      </p:to>
                                    </p:set>
                                    <p:animEffect transition="in" filter="fade">
                                      <p:cBhvr>
                                        <p:cTn id="32" dur="500"/>
                                        <p:tgtEl>
                                          <p:spTgt spid="45">
                                            <p:txEl>
                                              <p:pRg st="2" end="2"/>
                                            </p:txEl>
                                          </p:spTgt>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47">
                                            <p:txEl>
                                              <p:pRg st="2" end="2"/>
                                            </p:txEl>
                                          </p:spTgt>
                                        </p:tgtEl>
                                        <p:attrNameLst>
                                          <p:attrName>style.visibility</p:attrName>
                                        </p:attrNameLst>
                                      </p:cBhvr>
                                      <p:to>
                                        <p:strVal val="visible"/>
                                      </p:to>
                                    </p:set>
                                    <p:animEffect transition="in" filter="fade">
                                      <p:cBhvr>
                                        <p:cTn id="35" dur="500"/>
                                        <p:tgtEl>
                                          <p:spTgt spid="47">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47">
                                            <p:txEl>
                                              <p:pRg st="3" end="3"/>
                                            </p:txEl>
                                          </p:spTgt>
                                        </p:tgtEl>
                                        <p:attrNameLst>
                                          <p:attrName>style.visibility</p:attrName>
                                        </p:attrNameLst>
                                      </p:cBhvr>
                                      <p:to>
                                        <p:strVal val="visible"/>
                                      </p:to>
                                    </p:set>
                                    <p:animEffect transition="in" filter="fade">
                                      <p:cBhvr>
                                        <p:cTn id="44" dur="500"/>
                                        <p:tgtEl>
                                          <p:spTgt spid="47">
                                            <p:txEl>
                                              <p:pRg st="3" end="3"/>
                                            </p:txEl>
                                          </p:spTgt>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5">
                                            <p:txEl>
                                              <p:pRg st="3" end="3"/>
                                            </p:txEl>
                                          </p:spTgt>
                                        </p:tgtEl>
                                        <p:attrNameLst>
                                          <p:attrName>style.visibility</p:attrName>
                                        </p:attrNameLst>
                                      </p:cBhvr>
                                      <p:to>
                                        <p:strVal val="visible"/>
                                      </p:to>
                                    </p:set>
                                    <p:animEffect transition="in" filter="fade">
                                      <p:cBhvr>
                                        <p:cTn id="52" dur="500"/>
                                        <p:tgtEl>
                                          <p:spTgt spid="45">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5">
                                            <p:txEl>
                                              <p:pRg st="4" end="4"/>
                                            </p:txEl>
                                          </p:spTgt>
                                        </p:tgtEl>
                                        <p:attrNameLst>
                                          <p:attrName>style.visibility</p:attrName>
                                        </p:attrNameLst>
                                      </p:cBhvr>
                                      <p:to>
                                        <p:strVal val="visible"/>
                                      </p:to>
                                    </p:set>
                                    <p:animEffect transition="in" filter="fade">
                                      <p:cBhvr>
                                        <p:cTn id="60" dur="500"/>
                                        <p:tgtEl>
                                          <p:spTgt spid="45">
                                            <p:txEl>
                                              <p:pRg st="4" end="4"/>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47">
                                            <p:txEl>
                                              <p:pRg st="4" end="4"/>
                                            </p:txEl>
                                          </p:spTgt>
                                        </p:tgtEl>
                                        <p:attrNameLst>
                                          <p:attrName>style.visibility</p:attrName>
                                        </p:attrNameLst>
                                      </p:cBhvr>
                                      <p:to>
                                        <p:strVal val="visible"/>
                                      </p:to>
                                    </p:set>
                                    <p:animEffect transition="in" filter="fade">
                                      <p:cBhvr>
                                        <p:cTn id="66" dur="500"/>
                                        <p:tgtEl>
                                          <p:spTgt spid="47">
                                            <p:txEl>
                                              <p:pRg st="4" end="4"/>
                                            </p:txEl>
                                          </p:spTgt>
                                        </p:tgtEl>
                                      </p:cBhvr>
                                    </p:animEffect>
                                  </p:childTnLst>
                                </p:cTn>
                              </p:par>
                              <p:par>
                                <p:cTn id="67" presetID="10" presetClass="entr" presetSubtype="0" fill="hold" grpId="0" nodeType="withEffect">
                                  <p:stCondLst>
                                    <p:cond delay="75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5">
                                            <p:txEl>
                                              <p:pRg st="5" end="5"/>
                                            </p:txEl>
                                          </p:spTgt>
                                        </p:tgtEl>
                                        <p:attrNameLst>
                                          <p:attrName>style.visibility</p:attrName>
                                        </p:attrNameLst>
                                      </p:cBhvr>
                                      <p:to>
                                        <p:strVal val="visible"/>
                                      </p:to>
                                    </p:set>
                                    <p:animEffect transition="in" filter="fade">
                                      <p:cBhvr>
                                        <p:cTn id="74" dur="500"/>
                                        <p:tgtEl>
                                          <p:spTgt spid="45">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5">
                                            <p:txEl>
                                              <p:pRg st="6" end="6"/>
                                            </p:txEl>
                                          </p:spTgt>
                                        </p:tgtEl>
                                        <p:attrNameLst>
                                          <p:attrName>style.visibility</p:attrName>
                                        </p:attrNameLst>
                                      </p:cBhvr>
                                      <p:to>
                                        <p:strVal val="visible"/>
                                      </p:to>
                                    </p:set>
                                    <p:animEffect transition="in" filter="fade">
                                      <p:cBhvr>
                                        <p:cTn id="79" dur="500"/>
                                        <p:tgtEl>
                                          <p:spTgt spid="45">
                                            <p:txEl>
                                              <p:pRg st="6" end="6"/>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47">
                                            <p:txEl>
                                              <p:pRg st="5" end="5"/>
                                            </p:txEl>
                                          </p:spTgt>
                                        </p:tgtEl>
                                        <p:attrNameLst>
                                          <p:attrName>style.visibility</p:attrName>
                                        </p:attrNameLst>
                                      </p:cBhvr>
                                      <p:to>
                                        <p:strVal val="visible"/>
                                      </p:to>
                                    </p:set>
                                    <p:animEffect transition="in" filter="fade">
                                      <p:cBhvr>
                                        <p:cTn id="85" dur="500"/>
                                        <p:tgtEl>
                                          <p:spTgt spid="47">
                                            <p:txEl>
                                              <p:pRg st="5" end="5"/>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750"/>
                                  </p:stCondLst>
                                  <p:childTnLst>
                                    <p:set>
                                      <p:cBhvr>
                                        <p:cTn id="89" dur="1" fill="hold">
                                          <p:stCondLst>
                                            <p:cond delay="0"/>
                                          </p:stCondLst>
                                        </p:cTn>
                                        <p:tgtEl>
                                          <p:spTgt spid="47">
                                            <p:txEl>
                                              <p:pRg st="6" end="6"/>
                                            </p:txEl>
                                          </p:spTgt>
                                        </p:tgtEl>
                                        <p:attrNameLst>
                                          <p:attrName>style.visibility</p:attrName>
                                        </p:attrNameLst>
                                      </p:cBhvr>
                                      <p:to>
                                        <p:strVal val="visible"/>
                                      </p:to>
                                    </p:set>
                                    <p:animEffect transition="in" filter="fade">
                                      <p:cBhvr>
                                        <p:cTn id="90" dur="500"/>
                                        <p:tgtEl>
                                          <p:spTgt spid="47">
                                            <p:txEl>
                                              <p:pRg st="6" end="6"/>
                                            </p:txEl>
                                          </p:spTgt>
                                        </p:tgtEl>
                                      </p:cBhvr>
                                    </p:animEffect>
                                  </p:childTnLst>
                                </p:cTn>
                              </p:par>
                              <p:par>
                                <p:cTn id="91" presetID="10" presetClass="entr" presetSubtype="0" fill="hold" grpId="0" nodeType="withEffect">
                                  <p:stCondLst>
                                    <p:cond delay="75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P spid="47" grpId="0" uiExpand="1" build="p"/>
      <p:bldP spid="48" grpId="0" uiExpand="1" animBg="1"/>
      <p:bldP spid="49" grpId="0" animBg="1"/>
      <p:bldP spid="50" grpId="0" animBg="1"/>
      <p:bldP spid="51" grpId="0" animBg="1"/>
      <p:bldP spid="52" grpId="0" animBg="1"/>
      <p:bldP spid="62" grpId="0" animBg="1"/>
      <p:bldP spid="65" grpId="0" animBg="1"/>
      <p:bldP spid="66" grpId="0" animBg="1"/>
      <p:bldP spid="67" grpId="0" animBg="1"/>
      <p:bldP spid="6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Achieving organisational agility – moving beyond organisation design </a:t>
            </a:r>
          </a:p>
        </p:txBody>
      </p:sp>
      <p:sp>
        <p:nvSpPr>
          <p:cNvPr id="3" name="Text Placeholder 2"/>
          <p:cNvSpPr>
            <a:spLocks noGrp="1"/>
          </p:cNvSpPr>
          <p:nvPr>
            <p:ph type="body" sz="quarter" idx="14"/>
          </p:nvPr>
        </p:nvSpPr>
        <p:spPr/>
        <p:txBody>
          <a:bodyPr/>
          <a:lstStyle/>
          <a:p>
            <a:r>
              <a:rPr lang="en-GB"/>
              <a:t>Organisations frequently hit a wall after an initial wave of superficial OD changes and face common challenges moving beyond this point</a:t>
            </a:r>
          </a:p>
        </p:txBody>
      </p:sp>
      <p:sp>
        <p:nvSpPr>
          <p:cNvPr id="4" name="Text Placeholder 3"/>
          <p:cNvSpPr>
            <a:spLocks noGrp="1"/>
          </p:cNvSpPr>
          <p:nvPr>
            <p:ph type="body" sz="quarter" idx="4294967295"/>
          </p:nvPr>
        </p:nvSpPr>
        <p:spPr>
          <a:xfrm>
            <a:off x="971550" y="320675"/>
            <a:ext cx="11220450" cy="138113"/>
          </a:xfrm>
        </p:spPr>
        <p:txBody>
          <a:bodyPr/>
          <a:lstStyle/>
          <a:p>
            <a:r>
              <a:rPr lang="en-GB"/>
              <a:t>Organising for Agility</a:t>
            </a:r>
          </a:p>
        </p:txBody>
      </p:sp>
      <p:sp>
        <p:nvSpPr>
          <p:cNvPr id="461" name="Rectangle 460"/>
          <p:cNvSpPr/>
          <p:nvPr/>
        </p:nvSpPr>
        <p:spPr>
          <a:xfrm>
            <a:off x="488950" y="2191762"/>
            <a:ext cx="1123315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a:ln>
                <a:noFill/>
              </a:ln>
              <a:solidFill>
                <a:srgbClr val="000000"/>
              </a:solidFill>
              <a:effectLst/>
              <a:uLnTx/>
              <a:uFillTx/>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1" u="none" strike="noStrike" kern="1200" cap="none" spc="0" normalizeH="0" baseline="0">
              <a:ln>
                <a:noFill/>
              </a:ln>
              <a:solidFill>
                <a:srgbClr val="000000"/>
              </a:solidFill>
              <a:effectLst/>
              <a:uLnTx/>
              <a:uFillTx/>
              <a:ea typeface="Calibri" panose="020F0502020204030204" pitchFamily="34" charset="0"/>
              <a:cs typeface="+mn-cs"/>
            </a:endParaRPr>
          </a:p>
        </p:txBody>
      </p:sp>
      <p:cxnSp>
        <p:nvCxnSpPr>
          <p:cNvPr id="462" name="Straight Connector 461">
            <a:extLst>
              <a:ext uri="{FF2B5EF4-FFF2-40B4-BE49-F238E27FC236}">
                <a16:creationId xmlns:a16="http://schemas.microsoft.com/office/drawing/2014/main" id="{E63B6633-843F-41E8-B9C5-B2F3C9337654}"/>
              </a:ext>
            </a:extLst>
          </p:cNvPr>
          <p:cNvCxnSpPr>
            <a:cxnSpLocks/>
          </p:cNvCxnSpPr>
          <p:nvPr/>
        </p:nvCxnSpPr>
        <p:spPr>
          <a:xfrm>
            <a:off x="471542" y="2037785"/>
            <a:ext cx="50464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3" name="TextBox 462">
            <a:extLst>
              <a:ext uri="{FF2B5EF4-FFF2-40B4-BE49-F238E27FC236}">
                <a16:creationId xmlns:a16="http://schemas.microsoft.com/office/drawing/2014/main" id="{336AE0EB-EA53-4842-AC95-8B116E8FCCDA}"/>
              </a:ext>
            </a:extLst>
          </p:cNvPr>
          <p:cNvSpPr txBox="1"/>
          <p:nvPr/>
        </p:nvSpPr>
        <p:spPr>
          <a:xfrm>
            <a:off x="534291" y="1481601"/>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rgbClr val="000000"/>
                </a:solidFill>
                <a:effectLst/>
                <a:uLnTx/>
                <a:uFillTx/>
                <a:ea typeface="+mn-ea"/>
                <a:cs typeface="+mn-cs"/>
              </a:rPr>
              <a:t>1 </a:t>
            </a:r>
          </a:p>
        </p:txBody>
      </p:sp>
      <p:cxnSp>
        <p:nvCxnSpPr>
          <p:cNvPr id="464" name="Straight Connector 463">
            <a:extLst>
              <a:ext uri="{FF2B5EF4-FFF2-40B4-BE49-F238E27FC236}">
                <a16:creationId xmlns:a16="http://schemas.microsoft.com/office/drawing/2014/main" id="{28DB3B43-C9A8-4FD6-B081-81254C2E3A15}"/>
              </a:ext>
            </a:extLst>
          </p:cNvPr>
          <p:cNvCxnSpPr>
            <a:cxnSpLocks/>
          </p:cNvCxnSpPr>
          <p:nvPr/>
        </p:nvCxnSpPr>
        <p:spPr>
          <a:xfrm>
            <a:off x="471542" y="3298393"/>
            <a:ext cx="504649"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65" name="TextBox 464">
            <a:extLst>
              <a:ext uri="{FF2B5EF4-FFF2-40B4-BE49-F238E27FC236}">
                <a16:creationId xmlns:a16="http://schemas.microsoft.com/office/drawing/2014/main" id="{260AC0E8-15EB-4F44-8732-40CB6A6C6D7E}"/>
              </a:ext>
            </a:extLst>
          </p:cNvPr>
          <p:cNvSpPr txBox="1"/>
          <p:nvPr/>
        </p:nvSpPr>
        <p:spPr>
          <a:xfrm>
            <a:off x="534291" y="2756385"/>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rgbClr val="000000"/>
                </a:solidFill>
                <a:effectLst/>
                <a:uLnTx/>
                <a:uFillTx/>
                <a:ea typeface="+mn-ea"/>
                <a:cs typeface="+mn-cs"/>
              </a:rPr>
              <a:t>2</a:t>
            </a:r>
          </a:p>
        </p:txBody>
      </p:sp>
      <p:cxnSp>
        <p:nvCxnSpPr>
          <p:cNvPr id="466" name="Straight Connector 465">
            <a:extLst>
              <a:ext uri="{FF2B5EF4-FFF2-40B4-BE49-F238E27FC236}">
                <a16:creationId xmlns:a16="http://schemas.microsoft.com/office/drawing/2014/main" id="{13B558B8-4047-4915-BA77-3C3C07375020}"/>
              </a:ext>
            </a:extLst>
          </p:cNvPr>
          <p:cNvCxnSpPr>
            <a:cxnSpLocks/>
          </p:cNvCxnSpPr>
          <p:nvPr/>
        </p:nvCxnSpPr>
        <p:spPr>
          <a:xfrm>
            <a:off x="471542" y="4538655"/>
            <a:ext cx="504649" cy="0"/>
          </a:xfrm>
          <a:prstGeom prst="line">
            <a:avLst/>
          </a:prstGeom>
          <a:ln w="57150">
            <a:solidFill>
              <a:srgbClr val="00ABAB"/>
            </a:solidFill>
          </a:ln>
        </p:spPr>
        <p:style>
          <a:lnRef idx="1">
            <a:schemeClr val="accent1"/>
          </a:lnRef>
          <a:fillRef idx="0">
            <a:schemeClr val="accent1"/>
          </a:fillRef>
          <a:effectRef idx="0">
            <a:schemeClr val="accent1"/>
          </a:effectRef>
          <a:fontRef idx="minor">
            <a:schemeClr val="tx1"/>
          </a:fontRef>
        </p:style>
      </p:cxnSp>
      <p:sp>
        <p:nvSpPr>
          <p:cNvPr id="467" name="TextBox 466">
            <a:extLst>
              <a:ext uri="{FF2B5EF4-FFF2-40B4-BE49-F238E27FC236}">
                <a16:creationId xmlns:a16="http://schemas.microsoft.com/office/drawing/2014/main" id="{BFFA2E5A-3A33-4121-B48A-13677669D1B7}"/>
              </a:ext>
            </a:extLst>
          </p:cNvPr>
          <p:cNvSpPr txBox="1"/>
          <p:nvPr/>
        </p:nvSpPr>
        <p:spPr>
          <a:xfrm>
            <a:off x="534291" y="3982910"/>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rgbClr val="000000"/>
                </a:solidFill>
                <a:effectLst/>
                <a:uLnTx/>
                <a:uFillTx/>
                <a:ea typeface="+mn-ea"/>
                <a:cs typeface="+mn-cs"/>
              </a:rPr>
              <a:t>3</a:t>
            </a:r>
          </a:p>
        </p:txBody>
      </p:sp>
      <p:sp>
        <p:nvSpPr>
          <p:cNvPr id="468" name="TextBox 467">
            <a:extLst>
              <a:ext uri="{FF2B5EF4-FFF2-40B4-BE49-F238E27FC236}">
                <a16:creationId xmlns:a16="http://schemas.microsoft.com/office/drawing/2014/main" id="{3F03FB4B-5B2F-46BC-9E5B-56C8CED57065}"/>
              </a:ext>
            </a:extLst>
          </p:cNvPr>
          <p:cNvSpPr txBox="1"/>
          <p:nvPr/>
        </p:nvSpPr>
        <p:spPr>
          <a:xfrm>
            <a:off x="1041817" y="1655728"/>
            <a:ext cx="519448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Insufficient focus on culture and behaviours:</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The pivot is a cultural one, not organisation</a:t>
            </a:r>
            <a:r>
              <a:rPr kumimoji="0" lang="en-GB" sz="1100" b="0" i="0" u="none" strike="noStrike" kern="1200" cap="none" spc="0" normalizeH="0">
                <a:ln>
                  <a:noFill/>
                </a:ln>
                <a:solidFill>
                  <a:srgbClr val="000000"/>
                </a:solidFill>
                <a:effectLst/>
                <a:uLnTx/>
                <a:uFillTx/>
                <a:ea typeface="Open Sans Light" panose="020B0306030504020204" pitchFamily="34" charset="0"/>
                <a:cs typeface="Open Sans Light" panose="020B0306030504020204" pitchFamily="34" charset="0"/>
              </a:rPr>
              <a:t> design</a:t>
            </a: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 led</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It requires incentivisation, recognition, reward and reinforcement</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Moving to the model is not the same as living it</a:t>
            </a:r>
          </a:p>
        </p:txBody>
      </p:sp>
      <p:sp>
        <p:nvSpPr>
          <p:cNvPr id="469" name="TextBox 468">
            <a:extLst>
              <a:ext uri="{FF2B5EF4-FFF2-40B4-BE49-F238E27FC236}">
                <a16:creationId xmlns:a16="http://schemas.microsoft.com/office/drawing/2014/main" id="{5F36003A-F907-4341-AC8F-0324A5CC23DD}"/>
              </a:ext>
            </a:extLst>
          </p:cNvPr>
          <p:cNvSpPr txBox="1">
            <a:spLocks/>
          </p:cNvSpPr>
          <p:nvPr/>
        </p:nvSpPr>
        <p:spPr>
          <a:xfrm>
            <a:off x="1041817" y="2879603"/>
            <a:ext cx="519448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Misaligned leadership behaviours:</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Lack of carrot (or stick) to drive alignment</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Mixed messages in both words and deeds – saying yes but doing no</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Lack of real empowerment at a mission level</a:t>
            </a:r>
          </a:p>
        </p:txBody>
      </p:sp>
      <p:sp>
        <p:nvSpPr>
          <p:cNvPr id="470" name="TextBox 469">
            <a:extLst>
              <a:ext uri="{FF2B5EF4-FFF2-40B4-BE49-F238E27FC236}">
                <a16:creationId xmlns:a16="http://schemas.microsoft.com/office/drawing/2014/main" id="{8ECC0129-2E65-43FB-8959-7A7B4C4F3F60}"/>
              </a:ext>
            </a:extLst>
          </p:cNvPr>
          <p:cNvSpPr txBox="1">
            <a:spLocks/>
          </p:cNvSpPr>
          <p:nvPr/>
        </p:nvSpPr>
        <p:spPr>
          <a:xfrm>
            <a:off x="1041817" y="4103478"/>
            <a:ext cx="519448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Think big, start slow, learn slow:</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A need for exhaustive analysis with subsequent big bang steps</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Lack of bias toward action and learning while doing</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Agile waterfall is not a thing</a:t>
            </a:r>
          </a:p>
        </p:txBody>
      </p:sp>
      <p:cxnSp>
        <p:nvCxnSpPr>
          <p:cNvPr id="471" name="Straight Connector 470">
            <a:extLst>
              <a:ext uri="{FF2B5EF4-FFF2-40B4-BE49-F238E27FC236}">
                <a16:creationId xmlns:a16="http://schemas.microsoft.com/office/drawing/2014/main" id="{13B558B8-4047-4915-BA77-3C3C07375020}"/>
              </a:ext>
            </a:extLst>
          </p:cNvPr>
          <p:cNvCxnSpPr>
            <a:cxnSpLocks/>
          </p:cNvCxnSpPr>
          <p:nvPr/>
        </p:nvCxnSpPr>
        <p:spPr>
          <a:xfrm>
            <a:off x="471542" y="5716773"/>
            <a:ext cx="50464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2" name="TextBox 471">
            <a:extLst>
              <a:ext uri="{FF2B5EF4-FFF2-40B4-BE49-F238E27FC236}">
                <a16:creationId xmlns:a16="http://schemas.microsoft.com/office/drawing/2014/main" id="{BFFA2E5A-3A33-4121-B48A-13677669D1B7}"/>
              </a:ext>
            </a:extLst>
          </p:cNvPr>
          <p:cNvSpPr txBox="1"/>
          <p:nvPr/>
        </p:nvSpPr>
        <p:spPr>
          <a:xfrm>
            <a:off x="534291" y="5161028"/>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rgbClr val="000000"/>
                </a:solidFill>
                <a:effectLst/>
                <a:uLnTx/>
                <a:uFillTx/>
                <a:ea typeface="+mn-ea"/>
                <a:cs typeface="+mn-cs"/>
              </a:rPr>
              <a:t>4</a:t>
            </a:r>
          </a:p>
        </p:txBody>
      </p:sp>
      <p:sp>
        <p:nvSpPr>
          <p:cNvPr id="473" name="TextBox 472">
            <a:extLst>
              <a:ext uri="{FF2B5EF4-FFF2-40B4-BE49-F238E27FC236}">
                <a16:creationId xmlns:a16="http://schemas.microsoft.com/office/drawing/2014/main" id="{8ECC0129-2E65-43FB-8959-7A7B4C4F3F60}"/>
              </a:ext>
            </a:extLst>
          </p:cNvPr>
          <p:cNvSpPr txBox="1">
            <a:spLocks/>
          </p:cNvSpPr>
          <p:nvPr/>
        </p:nvSpPr>
        <p:spPr>
          <a:xfrm>
            <a:off x="1043142" y="5327353"/>
            <a:ext cx="519448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Focus on capacity over capability</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This is a big change, some people won’t be able to make it</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Shortage of the key skills needed – lack of capability mapping</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Very hard to build momentum without the right people in place</a:t>
            </a:r>
          </a:p>
        </p:txBody>
      </p:sp>
      <p:cxnSp>
        <p:nvCxnSpPr>
          <p:cNvPr id="474" name="Straight Connector 473">
            <a:extLst>
              <a:ext uri="{FF2B5EF4-FFF2-40B4-BE49-F238E27FC236}">
                <a16:creationId xmlns:a16="http://schemas.microsoft.com/office/drawing/2014/main" id="{E63B6633-843F-41E8-B9C5-B2F3C9337654}"/>
              </a:ext>
            </a:extLst>
          </p:cNvPr>
          <p:cNvCxnSpPr>
            <a:cxnSpLocks/>
          </p:cNvCxnSpPr>
          <p:nvPr/>
        </p:nvCxnSpPr>
        <p:spPr>
          <a:xfrm>
            <a:off x="6450528" y="2047065"/>
            <a:ext cx="504649"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336AE0EB-EA53-4842-AC95-8B116E8FCCDA}"/>
              </a:ext>
            </a:extLst>
          </p:cNvPr>
          <p:cNvSpPr txBox="1"/>
          <p:nvPr/>
        </p:nvSpPr>
        <p:spPr>
          <a:xfrm>
            <a:off x="6513277" y="1490881"/>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rgbClr val="000000"/>
                </a:solidFill>
                <a:effectLst/>
                <a:uLnTx/>
                <a:uFillTx/>
                <a:ea typeface="+mn-ea"/>
                <a:cs typeface="+mn-cs"/>
              </a:rPr>
              <a:t>5 </a:t>
            </a:r>
          </a:p>
        </p:txBody>
      </p:sp>
      <p:cxnSp>
        <p:nvCxnSpPr>
          <p:cNvPr id="476" name="Straight Connector 475">
            <a:extLst>
              <a:ext uri="{FF2B5EF4-FFF2-40B4-BE49-F238E27FC236}">
                <a16:creationId xmlns:a16="http://schemas.microsoft.com/office/drawing/2014/main" id="{28DB3B43-C9A8-4FD6-B081-81254C2E3A15}"/>
              </a:ext>
            </a:extLst>
          </p:cNvPr>
          <p:cNvCxnSpPr>
            <a:cxnSpLocks/>
          </p:cNvCxnSpPr>
          <p:nvPr/>
        </p:nvCxnSpPr>
        <p:spPr>
          <a:xfrm>
            <a:off x="6450528" y="3299722"/>
            <a:ext cx="504649" cy="0"/>
          </a:xfrm>
          <a:prstGeom prst="line">
            <a:avLst/>
          </a:prstGeom>
          <a:ln w="57150">
            <a:solidFill>
              <a:srgbClr val="00ABAB"/>
            </a:solidFill>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260AC0E8-15EB-4F44-8732-40CB6A6C6D7E}"/>
              </a:ext>
            </a:extLst>
          </p:cNvPr>
          <p:cNvSpPr txBox="1"/>
          <p:nvPr/>
        </p:nvSpPr>
        <p:spPr>
          <a:xfrm>
            <a:off x="6513277" y="2757714"/>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rgbClr val="000000"/>
                </a:solidFill>
                <a:effectLst/>
                <a:uLnTx/>
                <a:uFillTx/>
                <a:ea typeface="+mn-ea"/>
                <a:cs typeface="+mn-cs"/>
              </a:rPr>
              <a:t>6</a:t>
            </a:r>
          </a:p>
        </p:txBody>
      </p:sp>
      <p:cxnSp>
        <p:nvCxnSpPr>
          <p:cNvPr id="478" name="Straight Connector 477">
            <a:extLst>
              <a:ext uri="{FF2B5EF4-FFF2-40B4-BE49-F238E27FC236}">
                <a16:creationId xmlns:a16="http://schemas.microsoft.com/office/drawing/2014/main" id="{13B558B8-4047-4915-BA77-3C3C07375020}"/>
              </a:ext>
            </a:extLst>
          </p:cNvPr>
          <p:cNvCxnSpPr>
            <a:cxnSpLocks/>
          </p:cNvCxnSpPr>
          <p:nvPr/>
        </p:nvCxnSpPr>
        <p:spPr>
          <a:xfrm>
            <a:off x="6450528" y="4539984"/>
            <a:ext cx="504649"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BFFA2E5A-3A33-4121-B48A-13677669D1B7}"/>
              </a:ext>
            </a:extLst>
          </p:cNvPr>
          <p:cNvSpPr txBox="1"/>
          <p:nvPr/>
        </p:nvSpPr>
        <p:spPr>
          <a:xfrm>
            <a:off x="6513277" y="3984239"/>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rgbClr val="000000"/>
                </a:solidFill>
                <a:effectLst/>
                <a:uLnTx/>
                <a:uFillTx/>
                <a:ea typeface="+mn-ea"/>
                <a:cs typeface="+mn-cs"/>
              </a:rPr>
              <a:t>7</a:t>
            </a:r>
          </a:p>
        </p:txBody>
      </p:sp>
      <p:sp>
        <p:nvSpPr>
          <p:cNvPr id="480" name="TextBox 479">
            <a:extLst>
              <a:ext uri="{FF2B5EF4-FFF2-40B4-BE49-F238E27FC236}">
                <a16:creationId xmlns:a16="http://schemas.microsoft.com/office/drawing/2014/main" id="{3F03FB4B-5B2F-46BC-9E5B-56C8CED57065}"/>
              </a:ext>
            </a:extLst>
          </p:cNvPr>
          <p:cNvSpPr txBox="1"/>
          <p:nvPr/>
        </p:nvSpPr>
        <p:spPr>
          <a:xfrm>
            <a:off x="7025641" y="1665008"/>
            <a:ext cx="4696459"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Failure to understand impact of other initiatives:</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Competing priorities can derail early efforts</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‘we will start when X has been delivered’</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Potential to drive significant stakeholder dissatisfaction</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endPar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endParaRPr>
          </a:p>
        </p:txBody>
      </p:sp>
      <p:sp>
        <p:nvSpPr>
          <p:cNvPr id="481" name="TextBox 480">
            <a:extLst>
              <a:ext uri="{FF2B5EF4-FFF2-40B4-BE49-F238E27FC236}">
                <a16:creationId xmlns:a16="http://schemas.microsoft.com/office/drawing/2014/main" id="{5F36003A-F907-4341-AC8F-0324A5CC23DD}"/>
              </a:ext>
            </a:extLst>
          </p:cNvPr>
          <p:cNvSpPr txBox="1">
            <a:spLocks/>
          </p:cNvSpPr>
          <p:nvPr/>
        </p:nvSpPr>
        <p:spPr>
          <a:xfrm>
            <a:off x="7025641" y="2888883"/>
            <a:ext cx="469645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Inadequate support and coaching:</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Required for teams and leaders at all levels, not just PowerPoint</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Not just a ‘sheep dip’ focused on the method</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Must be continuous and behaviours led</a:t>
            </a:r>
          </a:p>
        </p:txBody>
      </p:sp>
      <p:sp>
        <p:nvSpPr>
          <p:cNvPr id="482" name="TextBox 481">
            <a:extLst>
              <a:ext uri="{FF2B5EF4-FFF2-40B4-BE49-F238E27FC236}">
                <a16:creationId xmlns:a16="http://schemas.microsoft.com/office/drawing/2014/main" id="{8ECC0129-2E65-43FB-8959-7A7B4C4F3F60}"/>
              </a:ext>
            </a:extLst>
          </p:cNvPr>
          <p:cNvSpPr txBox="1">
            <a:spLocks/>
          </p:cNvSpPr>
          <p:nvPr/>
        </p:nvSpPr>
        <p:spPr>
          <a:xfrm>
            <a:off x="7025641" y="4112758"/>
            <a:ext cx="469645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Failure to focus on the end to end</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Too much focus on optimising one element of the value stream</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Lack of a single operating model drives a lack of alignment</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Local optimisation can drive costs up, not down</a:t>
            </a:r>
          </a:p>
        </p:txBody>
      </p:sp>
      <p:cxnSp>
        <p:nvCxnSpPr>
          <p:cNvPr id="483" name="Straight Connector 482">
            <a:extLst>
              <a:ext uri="{FF2B5EF4-FFF2-40B4-BE49-F238E27FC236}">
                <a16:creationId xmlns:a16="http://schemas.microsoft.com/office/drawing/2014/main" id="{13B558B8-4047-4915-BA77-3C3C07375020}"/>
              </a:ext>
            </a:extLst>
          </p:cNvPr>
          <p:cNvCxnSpPr>
            <a:cxnSpLocks/>
          </p:cNvCxnSpPr>
          <p:nvPr/>
        </p:nvCxnSpPr>
        <p:spPr>
          <a:xfrm>
            <a:off x="6450528" y="5726053"/>
            <a:ext cx="50464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BFFA2E5A-3A33-4121-B48A-13677669D1B7}"/>
              </a:ext>
            </a:extLst>
          </p:cNvPr>
          <p:cNvSpPr txBox="1"/>
          <p:nvPr/>
        </p:nvSpPr>
        <p:spPr>
          <a:xfrm>
            <a:off x="6513277" y="5170308"/>
            <a:ext cx="3791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a:ln>
                  <a:noFill/>
                </a:ln>
                <a:solidFill>
                  <a:srgbClr val="000000"/>
                </a:solidFill>
                <a:effectLst/>
                <a:uLnTx/>
                <a:uFillTx/>
                <a:ea typeface="+mn-ea"/>
                <a:cs typeface="+mn-cs"/>
              </a:rPr>
              <a:t>8</a:t>
            </a:r>
          </a:p>
        </p:txBody>
      </p:sp>
      <p:sp>
        <p:nvSpPr>
          <p:cNvPr id="485" name="TextBox 484">
            <a:extLst>
              <a:ext uri="{FF2B5EF4-FFF2-40B4-BE49-F238E27FC236}">
                <a16:creationId xmlns:a16="http://schemas.microsoft.com/office/drawing/2014/main" id="{8ECC0129-2E65-43FB-8959-7A7B4C4F3F60}"/>
              </a:ext>
            </a:extLst>
          </p:cNvPr>
          <p:cNvSpPr txBox="1">
            <a:spLocks/>
          </p:cNvSpPr>
          <p:nvPr/>
        </p:nvSpPr>
        <p:spPr>
          <a:xfrm>
            <a:off x="7026966" y="5336633"/>
            <a:ext cx="469645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Lack of clarity of value delivery:</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Failure to pivot from projects to outcomes</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Lack of alignment on the key outcomes </a:t>
            </a:r>
          </a:p>
          <a:p>
            <a:pPr marL="457200" marR="0" lvl="1"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GB" sz="1100" b="0" i="0" u="none" strike="noStrike" kern="1200" cap="none" spc="0" normalizeH="0" baseline="0">
                <a:ln>
                  <a:noFill/>
                </a:ln>
                <a:solidFill>
                  <a:srgbClr val="000000"/>
                </a:solidFill>
                <a:effectLst/>
                <a:uLnTx/>
                <a:uFillTx/>
                <a:ea typeface="Open Sans Light" panose="020B0306030504020204" pitchFamily="34" charset="0"/>
                <a:cs typeface="Open Sans Light" panose="020B0306030504020204" pitchFamily="34" charset="0"/>
              </a:rPr>
              <a:t>Failure of leadership to move from old measures </a:t>
            </a:r>
          </a:p>
        </p:txBody>
      </p:sp>
      <p:sp>
        <p:nvSpPr>
          <p:cNvPr id="486" name="Freeform 493"/>
          <p:cNvSpPr>
            <a:spLocks noEditPoints="1"/>
          </p:cNvSpPr>
          <p:nvPr/>
        </p:nvSpPr>
        <p:spPr bwMode="auto">
          <a:xfrm>
            <a:off x="10695202" y="4154094"/>
            <a:ext cx="477292" cy="305349"/>
          </a:xfrm>
          <a:custGeom>
            <a:avLst/>
            <a:gdLst>
              <a:gd name="T0" fmla="*/ 237 w 243"/>
              <a:gd name="T1" fmla="*/ 75 h 176"/>
              <a:gd name="T2" fmla="*/ 147 w 243"/>
              <a:gd name="T3" fmla="*/ 3 h 176"/>
              <a:gd name="T4" fmla="*/ 138 w 243"/>
              <a:gd name="T5" fmla="*/ 0 h 176"/>
              <a:gd name="T6" fmla="*/ 137 w 243"/>
              <a:gd name="T7" fmla="*/ 0 h 176"/>
              <a:gd name="T8" fmla="*/ 135 w 243"/>
              <a:gd name="T9" fmla="*/ 1 h 176"/>
              <a:gd name="T10" fmla="*/ 131 w 243"/>
              <a:gd name="T11" fmla="*/ 2 h 176"/>
              <a:gd name="T12" fmla="*/ 122 w 243"/>
              <a:gd name="T13" fmla="*/ 16 h 176"/>
              <a:gd name="T14" fmla="*/ 122 w 243"/>
              <a:gd name="T15" fmla="*/ 48 h 176"/>
              <a:gd name="T16" fmla="*/ 30 w 243"/>
              <a:gd name="T17" fmla="*/ 58 h 176"/>
              <a:gd name="T18" fmla="*/ 0 w 243"/>
              <a:gd name="T19" fmla="*/ 88 h 176"/>
              <a:gd name="T20" fmla="*/ 30 w 243"/>
              <a:gd name="T21" fmla="*/ 118 h 176"/>
              <a:gd name="T22" fmla="*/ 122 w 243"/>
              <a:gd name="T23" fmla="*/ 128 h 176"/>
              <a:gd name="T24" fmla="*/ 122 w 243"/>
              <a:gd name="T25" fmla="*/ 160 h 176"/>
              <a:gd name="T26" fmla="*/ 123 w 243"/>
              <a:gd name="T27" fmla="*/ 164 h 176"/>
              <a:gd name="T28" fmla="*/ 123 w 243"/>
              <a:gd name="T29" fmla="*/ 165 h 176"/>
              <a:gd name="T30" fmla="*/ 125 w 243"/>
              <a:gd name="T31" fmla="*/ 168 h 176"/>
              <a:gd name="T32" fmla="*/ 125 w 243"/>
              <a:gd name="T33" fmla="*/ 169 h 176"/>
              <a:gd name="T34" fmla="*/ 127 w 243"/>
              <a:gd name="T35" fmla="*/ 171 h 176"/>
              <a:gd name="T36" fmla="*/ 127 w 243"/>
              <a:gd name="T37" fmla="*/ 171 h 176"/>
              <a:gd name="T38" fmla="*/ 128 w 243"/>
              <a:gd name="T39" fmla="*/ 172 h 176"/>
              <a:gd name="T40" fmla="*/ 131 w 243"/>
              <a:gd name="T41" fmla="*/ 174 h 176"/>
              <a:gd name="T42" fmla="*/ 138 w 243"/>
              <a:gd name="T43" fmla="*/ 176 h 176"/>
              <a:gd name="T44" fmla="*/ 148 w 243"/>
              <a:gd name="T45" fmla="*/ 173 h 176"/>
              <a:gd name="T46" fmla="*/ 236 w 243"/>
              <a:gd name="T47" fmla="*/ 101 h 176"/>
              <a:gd name="T48" fmla="*/ 243 w 243"/>
              <a:gd name="T49" fmla="*/ 88 h 176"/>
              <a:gd name="T50" fmla="*/ 237 w 243"/>
              <a:gd name="T51" fmla="*/ 75 h 176"/>
              <a:gd name="T52" fmla="*/ 230 w 243"/>
              <a:gd name="T53" fmla="*/ 93 h 176"/>
              <a:gd name="T54" fmla="*/ 142 w 243"/>
              <a:gd name="T55" fmla="*/ 165 h 176"/>
              <a:gd name="T56" fmla="*/ 138 w 243"/>
              <a:gd name="T57" fmla="*/ 166 h 176"/>
              <a:gd name="T58" fmla="*/ 136 w 243"/>
              <a:gd name="T59" fmla="*/ 165 h 176"/>
              <a:gd name="T60" fmla="*/ 134 w 243"/>
              <a:gd name="T61" fmla="*/ 164 h 176"/>
              <a:gd name="T62" fmla="*/ 134 w 243"/>
              <a:gd name="T63" fmla="*/ 164 h 176"/>
              <a:gd name="T64" fmla="*/ 133 w 243"/>
              <a:gd name="T65" fmla="*/ 163 h 176"/>
              <a:gd name="T66" fmla="*/ 133 w 243"/>
              <a:gd name="T67" fmla="*/ 162 h 176"/>
              <a:gd name="T68" fmla="*/ 133 w 243"/>
              <a:gd name="T69" fmla="*/ 162 h 176"/>
              <a:gd name="T70" fmla="*/ 132 w 243"/>
              <a:gd name="T71" fmla="*/ 160 h 176"/>
              <a:gd name="T72" fmla="*/ 132 w 243"/>
              <a:gd name="T73" fmla="*/ 119 h 176"/>
              <a:gd name="T74" fmla="*/ 31 w 243"/>
              <a:gd name="T75" fmla="*/ 108 h 176"/>
              <a:gd name="T76" fmla="*/ 30 w 243"/>
              <a:gd name="T77" fmla="*/ 108 h 176"/>
              <a:gd name="T78" fmla="*/ 10 w 243"/>
              <a:gd name="T79" fmla="*/ 88 h 176"/>
              <a:gd name="T80" fmla="*/ 30 w 243"/>
              <a:gd name="T81" fmla="*/ 68 h 176"/>
              <a:gd name="T82" fmla="*/ 132 w 243"/>
              <a:gd name="T83" fmla="*/ 57 h 176"/>
              <a:gd name="T84" fmla="*/ 132 w 243"/>
              <a:gd name="T85" fmla="*/ 16 h 176"/>
              <a:gd name="T86" fmla="*/ 136 w 243"/>
              <a:gd name="T87" fmla="*/ 11 h 176"/>
              <a:gd name="T88" fmla="*/ 137 w 243"/>
              <a:gd name="T89" fmla="*/ 10 h 176"/>
              <a:gd name="T90" fmla="*/ 138 w 243"/>
              <a:gd name="T91" fmla="*/ 10 h 176"/>
              <a:gd name="T92" fmla="*/ 141 w 243"/>
              <a:gd name="T93" fmla="*/ 11 h 176"/>
              <a:gd name="T94" fmla="*/ 231 w 243"/>
              <a:gd name="T95" fmla="*/ 83 h 176"/>
              <a:gd name="T96" fmla="*/ 233 w 243"/>
              <a:gd name="T97" fmla="*/ 88 h 176"/>
              <a:gd name="T98" fmla="*/ 230 w 243"/>
              <a:gd name="T99" fmla="*/ 9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3" h="176">
                <a:moveTo>
                  <a:pt x="237" y="75"/>
                </a:moveTo>
                <a:cubicBezTo>
                  <a:pt x="147" y="3"/>
                  <a:pt x="147" y="3"/>
                  <a:pt x="147" y="3"/>
                </a:cubicBezTo>
                <a:cubicBezTo>
                  <a:pt x="145" y="1"/>
                  <a:pt x="142" y="0"/>
                  <a:pt x="138" y="0"/>
                </a:cubicBezTo>
                <a:cubicBezTo>
                  <a:pt x="137" y="0"/>
                  <a:pt x="137" y="0"/>
                  <a:pt x="137" y="0"/>
                </a:cubicBezTo>
                <a:cubicBezTo>
                  <a:pt x="137" y="0"/>
                  <a:pt x="136" y="1"/>
                  <a:pt x="135" y="1"/>
                </a:cubicBezTo>
                <a:cubicBezTo>
                  <a:pt x="133" y="1"/>
                  <a:pt x="132" y="1"/>
                  <a:pt x="131" y="2"/>
                </a:cubicBezTo>
                <a:cubicBezTo>
                  <a:pt x="126" y="5"/>
                  <a:pt x="122" y="10"/>
                  <a:pt x="122" y="16"/>
                </a:cubicBezTo>
                <a:cubicBezTo>
                  <a:pt x="122" y="48"/>
                  <a:pt x="122" y="48"/>
                  <a:pt x="122" y="48"/>
                </a:cubicBezTo>
                <a:cubicBezTo>
                  <a:pt x="30" y="58"/>
                  <a:pt x="30" y="58"/>
                  <a:pt x="30" y="58"/>
                </a:cubicBezTo>
                <a:cubicBezTo>
                  <a:pt x="13" y="58"/>
                  <a:pt x="0" y="72"/>
                  <a:pt x="0" y="88"/>
                </a:cubicBezTo>
                <a:cubicBezTo>
                  <a:pt x="0" y="105"/>
                  <a:pt x="13" y="118"/>
                  <a:pt x="30" y="118"/>
                </a:cubicBezTo>
                <a:cubicBezTo>
                  <a:pt x="122" y="128"/>
                  <a:pt x="122" y="128"/>
                  <a:pt x="122" y="128"/>
                </a:cubicBezTo>
                <a:cubicBezTo>
                  <a:pt x="122" y="160"/>
                  <a:pt x="122" y="160"/>
                  <a:pt x="122" y="160"/>
                </a:cubicBezTo>
                <a:cubicBezTo>
                  <a:pt x="122" y="161"/>
                  <a:pt x="123" y="163"/>
                  <a:pt x="123" y="164"/>
                </a:cubicBezTo>
                <a:cubicBezTo>
                  <a:pt x="123" y="164"/>
                  <a:pt x="123" y="164"/>
                  <a:pt x="123" y="165"/>
                </a:cubicBezTo>
                <a:cubicBezTo>
                  <a:pt x="124" y="166"/>
                  <a:pt x="124" y="167"/>
                  <a:pt x="125" y="168"/>
                </a:cubicBezTo>
                <a:cubicBezTo>
                  <a:pt x="125" y="169"/>
                  <a:pt x="125" y="169"/>
                  <a:pt x="125" y="169"/>
                </a:cubicBezTo>
                <a:cubicBezTo>
                  <a:pt x="126" y="169"/>
                  <a:pt x="126" y="170"/>
                  <a:pt x="127" y="171"/>
                </a:cubicBezTo>
                <a:cubicBezTo>
                  <a:pt x="127" y="171"/>
                  <a:pt x="127" y="171"/>
                  <a:pt x="127" y="171"/>
                </a:cubicBezTo>
                <a:cubicBezTo>
                  <a:pt x="128" y="172"/>
                  <a:pt x="128" y="172"/>
                  <a:pt x="128" y="172"/>
                </a:cubicBezTo>
                <a:cubicBezTo>
                  <a:pt x="129" y="173"/>
                  <a:pt x="130" y="173"/>
                  <a:pt x="131" y="174"/>
                </a:cubicBezTo>
                <a:cubicBezTo>
                  <a:pt x="133" y="175"/>
                  <a:pt x="136" y="176"/>
                  <a:pt x="138" y="176"/>
                </a:cubicBezTo>
                <a:cubicBezTo>
                  <a:pt x="142" y="176"/>
                  <a:pt x="145" y="175"/>
                  <a:pt x="148" y="173"/>
                </a:cubicBezTo>
                <a:cubicBezTo>
                  <a:pt x="236" y="101"/>
                  <a:pt x="236" y="101"/>
                  <a:pt x="236" y="101"/>
                </a:cubicBezTo>
                <a:cubicBezTo>
                  <a:pt x="240" y="98"/>
                  <a:pt x="243" y="93"/>
                  <a:pt x="243" y="88"/>
                </a:cubicBezTo>
                <a:cubicBezTo>
                  <a:pt x="243" y="83"/>
                  <a:pt x="240" y="78"/>
                  <a:pt x="237" y="75"/>
                </a:cubicBezTo>
                <a:close/>
                <a:moveTo>
                  <a:pt x="230" y="93"/>
                </a:moveTo>
                <a:cubicBezTo>
                  <a:pt x="142" y="165"/>
                  <a:pt x="142" y="165"/>
                  <a:pt x="142" y="165"/>
                </a:cubicBezTo>
                <a:cubicBezTo>
                  <a:pt x="141" y="166"/>
                  <a:pt x="139" y="166"/>
                  <a:pt x="138" y="166"/>
                </a:cubicBezTo>
                <a:cubicBezTo>
                  <a:pt x="137" y="166"/>
                  <a:pt x="136" y="166"/>
                  <a:pt x="136" y="165"/>
                </a:cubicBezTo>
                <a:cubicBezTo>
                  <a:pt x="135" y="165"/>
                  <a:pt x="135" y="165"/>
                  <a:pt x="134" y="164"/>
                </a:cubicBezTo>
                <a:cubicBezTo>
                  <a:pt x="134" y="164"/>
                  <a:pt x="134" y="164"/>
                  <a:pt x="134" y="164"/>
                </a:cubicBezTo>
                <a:cubicBezTo>
                  <a:pt x="134" y="164"/>
                  <a:pt x="133" y="164"/>
                  <a:pt x="133" y="163"/>
                </a:cubicBezTo>
                <a:cubicBezTo>
                  <a:pt x="133" y="163"/>
                  <a:pt x="133" y="162"/>
                  <a:pt x="133" y="162"/>
                </a:cubicBezTo>
                <a:cubicBezTo>
                  <a:pt x="133" y="162"/>
                  <a:pt x="133" y="162"/>
                  <a:pt x="133" y="162"/>
                </a:cubicBezTo>
                <a:cubicBezTo>
                  <a:pt x="132" y="161"/>
                  <a:pt x="132" y="161"/>
                  <a:pt x="132" y="160"/>
                </a:cubicBezTo>
                <a:cubicBezTo>
                  <a:pt x="132" y="119"/>
                  <a:pt x="132" y="119"/>
                  <a:pt x="132" y="119"/>
                </a:cubicBezTo>
                <a:cubicBezTo>
                  <a:pt x="31" y="108"/>
                  <a:pt x="31" y="108"/>
                  <a:pt x="31" y="108"/>
                </a:cubicBezTo>
                <a:cubicBezTo>
                  <a:pt x="30" y="108"/>
                  <a:pt x="30" y="108"/>
                  <a:pt x="30" y="108"/>
                </a:cubicBezTo>
                <a:cubicBezTo>
                  <a:pt x="19" y="108"/>
                  <a:pt x="10" y="99"/>
                  <a:pt x="10" y="88"/>
                </a:cubicBezTo>
                <a:cubicBezTo>
                  <a:pt x="10" y="77"/>
                  <a:pt x="19" y="68"/>
                  <a:pt x="30" y="68"/>
                </a:cubicBezTo>
                <a:cubicBezTo>
                  <a:pt x="132" y="57"/>
                  <a:pt x="132" y="57"/>
                  <a:pt x="132" y="57"/>
                </a:cubicBezTo>
                <a:cubicBezTo>
                  <a:pt x="132" y="16"/>
                  <a:pt x="132" y="16"/>
                  <a:pt x="132" y="16"/>
                </a:cubicBezTo>
                <a:cubicBezTo>
                  <a:pt x="132" y="14"/>
                  <a:pt x="134" y="12"/>
                  <a:pt x="136" y="11"/>
                </a:cubicBezTo>
                <a:cubicBezTo>
                  <a:pt x="136" y="11"/>
                  <a:pt x="136" y="11"/>
                  <a:pt x="137" y="10"/>
                </a:cubicBezTo>
                <a:cubicBezTo>
                  <a:pt x="137" y="10"/>
                  <a:pt x="138" y="10"/>
                  <a:pt x="138" y="10"/>
                </a:cubicBezTo>
                <a:cubicBezTo>
                  <a:pt x="140" y="10"/>
                  <a:pt x="141" y="11"/>
                  <a:pt x="141" y="11"/>
                </a:cubicBezTo>
                <a:cubicBezTo>
                  <a:pt x="231" y="83"/>
                  <a:pt x="231" y="83"/>
                  <a:pt x="231" y="83"/>
                </a:cubicBezTo>
                <a:cubicBezTo>
                  <a:pt x="232" y="84"/>
                  <a:pt x="233" y="86"/>
                  <a:pt x="233" y="88"/>
                </a:cubicBezTo>
                <a:cubicBezTo>
                  <a:pt x="233" y="90"/>
                  <a:pt x="232" y="92"/>
                  <a:pt x="230" y="9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a:ln>
                <a:noFill/>
              </a:ln>
              <a:solidFill>
                <a:srgbClr val="000000"/>
              </a:solidFill>
              <a:effectLst/>
              <a:uLnTx/>
              <a:uFillTx/>
            </a:endParaRPr>
          </a:p>
        </p:txBody>
      </p:sp>
    </p:spTree>
    <p:extLst>
      <p:ext uri="{BB962C8B-B14F-4D97-AF65-F5344CB8AC3E}">
        <p14:creationId xmlns:p14="http://schemas.microsoft.com/office/powerpoint/2010/main" val="18273221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Organising for </a:t>
            </a:r>
            <a:br>
              <a:rPr lang="en-GB"/>
            </a:br>
            <a:r>
              <a:rPr lang="en-GB"/>
              <a:t>cloud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79392" y="0"/>
            <a:ext cx="7912608" cy="6858000"/>
          </a:xfrm>
          <a:prstGeom prst="rect">
            <a:avLst/>
          </a:prstGeom>
        </p:spPr>
      </p:pic>
    </p:spTree>
    <p:extLst>
      <p:ext uri="{BB962C8B-B14F-4D97-AF65-F5344CB8AC3E}">
        <p14:creationId xmlns:p14="http://schemas.microsoft.com/office/powerpoint/2010/main" val="2562539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Cloud impact on the organisation </a:t>
            </a:r>
          </a:p>
        </p:txBody>
      </p:sp>
      <p:sp>
        <p:nvSpPr>
          <p:cNvPr id="5" name="Text Placeholder 4"/>
          <p:cNvSpPr>
            <a:spLocks noGrp="1"/>
          </p:cNvSpPr>
          <p:nvPr>
            <p:ph type="body" sz="quarter" idx="14"/>
          </p:nvPr>
        </p:nvSpPr>
        <p:spPr/>
        <p:txBody>
          <a:bodyPr/>
          <a:lstStyle/>
          <a:p>
            <a:r>
              <a:rPr lang="en-GB"/>
              <a:t>The impact of Cloud on the organisation can be viewed from three inter-related perspectives: Business, Technology and Cloud capability</a:t>
            </a:r>
          </a:p>
        </p:txBody>
      </p:sp>
      <p:sp>
        <p:nvSpPr>
          <p:cNvPr id="6" name="Text Placeholder 5"/>
          <p:cNvSpPr>
            <a:spLocks noGrp="1"/>
          </p:cNvSpPr>
          <p:nvPr>
            <p:ph type="body" sz="quarter" idx="4294967295"/>
          </p:nvPr>
        </p:nvSpPr>
        <p:spPr>
          <a:xfrm>
            <a:off x="971550" y="320675"/>
            <a:ext cx="11220450" cy="138113"/>
          </a:xfrm>
        </p:spPr>
        <p:txBody>
          <a:bodyPr/>
          <a:lstStyle/>
          <a:p>
            <a:r>
              <a:rPr lang="en-GB"/>
              <a:t>Organising for cloud </a:t>
            </a:r>
          </a:p>
        </p:txBody>
      </p:sp>
      <p:sp>
        <p:nvSpPr>
          <p:cNvPr id="23" name="Rounded Rectangle 22"/>
          <p:cNvSpPr/>
          <p:nvPr/>
        </p:nvSpPr>
        <p:spPr>
          <a:xfrm>
            <a:off x="4928897" y="1312101"/>
            <a:ext cx="6197155" cy="703484"/>
          </a:xfrm>
          <a:prstGeom prst="roundRect">
            <a:avLst>
              <a:gd name="adj" fmla="val 10178"/>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r>
              <a:rPr lang="en-GB" sz="1100" b="1" kern="0">
                <a:solidFill>
                  <a:prstClr val="black"/>
                </a:solidFill>
                <a:ea typeface="Lato" pitchFamily="34" charset="0"/>
                <a:cs typeface="Lato" pitchFamily="34" charset="0"/>
              </a:rPr>
              <a:t>Business</a:t>
            </a:r>
          </a:p>
          <a:p>
            <a:pPr marL="285750" indent="-285750">
              <a:buFont typeface="Arial" panose="020B0604020202020204" pitchFamily="34" charset="0"/>
              <a:buChar char="•"/>
            </a:pPr>
            <a:r>
              <a:rPr lang="en-GB" sz="1050" kern="0">
                <a:solidFill>
                  <a:prstClr val="black"/>
                </a:solidFill>
                <a:ea typeface="Lato" pitchFamily="34" charset="0"/>
                <a:cs typeface="Lato" pitchFamily="34" charset="0"/>
              </a:rPr>
              <a:t>What does the business need to do to redefine the strategy and operating model? </a:t>
            </a:r>
          </a:p>
          <a:p>
            <a:pPr marL="285750" indent="-285750">
              <a:buFont typeface="Arial" panose="020B0604020202020204" pitchFamily="34" charset="0"/>
              <a:buChar char="•"/>
            </a:pPr>
            <a:r>
              <a:rPr lang="en-GB" sz="1050" kern="0">
                <a:solidFill>
                  <a:prstClr val="black"/>
                </a:solidFill>
                <a:ea typeface="Lato" pitchFamily="34" charset="0"/>
                <a:cs typeface="Lato" pitchFamily="34" charset="0"/>
              </a:rPr>
              <a:t>How will the business drive growth, efficiency and customer centricity?</a:t>
            </a:r>
          </a:p>
          <a:p>
            <a:pPr marL="285750" indent="-285750">
              <a:buFont typeface="Arial" panose="020B0604020202020204" pitchFamily="34" charset="0"/>
              <a:buChar char="•"/>
            </a:pPr>
            <a:r>
              <a:rPr lang="en-GB" sz="1050" kern="0">
                <a:solidFill>
                  <a:prstClr val="black"/>
                </a:solidFill>
                <a:ea typeface="Lato" pitchFamily="34" charset="0"/>
                <a:cs typeface="Lato" pitchFamily="34" charset="0"/>
              </a:rPr>
              <a:t>How will the organisation configure itself to respond to the shift in business strategy?</a:t>
            </a:r>
          </a:p>
        </p:txBody>
      </p:sp>
      <p:grpSp>
        <p:nvGrpSpPr>
          <p:cNvPr id="42" name="Group 41"/>
          <p:cNvGrpSpPr/>
          <p:nvPr/>
        </p:nvGrpSpPr>
        <p:grpSpPr>
          <a:xfrm>
            <a:off x="6654236" y="2782704"/>
            <a:ext cx="2412000" cy="2412000"/>
            <a:chOff x="6643249" y="2100790"/>
            <a:chExt cx="2412000" cy="2412000"/>
          </a:xfrm>
        </p:grpSpPr>
        <p:sp>
          <p:nvSpPr>
            <p:cNvPr id="45" name="Oval 44"/>
            <p:cNvSpPr/>
            <p:nvPr/>
          </p:nvSpPr>
          <p:spPr bwMode="gray">
            <a:xfrm>
              <a:off x="6643249" y="2100790"/>
              <a:ext cx="2412000" cy="2412000"/>
            </a:xfrm>
            <a:prstGeom prst="ellipse">
              <a:avLst/>
            </a:prstGeom>
            <a:solidFill>
              <a:schemeClr val="bg2">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46" name="Oval 45"/>
            <p:cNvSpPr/>
            <p:nvPr/>
          </p:nvSpPr>
          <p:spPr bwMode="gray">
            <a:xfrm>
              <a:off x="6715249" y="2172790"/>
              <a:ext cx="2268000" cy="2268000"/>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cxnSp>
        <p:nvCxnSpPr>
          <p:cNvPr id="47" name="Straight Connector 46"/>
          <p:cNvCxnSpPr/>
          <p:nvPr/>
        </p:nvCxnSpPr>
        <p:spPr>
          <a:xfrm>
            <a:off x="7847849" y="2954667"/>
            <a:ext cx="0" cy="1088696"/>
          </a:xfrm>
          <a:prstGeom prst="line">
            <a:avLst/>
          </a:prstGeom>
          <a:ln w="720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847849" y="4028211"/>
            <a:ext cx="1084642" cy="872696"/>
          </a:xfrm>
          <a:prstGeom prst="line">
            <a:avLst/>
          </a:prstGeom>
          <a:ln w="720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790079" y="4043363"/>
            <a:ext cx="1057770" cy="857544"/>
          </a:xfrm>
          <a:prstGeom prst="line">
            <a:avLst/>
          </a:prstGeom>
          <a:ln w="720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bwMode="gray">
          <a:xfrm>
            <a:off x="7161943" y="3696789"/>
            <a:ext cx="1404000" cy="720000"/>
          </a:xfrm>
          <a:prstGeom prst="roundRect">
            <a:avLst>
              <a:gd name="adj" fmla="val 50000"/>
            </a:avLst>
          </a:prstGeom>
          <a:solidFill>
            <a:schemeClr val="bg1"/>
          </a:solidFill>
          <a:ln w="19050" algn="ctr">
            <a:noFill/>
            <a:miter lim="800000"/>
            <a:headEnd/>
            <a:tailEnd/>
          </a:ln>
        </p:spPr>
        <p:txBody>
          <a:bodyPr wrap="square" lIns="0" tIns="0" rIns="0" bIns="0" rtlCol="0" anchor="ctr"/>
          <a:lstStyle/>
          <a:p>
            <a:pPr algn="ctr" defTabSz="1219170">
              <a:lnSpc>
                <a:spcPct val="106000"/>
              </a:lnSpc>
              <a:buFont typeface="Wingdings 2" pitchFamily="18" charset="2"/>
              <a:buNone/>
            </a:pPr>
            <a:r>
              <a:rPr lang="en-GB" sz="1600" b="1"/>
              <a:t>Culture</a:t>
            </a:r>
          </a:p>
        </p:txBody>
      </p:sp>
      <p:sp>
        <p:nvSpPr>
          <p:cNvPr id="51" name="TextBox 50"/>
          <p:cNvSpPr txBox="1"/>
          <p:nvPr/>
        </p:nvSpPr>
        <p:spPr>
          <a:xfrm>
            <a:off x="510552" y="1969611"/>
            <a:ext cx="3125799" cy="3185487"/>
          </a:xfrm>
          <a:prstGeom prst="rect">
            <a:avLst/>
          </a:prstGeom>
          <a:noFill/>
        </p:spPr>
        <p:txBody>
          <a:bodyPr wrap="square" lIns="0" tIns="0" rIns="0" bIns="0" rtlCol="0">
            <a:spAutoFit/>
          </a:bodyPr>
          <a:lstStyle/>
          <a:p>
            <a:pPr>
              <a:spcAft>
                <a:spcPts val="600"/>
              </a:spcAft>
            </a:pPr>
            <a:r>
              <a:rPr lang="en-GB" sz="1200">
                <a:cs typeface="Calibri Light"/>
              </a:rPr>
              <a:t>In moving to cloud, organisations should consider their </a:t>
            </a:r>
            <a:r>
              <a:rPr lang="en-GB" sz="1200" b="1">
                <a:cs typeface="Calibri Light"/>
              </a:rPr>
              <a:t>culture </a:t>
            </a:r>
            <a:r>
              <a:rPr lang="en-GB" sz="1200">
                <a:cs typeface="Calibri Light"/>
              </a:rPr>
              <a:t>and</a:t>
            </a:r>
            <a:r>
              <a:rPr lang="en-GB" sz="1200" b="1">
                <a:cs typeface="Calibri Light"/>
              </a:rPr>
              <a:t> external &amp; internal </a:t>
            </a:r>
            <a:r>
              <a:rPr lang="en-GB" sz="1200">
                <a:cs typeface="Calibri Light"/>
              </a:rPr>
              <a:t>forces</a:t>
            </a:r>
            <a:r>
              <a:rPr lang="en-GB" sz="1200" b="1">
                <a:cs typeface="Calibri Light"/>
              </a:rPr>
              <a:t> </a:t>
            </a:r>
            <a:r>
              <a:rPr lang="en-GB" sz="1200">
                <a:cs typeface="Calibri Light"/>
              </a:rPr>
              <a:t>which are driving market change and make conscious decisions on orientating and updating the organisation to maximise the benefits.</a:t>
            </a:r>
          </a:p>
          <a:p>
            <a:pPr>
              <a:spcAft>
                <a:spcPts val="600"/>
              </a:spcAft>
            </a:pPr>
            <a:r>
              <a:rPr lang="en-GB" sz="1200"/>
              <a:t>The impact of cloud on the organisation can be viewed from three inter-related perspectives: </a:t>
            </a:r>
            <a:r>
              <a:rPr lang="en-GB" sz="1200" b="1">
                <a:solidFill>
                  <a:schemeClr val="accent6"/>
                </a:solidFill>
              </a:rPr>
              <a:t>Business, </a:t>
            </a:r>
            <a:r>
              <a:rPr lang="en-GB" sz="1200" b="1">
                <a:solidFill>
                  <a:schemeClr val="accent5"/>
                </a:solidFill>
              </a:rPr>
              <a:t>Technology</a:t>
            </a:r>
            <a:r>
              <a:rPr lang="en-GB" sz="1200"/>
              <a:t> and </a:t>
            </a:r>
            <a:r>
              <a:rPr lang="en-GB" sz="1200" b="1">
                <a:solidFill>
                  <a:srgbClr val="00A3E0"/>
                </a:solidFill>
              </a:rPr>
              <a:t>Cloud</a:t>
            </a:r>
            <a:r>
              <a:rPr lang="en-GB" sz="1200"/>
              <a:t> capability (technical design and deployment of Cloud within the Technology organisation). </a:t>
            </a:r>
          </a:p>
          <a:p>
            <a:pPr>
              <a:spcAft>
                <a:spcPts val="600"/>
              </a:spcAft>
            </a:pPr>
            <a:r>
              <a:rPr lang="en-GB" sz="1200"/>
              <a:t>Organisations at present are approaching their journey to Cloud through one of these perspectives but most frequently through the Technology or Cloud capability lens. </a:t>
            </a:r>
          </a:p>
          <a:p>
            <a:pPr>
              <a:spcAft>
                <a:spcPts val="600"/>
              </a:spcAft>
            </a:pPr>
            <a:r>
              <a:rPr lang="en-GB" sz="1200" b="1"/>
              <a:t>Each of the three perspectives is further explored in the next slides</a:t>
            </a:r>
          </a:p>
        </p:txBody>
      </p:sp>
      <p:sp>
        <p:nvSpPr>
          <p:cNvPr id="52" name="Rounded Rectangle 51"/>
          <p:cNvSpPr/>
          <p:nvPr/>
        </p:nvSpPr>
        <p:spPr>
          <a:xfrm>
            <a:off x="2537927" y="5587528"/>
            <a:ext cx="5246302" cy="941428"/>
          </a:xfrm>
          <a:prstGeom prst="roundRect">
            <a:avLst>
              <a:gd name="adj" fmla="val 10178"/>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t">
            <a:noAutofit/>
          </a:bodyPr>
          <a:lstStyle/>
          <a:p>
            <a:r>
              <a:rPr lang="en-GB" sz="1200" b="1" kern="0">
                <a:solidFill>
                  <a:prstClr val="black"/>
                </a:solidFill>
                <a:ea typeface="Lato" pitchFamily="34" charset="0"/>
                <a:cs typeface="Lato" pitchFamily="34" charset="0"/>
              </a:rPr>
              <a:t>Technology Organisation</a:t>
            </a:r>
          </a:p>
          <a:p>
            <a:pPr marL="285750" indent="-285750">
              <a:buFont typeface="Arial" panose="020B0604020202020204" pitchFamily="34" charset="0"/>
              <a:buChar char="•"/>
            </a:pPr>
            <a:r>
              <a:rPr lang="en-GB" sz="1100" kern="0">
                <a:solidFill>
                  <a:prstClr val="black"/>
                </a:solidFill>
                <a:ea typeface="Lato" pitchFamily="34" charset="0"/>
                <a:cs typeface="Lato" pitchFamily="34" charset="0"/>
              </a:rPr>
              <a:t>How will the Technology organisation enable the business strategy and deliver value through cloud adoption?</a:t>
            </a:r>
          </a:p>
          <a:p>
            <a:pPr marL="285750" indent="-285750">
              <a:buFont typeface="Arial" panose="020B0604020202020204" pitchFamily="34" charset="0"/>
              <a:buChar char="•"/>
            </a:pPr>
            <a:r>
              <a:rPr lang="en-GB" sz="1100" kern="0">
                <a:solidFill>
                  <a:prstClr val="black"/>
                </a:solidFill>
                <a:ea typeface="Lato" pitchFamily="34" charset="0"/>
                <a:cs typeface="Lato" pitchFamily="34" charset="0"/>
              </a:rPr>
              <a:t>How does the Technology organisation need to adapt to deliver cloud services effectively? </a:t>
            </a:r>
          </a:p>
          <a:p>
            <a:endParaRPr lang="en-GB" sz="1200" kern="0">
              <a:solidFill>
                <a:prstClr val="black"/>
              </a:solidFill>
              <a:ea typeface="Lato" pitchFamily="34" charset="0"/>
              <a:cs typeface="Lato" pitchFamily="34" charset="0"/>
            </a:endParaRPr>
          </a:p>
        </p:txBody>
      </p:sp>
      <p:sp>
        <p:nvSpPr>
          <p:cNvPr id="53" name="Rounded Rectangle 52"/>
          <p:cNvSpPr/>
          <p:nvPr/>
        </p:nvSpPr>
        <p:spPr>
          <a:xfrm>
            <a:off x="7993618" y="5587528"/>
            <a:ext cx="3996000" cy="941428"/>
          </a:xfrm>
          <a:prstGeom prst="roundRect">
            <a:avLst>
              <a:gd name="adj" fmla="val 10178"/>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t">
            <a:noAutofit/>
          </a:bodyPr>
          <a:lstStyle/>
          <a:p>
            <a:pPr defTabSz="913686">
              <a:defRPr/>
            </a:pPr>
            <a:r>
              <a:rPr lang="en-GB" sz="1200" b="1" kern="0">
                <a:solidFill>
                  <a:schemeClr val="tx1"/>
                </a:solidFill>
                <a:ea typeface="Lato" pitchFamily="34" charset="0"/>
                <a:cs typeface="Lato" pitchFamily="34" charset="0"/>
              </a:rPr>
              <a:t>Cloud Capability</a:t>
            </a:r>
          </a:p>
          <a:p>
            <a:pPr marL="285750" indent="-285750">
              <a:buFont typeface="Arial" panose="020B0604020202020204" pitchFamily="34" charset="0"/>
              <a:buChar char="•"/>
              <a:defRPr/>
            </a:pPr>
            <a:r>
              <a:rPr lang="en-GB" sz="1100" kern="0">
                <a:solidFill>
                  <a:prstClr val="black"/>
                </a:solidFill>
                <a:ea typeface="Lato" pitchFamily="34" charset="0"/>
                <a:cs typeface="Lato" pitchFamily="34" charset="0"/>
              </a:rPr>
              <a:t>What capabilities will be required to design, build and deliver cloud services?</a:t>
            </a:r>
          </a:p>
          <a:p>
            <a:pPr marL="285750" indent="-285750">
              <a:buFont typeface="Arial" panose="020B0604020202020204" pitchFamily="34" charset="0"/>
              <a:buChar char="•"/>
              <a:defRPr/>
            </a:pPr>
            <a:r>
              <a:rPr lang="en-GB" sz="1100" kern="0">
                <a:solidFill>
                  <a:prstClr val="black"/>
                </a:solidFill>
                <a:ea typeface="Lato" pitchFamily="34" charset="0"/>
                <a:cs typeface="Lato" pitchFamily="34" charset="0"/>
              </a:rPr>
              <a:t>How can this capability be scaled/flexed to meet business demand? </a:t>
            </a:r>
          </a:p>
        </p:txBody>
      </p:sp>
      <p:grpSp>
        <p:nvGrpSpPr>
          <p:cNvPr id="54" name="Group 53"/>
          <p:cNvGrpSpPr/>
          <p:nvPr/>
        </p:nvGrpSpPr>
        <p:grpSpPr>
          <a:xfrm>
            <a:off x="8268092" y="4188956"/>
            <a:ext cx="1328798" cy="1328798"/>
            <a:chOff x="8308732" y="3375345"/>
            <a:chExt cx="1328798" cy="1328798"/>
          </a:xfrm>
        </p:grpSpPr>
        <p:sp>
          <p:nvSpPr>
            <p:cNvPr id="55" name="Teardrop 54"/>
            <p:cNvSpPr/>
            <p:nvPr/>
          </p:nvSpPr>
          <p:spPr>
            <a:xfrm rot="5400000">
              <a:off x="8308732" y="3375345"/>
              <a:ext cx="1328798" cy="1328798"/>
            </a:xfrm>
            <a:prstGeom prst="teardrop">
              <a:avLst/>
            </a:prstGeom>
            <a:solidFill>
              <a:schemeClr val="accent4"/>
            </a:solidFill>
            <a:ln w="57150" cap="flat" cmpd="sng" algn="ctr">
              <a:solidFill>
                <a:srgbClr val="FFFFFF"/>
              </a:solidFill>
              <a:prstDash val="solid"/>
            </a:ln>
            <a:effectLst/>
          </p:spPr>
          <p:txBody>
            <a:bodyPr rtlCol="0" anchor="ctr"/>
            <a:lstStyle/>
            <a:p>
              <a:pPr algn="ctr">
                <a:defRPr/>
              </a:pPr>
              <a:endParaRPr lang="en-GB" sz="2000" kern="0">
                <a:solidFill>
                  <a:srgbClr val="FFFFFF"/>
                </a:solidFill>
                <a:latin typeface="Arial"/>
              </a:endParaRPr>
            </a:p>
          </p:txBody>
        </p:sp>
        <p:sp>
          <p:nvSpPr>
            <p:cNvPr id="56" name="Oval 55">
              <a:extLst>
                <a:ext uri="{FF2B5EF4-FFF2-40B4-BE49-F238E27FC236}">
                  <a16:creationId xmlns:a16="http://schemas.microsoft.com/office/drawing/2014/main" id="{921DCB89-68EB-4171-B7ED-C7750D1C6101}"/>
                </a:ext>
              </a:extLst>
            </p:cNvPr>
            <p:cNvSpPr/>
            <p:nvPr/>
          </p:nvSpPr>
          <p:spPr bwMode="gray">
            <a:xfrm>
              <a:off x="8433131" y="3499744"/>
              <a:ext cx="1080000" cy="1080000"/>
            </a:xfrm>
            <a:prstGeom prst="ellipse">
              <a:avLst/>
            </a:prstGeom>
            <a:solidFill>
              <a:schemeClr val="bg1"/>
            </a:solidFill>
            <a:ln w="19050" algn="ctr">
              <a:noFill/>
              <a:miter lim="800000"/>
              <a:headEnd/>
              <a:tailEnd/>
            </a:ln>
          </p:spPr>
          <p:txBody>
            <a:bodyPr wrap="square" lIns="0" tIns="36000" rIns="0" bIns="360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GB" sz="1550" b="1" i="0" u="none" strike="noStrike" kern="1200" cap="none" spc="0" normalizeH="0" baseline="0" noProof="0">
                  <a:ln>
                    <a:noFill/>
                  </a:ln>
                  <a:effectLst/>
                  <a:uLnTx/>
                  <a:uFillTx/>
                  <a:ea typeface="+mn-ea"/>
                  <a:cs typeface="+mn-cs"/>
                </a:rPr>
                <a:t>Cloud Capability</a:t>
              </a:r>
            </a:p>
          </p:txBody>
        </p:sp>
      </p:grpSp>
      <p:sp>
        <p:nvSpPr>
          <p:cNvPr id="57" name="Oval 56"/>
          <p:cNvSpPr/>
          <p:nvPr/>
        </p:nvSpPr>
        <p:spPr>
          <a:xfrm rot="18900000">
            <a:off x="7241107" y="2279782"/>
            <a:ext cx="1218672" cy="1218672"/>
          </a:xfrm>
          <a:prstGeom prst="ellipse">
            <a:avLst/>
          </a:prstGeom>
          <a:solidFill>
            <a:schemeClr val="accent6"/>
          </a:solidFill>
          <a:ln w="9525" cap="flat" cmpd="sng" algn="ctr">
            <a:noFill/>
            <a:prstDash val="solid"/>
          </a:ln>
          <a:effectLst/>
        </p:spPr>
        <p:txBody>
          <a:bodyPr rtlCol="0" anchor="ctr"/>
          <a:lstStyle/>
          <a:p>
            <a:pPr algn="ctr">
              <a:defRPr/>
            </a:pPr>
            <a:endParaRPr lang="en-GB" sz="2000" kern="0">
              <a:solidFill>
                <a:srgbClr val="FFFFFF"/>
              </a:solidFill>
              <a:latin typeface="Arial"/>
            </a:endParaRPr>
          </a:p>
        </p:txBody>
      </p:sp>
      <p:grpSp>
        <p:nvGrpSpPr>
          <p:cNvPr id="58" name="Group 57"/>
          <p:cNvGrpSpPr/>
          <p:nvPr/>
        </p:nvGrpSpPr>
        <p:grpSpPr>
          <a:xfrm>
            <a:off x="7195837" y="2294555"/>
            <a:ext cx="1328798" cy="1328798"/>
            <a:chOff x="7238858" y="1633346"/>
            <a:chExt cx="1328798" cy="1328798"/>
          </a:xfrm>
        </p:grpSpPr>
        <p:sp>
          <p:nvSpPr>
            <p:cNvPr id="59" name="Teardrop 58"/>
            <p:cNvSpPr/>
            <p:nvPr/>
          </p:nvSpPr>
          <p:spPr>
            <a:xfrm rot="18900000">
              <a:off x="7238858" y="1633346"/>
              <a:ext cx="1328798" cy="1328798"/>
            </a:xfrm>
            <a:prstGeom prst="teardrop">
              <a:avLst/>
            </a:prstGeom>
            <a:solidFill>
              <a:schemeClr val="tx1"/>
            </a:solidFill>
            <a:ln w="57150" cap="flat" cmpd="sng" algn="ctr">
              <a:solidFill>
                <a:srgbClr val="FFFFFF"/>
              </a:solidFill>
              <a:prstDash val="solid"/>
            </a:ln>
            <a:effectLst/>
          </p:spPr>
          <p:txBody>
            <a:bodyPr rtlCol="0" anchor="ctr"/>
            <a:lstStyle/>
            <a:p>
              <a:pPr algn="ctr">
                <a:defRPr/>
              </a:pPr>
              <a:endParaRPr lang="en-GB" sz="2000" kern="0">
                <a:solidFill>
                  <a:srgbClr val="FFFFFF"/>
                </a:solidFill>
                <a:latin typeface="Arial"/>
              </a:endParaRPr>
            </a:p>
          </p:txBody>
        </p:sp>
        <p:sp>
          <p:nvSpPr>
            <p:cNvPr id="60" name="Oval 59">
              <a:extLst>
                <a:ext uri="{FF2B5EF4-FFF2-40B4-BE49-F238E27FC236}">
                  <a16:creationId xmlns:a16="http://schemas.microsoft.com/office/drawing/2014/main" id="{921DCB89-68EB-4171-B7ED-C7750D1C6101}"/>
                </a:ext>
              </a:extLst>
            </p:cNvPr>
            <p:cNvSpPr/>
            <p:nvPr/>
          </p:nvSpPr>
          <p:spPr bwMode="gray">
            <a:xfrm>
              <a:off x="7363783" y="1751409"/>
              <a:ext cx="1080000" cy="1080000"/>
            </a:xfrm>
            <a:prstGeom prst="ellipse">
              <a:avLst/>
            </a:prstGeom>
            <a:solidFill>
              <a:schemeClr val="bg1"/>
            </a:solidFill>
            <a:ln w="19050" algn="ctr">
              <a:noFill/>
              <a:miter lim="800000"/>
              <a:headEnd/>
              <a:tailEnd/>
            </a:ln>
          </p:spPr>
          <p:txBody>
            <a:bodyPr wrap="square" lIns="0" tIns="36000" rIns="0" bIns="360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GB" sz="1600" b="1" i="0" u="none" strike="noStrike" kern="1200" cap="none" spc="0" normalizeH="0" baseline="0" noProof="0">
                  <a:ln>
                    <a:noFill/>
                  </a:ln>
                  <a:effectLst/>
                  <a:uLnTx/>
                  <a:uFillTx/>
                  <a:ea typeface="+mn-ea"/>
                  <a:cs typeface="+mn-cs"/>
                </a:rPr>
                <a:t>Business functions</a:t>
              </a:r>
            </a:p>
          </p:txBody>
        </p:sp>
      </p:grpSp>
      <p:grpSp>
        <p:nvGrpSpPr>
          <p:cNvPr id="61" name="Group 60"/>
          <p:cNvGrpSpPr/>
          <p:nvPr/>
        </p:nvGrpSpPr>
        <p:grpSpPr>
          <a:xfrm>
            <a:off x="6123582" y="4188956"/>
            <a:ext cx="1328798" cy="1328798"/>
            <a:chOff x="6168984" y="3375345"/>
            <a:chExt cx="1328798" cy="1328798"/>
          </a:xfrm>
        </p:grpSpPr>
        <p:sp>
          <p:nvSpPr>
            <p:cNvPr id="62" name="Teardrop 61"/>
            <p:cNvSpPr/>
            <p:nvPr/>
          </p:nvSpPr>
          <p:spPr>
            <a:xfrm rot="10800000">
              <a:off x="6168984" y="3375345"/>
              <a:ext cx="1328798" cy="1328798"/>
            </a:xfrm>
            <a:prstGeom prst="teardrop">
              <a:avLst/>
            </a:prstGeom>
            <a:solidFill>
              <a:srgbClr val="0097A9"/>
            </a:solidFill>
            <a:ln w="57150" cap="flat" cmpd="sng" algn="ctr">
              <a:solidFill>
                <a:srgbClr val="FFFFFF"/>
              </a:solidFill>
              <a:prstDash val="solid"/>
            </a:ln>
            <a:effectLst/>
          </p:spPr>
          <p:txBody>
            <a:bodyPr rtlCol="0" anchor="ctr"/>
            <a:lstStyle/>
            <a:p>
              <a:pPr algn="ctr">
                <a:defRPr/>
              </a:pPr>
              <a:endParaRPr lang="en-GB" sz="2000" kern="0">
                <a:solidFill>
                  <a:srgbClr val="FFFFFF"/>
                </a:solidFill>
                <a:latin typeface="Arial"/>
              </a:endParaRPr>
            </a:p>
          </p:txBody>
        </p:sp>
        <p:sp>
          <p:nvSpPr>
            <p:cNvPr id="63" name="Oval 62">
              <a:extLst>
                <a:ext uri="{FF2B5EF4-FFF2-40B4-BE49-F238E27FC236}">
                  <a16:creationId xmlns:a16="http://schemas.microsoft.com/office/drawing/2014/main" id="{921DCB89-68EB-4171-B7ED-C7750D1C6101}"/>
                </a:ext>
              </a:extLst>
            </p:cNvPr>
            <p:cNvSpPr/>
            <p:nvPr/>
          </p:nvSpPr>
          <p:spPr bwMode="gray">
            <a:xfrm>
              <a:off x="6293383" y="3499744"/>
              <a:ext cx="1080000" cy="1080000"/>
            </a:xfrm>
            <a:prstGeom prst="ellipse">
              <a:avLst/>
            </a:prstGeom>
            <a:solidFill>
              <a:schemeClr val="bg1"/>
            </a:solidFill>
            <a:ln w="19050" algn="ctr">
              <a:noFill/>
              <a:miter lim="800000"/>
              <a:headEnd/>
              <a:tailEnd/>
            </a:ln>
          </p:spPr>
          <p:txBody>
            <a:bodyPr wrap="square" lIns="36000" tIns="36000" rIns="36000" bIns="360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GB" sz="1600" b="1" i="0" u="none" strike="noStrike" kern="1200" cap="none" spc="0" normalizeH="0" baseline="0" noProof="0">
                  <a:ln>
                    <a:noFill/>
                  </a:ln>
                  <a:effectLst/>
                  <a:uLnTx/>
                  <a:uFillTx/>
                  <a:ea typeface="+mn-ea"/>
                  <a:cs typeface="+mn-cs"/>
                </a:rPr>
                <a:t>Tech Org.</a:t>
              </a:r>
            </a:p>
          </p:txBody>
        </p:sp>
      </p:grpSp>
      <p:grpSp>
        <p:nvGrpSpPr>
          <p:cNvPr id="64" name="Group 63"/>
          <p:cNvGrpSpPr/>
          <p:nvPr/>
        </p:nvGrpSpPr>
        <p:grpSpPr>
          <a:xfrm>
            <a:off x="4095162" y="2270526"/>
            <a:ext cx="2190678" cy="2830171"/>
            <a:chOff x="4095162" y="1596617"/>
            <a:chExt cx="2190678" cy="2830171"/>
          </a:xfrm>
        </p:grpSpPr>
        <p:sp>
          <p:nvSpPr>
            <p:cNvPr id="65" name="Chevron 64"/>
            <p:cNvSpPr/>
            <p:nvPr/>
          </p:nvSpPr>
          <p:spPr>
            <a:xfrm>
              <a:off x="5960395" y="2782543"/>
              <a:ext cx="325445" cy="841858"/>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66" name="Group 65"/>
            <p:cNvGrpSpPr/>
            <p:nvPr/>
          </p:nvGrpSpPr>
          <p:grpSpPr>
            <a:xfrm>
              <a:off x="4095162" y="1596617"/>
              <a:ext cx="1710007" cy="2830171"/>
              <a:chOff x="4095162" y="1596617"/>
              <a:chExt cx="1710007" cy="2830171"/>
            </a:xfrm>
          </p:grpSpPr>
          <p:sp>
            <p:nvSpPr>
              <p:cNvPr id="67" name="TextBox 66"/>
              <p:cNvSpPr txBox="1"/>
              <p:nvPr/>
            </p:nvSpPr>
            <p:spPr>
              <a:xfrm>
                <a:off x="4095162" y="1596617"/>
                <a:ext cx="1692535" cy="307777"/>
              </a:xfrm>
              <a:prstGeom prst="rect">
                <a:avLst/>
              </a:prstGeom>
              <a:noFill/>
            </p:spPr>
            <p:txBody>
              <a:bodyPr wrap="square" lIns="36000" rIns="36000" rtlCol="0">
                <a:spAutoFit/>
              </a:bodyPr>
              <a:lstStyle/>
              <a:p>
                <a:pPr algn="r"/>
                <a:r>
                  <a:rPr lang="en-GB" sz="1400" b="1">
                    <a:solidFill>
                      <a:prstClr val="black"/>
                    </a:solidFill>
                    <a:latin typeface="Calibri Light" panose="020F0302020204030204" pitchFamily="34" charset="0"/>
                  </a:rPr>
                  <a:t>External forces</a:t>
                </a:r>
              </a:p>
            </p:txBody>
          </p:sp>
          <p:sp>
            <p:nvSpPr>
              <p:cNvPr id="68" name="Rounded Rectangle 67"/>
              <p:cNvSpPr/>
              <p:nvPr/>
            </p:nvSpPr>
            <p:spPr>
              <a:xfrm>
                <a:off x="4095163" y="1980157"/>
                <a:ext cx="1692535" cy="465360"/>
              </a:xfrm>
              <a:prstGeom prst="roundRect">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200" b="1"/>
                  <a:t>Market disruptions</a:t>
                </a:r>
              </a:p>
            </p:txBody>
          </p:sp>
          <p:sp>
            <p:nvSpPr>
              <p:cNvPr id="69" name="Rounded Rectangle 68"/>
              <p:cNvSpPr/>
              <p:nvPr/>
            </p:nvSpPr>
            <p:spPr>
              <a:xfrm>
                <a:off x="4103308" y="2644680"/>
                <a:ext cx="1692535" cy="465360"/>
              </a:xfrm>
              <a:prstGeom prst="roundRect">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200" b="1"/>
                  <a:t>Competition</a:t>
                </a:r>
              </a:p>
            </p:txBody>
          </p:sp>
          <p:sp>
            <p:nvSpPr>
              <p:cNvPr id="70" name="Rounded Rectangle 69"/>
              <p:cNvSpPr/>
              <p:nvPr/>
            </p:nvSpPr>
            <p:spPr>
              <a:xfrm>
                <a:off x="4095162" y="3301005"/>
                <a:ext cx="1692535" cy="465360"/>
              </a:xfrm>
              <a:prstGeom prst="roundRect">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200" b="1"/>
                  <a:t>Consumer behaviour</a:t>
                </a:r>
              </a:p>
            </p:txBody>
          </p:sp>
          <p:sp>
            <p:nvSpPr>
              <p:cNvPr id="71" name="Rounded Rectangle 70"/>
              <p:cNvSpPr/>
              <p:nvPr/>
            </p:nvSpPr>
            <p:spPr>
              <a:xfrm>
                <a:off x="4112634" y="3961428"/>
                <a:ext cx="1692535" cy="465360"/>
              </a:xfrm>
              <a:prstGeom prst="roundRect">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200" b="1"/>
                  <a:t>Regulation &amp; Compliance</a:t>
                </a:r>
              </a:p>
            </p:txBody>
          </p:sp>
        </p:grpSp>
      </p:grpSp>
      <p:grpSp>
        <p:nvGrpSpPr>
          <p:cNvPr id="72" name="Group 71"/>
          <p:cNvGrpSpPr/>
          <p:nvPr/>
        </p:nvGrpSpPr>
        <p:grpSpPr>
          <a:xfrm>
            <a:off x="9659413" y="2270526"/>
            <a:ext cx="2197697" cy="2830171"/>
            <a:chOff x="9659413" y="1596617"/>
            <a:chExt cx="2197697" cy="2830171"/>
          </a:xfrm>
        </p:grpSpPr>
        <p:sp>
          <p:nvSpPr>
            <p:cNvPr id="73" name="Chevron 72"/>
            <p:cNvSpPr/>
            <p:nvPr/>
          </p:nvSpPr>
          <p:spPr>
            <a:xfrm rot="10800000">
              <a:off x="9659413" y="2787386"/>
              <a:ext cx="318973" cy="837015"/>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74" name="Group 73"/>
            <p:cNvGrpSpPr/>
            <p:nvPr/>
          </p:nvGrpSpPr>
          <p:grpSpPr>
            <a:xfrm>
              <a:off x="10147103" y="1596617"/>
              <a:ext cx="1710007" cy="2830171"/>
              <a:chOff x="10147103" y="1596617"/>
              <a:chExt cx="1710007" cy="2830171"/>
            </a:xfrm>
          </p:grpSpPr>
          <p:sp>
            <p:nvSpPr>
              <p:cNvPr id="75" name="Rounded Rectangle 74"/>
              <p:cNvSpPr/>
              <p:nvPr/>
            </p:nvSpPr>
            <p:spPr>
              <a:xfrm>
                <a:off x="10147104" y="1980157"/>
                <a:ext cx="1692535" cy="465360"/>
              </a:xfrm>
              <a:prstGeom prst="roundRect">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200" b="1"/>
                  <a:t>Leadership</a:t>
                </a:r>
              </a:p>
            </p:txBody>
          </p:sp>
          <p:sp>
            <p:nvSpPr>
              <p:cNvPr id="76" name="Rounded Rectangle 75"/>
              <p:cNvSpPr/>
              <p:nvPr/>
            </p:nvSpPr>
            <p:spPr>
              <a:xfrm>
                <a:off x="10155249" y="2644680"/>
                <a:ext cx="1692535" cy="465360"/>
              </a:xfrm>
              <a:prstGeom prst="roundRect">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200" b="1"/>
                  <a:t>Speed &amp; Agility</a:t>
                </a:r>
              </a:p>
            </p:txBody>
          </p:sp>
          <p:sp>
            <p:nvSpPr>
              <p:cNvPr id="77" name="Rounded Rectangle 76"/>
              <p:cNvSpPr/>
              <p:nvPr/>
            </p:nvSpPr>
            <p:spPr>
              <a:xfrm>
                <a:off x="10147103" y="3301005"/>
                <a:ext cx="1692535" cy="465360"/>
              </a:xfrm>
              <a:prstGeom prst="roundRect">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200" b="1"/>
                  <a:t>Workforce Capability</a:t>
                </a:r>
              </a:p>
            </p:txBody>
          </p:sp>
          <p:sp>
            <p:nvSpPr>
              <p:cNvPr id="78" name="Rounded Rectangle 77"/>
              <p:cNvSpPr/>
              <p:nvPr/>
            </p:nvSpPr>
            <p:spPr>
              <a:xfrm>
                <a:off x="10164575" y="3961428"/>
                <a:ext cx="1692535" cy="465360"/>
              </a:xfrm>
              <a:prstGeom prst="roundRect">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200" b="1"/>
                  <a:t>Digital Skills &amp; Talent</a:t>
                </a:r>
              </a:p>
            </p:txBody>
          </p:sp>
          <p:sp>
            <p:nvSpPr>
              <p:cNvPr id="79" name="TextBox 78"/>
              <p:cNvSpPr txBox="1"/>
              <p:nvPr/>
            </p:nvSpPr>
            <p:spPr>
              <a:xfrm>
                <a:off x="10164575" y="1596617"/>
                <a:ext cx="1675063" cy="307777"/>
              </a:xfrm>
              <a:prstGeom prst="rect">
                <a:avLst/>
              </a:prstGeom>
              <a:noFill/>
            </p:spPr>
            <p:txBody>
              <a:bodyPr wrap="square" lIns="36000" rIns="36000" rtlCol="0">
                <a:spAutoFit/>
              </a:bodyPr>
              <a:lstStyle/>
              <a:p>
                <a:r>
                  <a:rPr lang="en-GB" sz="1400" b="1">
                    <a:solidFill>
                      <a:prstClr val="black"/>
                    </a:solidFill>
                    <a:latin typeface="Calibri Light" panose="020F0302020204030204" pitchFamily="34" charset="0"/>
                  </a:rPr>
                  <a:t>Internal forces </a:t>
                </a:r>
              </a:p>
            </p:txBody>
          </p:sp>
        </p:grpSp>
      </p:grpSp>
      <p:sp>
        <p:nvSpPr>
          <p:cNvPr id="80" name="Rounded Rectangle 79"/>
          <p:cNvSpPr/>
          <p:nvPr/>
        </p:nvSpPr>
        <p:spPr bwMode="gray">
          <a:xfrm>
            <a:off x="7233943" y="3768789"/>
            <a:ext cx="1260000" cy="576000"/>
          </a:xfrm>
          <a:prstGeom prst="roundRect">
            <a:avLst>
              <a:gd name="adj" fmla="val 50000"/>
            </a:avLst>
          </a:prstGeom>
          <a:solidFill>
            <a:schemeClr val="accent2"/>
          </a:solidFill>
          <a:ln w="19050" algn="ctr">
            <a:solidFill>
              <a:schemeClr val="accent1"/>
            </a:solidFill>
            <a:miter lim="800000"/>
            <a:headEnd/>
            <a:tailEnd/>
          </a:ln>
        </p:spPr>
        <p:txBody>
          <a:bodyPr wrap="square" lIns="0" tIns="0" rIns="0" bIns="0" rtlCol="0" anchor="ctr"/>
          <a:lstStyle/>
          <a:p>
            <a:pPr algn="ctr" defTabSz="1219170">
              <a:lnSpc>
                <a:spcPct val="106000"/>
              </a:lnSpc>
              <a:buFont typeface="Wingdings 2" pitchFamily="18" charset="2"/>
              <a:buNone/>
            </a:pPr>
            <a:r>
              <a:rPr lang="en-GB" sz="1600" b="1"/>
              <a:t>Culture</a:t>
            </a:r>
          </a:p>
        </p:txBody>
      </p:sp>
      <p:sp>
        <p:nvSpPr>
          <p:cNvPr id="81" name="Rounded Rectangle 80"/>
          <p:cNvSpPr/>
          <p:nvPr/>
        </p:nvSpPr>
        <p:spPr bwMode="gray">
          <a:xfrm>
            <a:off x="7305943" y="3840789"/>
            <a:ext cx="1116000" cy="432000"/>
          </a:xfrm>
          <a:prstGeom prst="roundRect">
            <a:avLst>
              <a:gd name="adj" fmla="val 50000"/>
            </a:avLst>
          </a:prstGeom>
          <a:solidFill>
            <a:schemeClr val="bg1"/>
          </a:solidFill>
          <a:ln w="19050" algn="ctr">
            <a:noFill/>
            <a:miter lim="800000"/>
            <a:headEnd/>
            <a:tailEnd/>
          </a:ln>
        </p:spPr>
        <p:txBody>
          <a:bodyPr wrap="square" lIns="0" tIns="0" rIns="0" bIns="0" rtlCol="0" anchor="ctr"/>
          <a:lstStyle/>
          <a:p>
            <a:pPr algn="ctr" defTabSz="1219170">
              <a:lnSpc>
                <a:spcPct val="106000"/>
              </a:lnSpc>
              <a:buFont typeface="Wingdings 2" pitchFamily="18" charset="2"/>
              <a:buNone/>
            </a:pPr>
            <a:r>
              <a:rPr lang="en-GB" sz="1600" b="1"/>
              <a:t>Culture</a:t>
            </a:r>
          </a:p>
        </p:txBody>
      </p:sp>
    </p:spTree>
    <p:extLst>
      <p:ext uri="{BB962C8B-B14F-4D97-AF65-F5344CB8AC3E}">
        <p14:creationId xmlns:p14="http://schemas.microsoft.com/office/powerpoint/2010/main" val="7948162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Organising for architecture  </a:t>
            </a:r>
          </a:p>
        </p:txBody>
      </p:sp>
      <p:pic>
        <p:nvPicPr>
          <p:cNvPr id="7" name="Picture 6">
            <a:extLst>
              <a:ext uri="{FF2B5EF4-FFF2-40B4-BE49-F238E27FC236}">
                <a16:creationId xmlns:a16="http://schemas.microsoft.com/office/drawing/2014/main" id="{A03AB91A-332C-7E72-4929-00F4DD0EC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320" y="379610"/>
            <a:ext cx="6098781" cy="6098781"/>
          </a:xfrm>
          <a:prstGeom prst="rect">
            <a:avLst/>
          </a:prstGeom>
        </p:spPr>
      </p:pic>
    </p:spTree>
    <p:extLst>
      <p:ext uri="{BB962C8B-B14F-4D97-AF65-F5344CB8AC3E}">
        <p14:creationId xmlns:p14="http://schemas.microsoft.com/office/powerpoint/2010/main" val="2841569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gray">
          <a:xfrm>
            <a:off x="469900" y="3400661"/>
            <a:ext cx="11252199" cy="2901898"/>
          </a:xfrm>
          <a:prstGeom prst="rect">
            <a:avLst/>
          </a:prstGeom>
          <a:no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 name="Title 1"/>
          <p:cNvSpPr>
            <a:spLocks noGrp="1"/>
          </p:cNvSpPr>
          <p:nvPr>
            <p:ph type="title"/>
          </p:nvPr>
        </p:nvSpPr>
        <p:spPr/>
        <p:txBody>
          <a:bodyPr/>
          <a:lstStyle/>
          <a:p>
            <a:r>
              <a:rPr lang="en-GB"/>
              <a:t>Enterprise architecture overview </a:t>
            </a:r>
          </a:p>
        </p:txBody>
      </p:sp>
      <p:sp>
        <p:nvSpPr>
          <p:cNvPr id="3" name="Text Placeholder 2"/>
          <p:cNvSpPr>
            <a:spLocks noGrp="1"/>
          </p:cNvSpPr>
          <p:nvPr>
            <p:ph type="body" sz="quarter" idx="14"/>
          </p:nvPr>
        </p:nvSpPr>
        <p:spPr/>
        <p:txBody>
          <a:bodyPr/>
          <a:lstStyle/>
          <a:p>
            <a:r>
              <a:rPr lang="en-GB"/>
              <a:t>Enterprise Architecture (EA) acts to align technology strategy with business priorities, and technology expenditure to business objectives, influence and driving business strategy </a:t>
            </a:r>
          </a:p>
        </p:txBody>
      </p:sp>
      <p:sp>
        <p:nvSpPr>
          <p:cNvPr id="4" name="Text Placeholder 3"/>
          <p:cNvSpPr>
            <a:spLocks noGrp="1"/>
          </p:cNvSpPr>
          <p:nvPr>
            <p:ph type="body" sz="quarter" idx="4294967295"/>
          </p:nvPr>
        </p:nvSpPr>
        <p:spPr>
          <a:xfrm>
            <a:off x="971550" y="320675"/>
            <a:ext cx="11220450" cy="138113"/>
          </a:xfrm>
        </p:spPr>
        <p:txBody>
          <a:bodyPr/>
          <a:lstStyle/>
          <a:p>
            <a:r>
              <a:rPr lang="en-GB"/>
              <a:t>ORGANISING FOR Architecture</a:t>
            </a:r>
          </a:p>
        </p:txBody>
      </p:sp>
      <p:sp>
        <p:nvSpPr>
          <p:cNvPr id="62" name="Content Placeholder 3"/>
          <p:cNvSpPr txBox="1">
            <a:spLocks/>
          </p:cNvSpPr>
          <p:nvPr/>
        </p:nvSpPr>
        <p:spPr>
          <a:xfrm>
            <a:off x="501650" y="1669985"/>
            <a:ext cx="11099801" cy="1306965"/>
          </a:xfrm>
          <a:prstGeom prst="rect">
            <a:avLst/>
          </a:prstGeom>
        </p:spPr>
        <p:txBody>
          <a:bodyPr lIns="0"/>
          <a:lstStyle>
            <a:lvl1pPr marL="0" indent="0" algn="l" defTabSz="914400" rtl="0" eaLnBrk="1" latinLnBrk="0" hangingPunct="1">
              <a:spcBef>
                <a:spcPts val="0"/>
              </a:spcBef>
              <a:spcAft>
                <a:spcPts val="1000"/>
              </a:spcAft>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356400" indent="0" algn="l" defTabSz="914400" rtl="0" eaLnBrk="1" latinLnBrk="0" hangingPunct="1">
              <a:spcBef>
                <a:spcPts val="0"/>
              </a:spcBef>
              <a:spcAft>
                <a:spcPts val="1000"/>
              </a:spcAft>
              <a:buFont typeface="Verdana" panose="020B0604030504040204" pitchFamily="34" charset="0"/>
              <a:buNone/>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GB" sz="1400" b="1" spc="300">
                <a:solidFill>
                  <a:schemeClr val="accent2"/>
                </a:solidFill>
              </a:rPr>
              <a:t>WHAT IS ENTERPRISE ARCHITECTURE?</a:t>
            </a:r>
          </a:p>
          <a:p>
            <a:pPr marL="171450" indent="-171450">
              <a:buFont typeface="Arial" panose="020B0604020202020204" pitchFamily="34" charset="0"/>
              <a:buChar char="•"/>
            </a:pPr>
            <a:r>
              <a:rPr lang="en-GB"/>
              <a:t>An Enterprise Architecture methodology enables </a:t>
            </a:r>
            <a:r>
              <a:rPr lang="en-GB" b="1">
                <a:solidFill>
                  <a:schemeClr val="accent1"/>
                </a:solidFill>
              </a:rPr>
              <a:t>successful delivery of strategic business goals </a:t>
            </a:r>
            <a:r>
              <a:rPr lang="en-GB"/>
              <a:t>through establishing architecture standards and principles, roadmaps and blueprints, operating models and artefact hand-offs with clearly defined processes</a:t>
            </a:r>
          </a:p>
          <a:p>
            <a:pPr marL="171450" indent="-171450">
              <a:buFont typeface="Arial" panose="020B0604020202020204" pitchFamily="34" charset="0"/>
              <a:buChar char="•"/>
            </a:pPr>
            <a:r>
              <a:rPr lang="en-GB"/>
              <a:t>Done correctly, Enterprise Architecture </a:t>
            </a:r>
            <a:r>
              <a:rPr lang="en-GB" b="1">
                <a:solidFill>
                  <a:schemeClr val="accent1"/>
                </a:solidFill>
              </a:rPr>
              <a:t>answers the fundamental questions </a:t>
            </a:r>
            <a:r>
              <a:rPr lang="en-GB"/>
              <a:t>of how the enterprise should be organised – technically, operationally and culturally – </a:t>
            </a:r>
            <a:r>
              <a:rPr lang="en-GB" b="1">
                <a:solidFill>
                  <a:schemeClr val="accent1"/>
                </a:solidFill>
              </a:rPr>
              <a:t>to deliver strategic objectives</a:t>
            </a:r>
          </a:p>
          <a:p>
            <a:endParaRPr lang="en-GB"/>
          </a:p>
        </p:txBody>
      </p:sp>
      <p:sp>
        <p:nvSpPr>
          <p:cNvPr id="63" name="Rectangle 25"/>
          <p:cNvSpPr>
            <a:spLocks noChangeAspect="1" noChangeArrowheads="1"/>
          </p:cNvSpPr>
          <p:nvPr>
            <p:custDataLst>
              <p:tags r:id="rId1"/>
            </p:custDataLst>
          </p:nvPr>
        </p:nvSpPr>
        <p:spPr bwMode="auto">
          <a:xfrm>
            <a:off x="3703403" y="3271133"/>
            <a:ext cx="4785195" cy="295783"/>
          </a:xfrm>
          <a:prstGeom prst="roundRect">
            <a:avLst>
              <a:gd name="adj" fmla="val 0"/>
            </a:avLst>
          </a:prstGeom>
          <a:solidFill>
            <a:schemeClr val="accent4"/>
          </a:solidFill>
          <a:ln>
            <a:noFill/>
          </a:ln>
        </p:spPr>
        <p:txBody>
          <a:bodyPr lIns="0" tIns="0" rIns="0" bIns="0" anchor="ctr"/>
          <a:lstStyle>
            <a:lvl1pPr>
              <a:lnSpc>
                <a:spcPct val="102000"/>
              </a:lnSpc>
              <a:spcAft>
                <a:spcPct val="37000"/>
              </a:spcAft>
              <a:buChar char="•"/>
              <a:defRPr>
                <a:solidFill>
                  <a:srgbClr val="000066"/>
                </a:solidFill>
                <a:latin typeface="Verdana" panose="020B0604030504040204" pitchFamily="34" charset="0"/>
              </a:defRPr>
            </a:lvl1pPr>
            <a:lvl2pPr marL="742950" indent="-285750">
              <a:lnSpc>
                <a:spcPct val="94000"/>
              </a:lnSpc>
              <a:spcAft>
                <a:spcPct val="36000"/>
              </a:spcAft>
              <a:buChar char="–"/>
              <a:defRPr sz="1600">
                <a:solidFill>
                  <a:srgbClr val="000066"/>
                </a:solidFill>
                <a:latin typeface="Verdana" panose="020B0604030504040204" pitchFamily="34" charset="0"/>
              </a:defRPr>
            </a:lvl2pPr>
            <a:lvl3pPr marL="1143000" indent="-228600">
              <a:lnSpc>
                <a:spcPct val="95000"/>
              </a:lnSpc>
              <a:spcAft>
                <a:spcPct val="30000"/>
              </a:spcAft>
              <a:buChar char="–"/>
              <a:defRPr sz="1400">
                <a:solidFill>
                  <a:srgbClr val="000066"/>
                </a:solidFill>
                <a:latin typeface="Verdana" panose="020B0604030504040204" pitchFamily="34" charset="0"/>
              </a:defRPr>
            </a:lvl3pPr>
            <a:lvl4pPr marL="1600200" indent="-228600">
              <a:lnSpc>
                <a:spcPct val="97000"/>
              </a:lnSpc>
              <a:spcAft>
                <a:spcPct val="28000"/>
              </a:spcAft>
              <a:buChar char="–"/>
              <a:defRPr sz="1200">
                <a:solidFill>
                  <a:srgbClr val="000066"/>
                </a:solidFill>
                <a:latin typeface="Verdana" panose="020B0604030504040204" pitchFamily="34" charset="0"/>
              </a:defRPr>
            </a:lvl4pPr>
            <a:lvl5pPr marL="2057400" indent="-228600">
              <a:lnSpc>
                <a:spcPts val="1600"/>
              </a:lnSpc>
              <a:buChar char="–"/>
              <a:defRPr sz="1200">
                <a:solidFill>
                  <a:schemeClr val="tx1"/>
                </a:solidFill>
                <a:latin typeface="Verdana" panose="020B0604030504040204" pitchFamily="34" charset="0"/>
              </a:defRPr>
            </a:lvl5pPr>
            <a:lvl6pPr marL="2514600" indent="-228600" eaLnBrk="0" fontAlgn="base" hangingPunct="0">
              <a:lnSpc>
                <a:spcPts val="1600"/>
              </a:lnSpc>
              <a:spcBef>
                <a:spcPct val="0"/>
              </a:spcBef>
              <a:spcAft>
                <a:spcPct val="0"/>
              </a:spcAft>
              <a:buChar char="–"/>
              <a:defRPr sz="1200">
                <a:solidFill>
                  <a:schemeClr val="tx1"/>
                </a:solidFill>
                <a:latin typeface="Verdana" panose="020B0604030504040204" pitchFamily="34" charset="0"/>
              </a:defRPr>
            </a:lvl6pPr>
            <a:lvl7pPr marL="2971800" indent="-228600" eaLnBrk="0" fontAlgn="base" hangingPunct="0">
              <a:lnSpc>
                <a:spcPts val="1600"/>
              </a:lnSpc>
              <a:spcBef>
                <a:spcPct val="0"/>
              </a:spcBef>
              <a:spcAft>
                <a:spcPct val="0"/>
              </a:spcAft>
              <a:buChar char="–"/>
              <a:defRPr sz="1200">
                <a:solidFill>
                  <a:schemeClr val="tx1"/>
                </a:solidFill>
                <a:latin typeface="Verdana" panose="020B0604030504040204" pitchFamily="34" charset="0"/>
              </a:defRPr>
            </a:lvl7pPr>
            <a:lvl8pPr marL="3429000" indent="-228600" eaLnBrk="0" fontAlgn="base" hangingPunct="0">
              <a:lnSpc>
                <a:spcPts val="1600"/>
              </a:lnSpc>
              <a:spcBef>
                <a:spcPct val="0"/>
              </a:spcBef>
              <a:spcAft>
                <a:spcPct val="0"/>
              </a:spcAft>
              <a:buChar char="–"/>
              <a:defRPr sz="1200">
                <a:solidFill>
                  <a:schemeClr val="tx1"/>
                </a:solidFill>
                <a:latin typeface="Verdana" panose="020B0604030504040204" pitchFamily="34" charset="0"/>
              </a:defRPr>
            </a:lvl8pPr>
            <a:lvl9pPr marL="3886200" indent="-228600" eaLnBrk="0" fontAlgn="base" hangingPunct="0">
              <a:lnSpc>
                <a:spcPts val="1600"/>
              </a:lnSpc>
              <a:spcBef>
                <a:spcPct val="0"/>
              </a:spcBef>
              <a:spcAft>
                <a:spcPct val="0"/>
              </a:spcAft>
              <a:buChar char="–"/>
              <a:defRPr sz="1200">
                <a:solidFill>
                  <a:schemeClr val="tx1"/>
                </a:solidFill>
                <a:latin typeface="Verdana" panose="020B0604030504040204" pitchFamily="34" charset="0"/>
              </a:defRPr>
            </a:lvl9pPr>
          </a:lstStyle>
          <a:p>
            <a:pPr algn="ctr" eaLnBrk="1" hangingPunct="1">
              <a:lnSpc>
                <a:spcPct val="100000"/>
              </a:lnSpc>
              <a:spcAft>
                <a:spcPct val="0"/>
              </a:spcAft>
              <a:buFontTx/>
              <a:buNone/>
            </a:pPr>
            <a:r>
              <a:rPr lang="en-US" altLang="en-US" sz="1400" b="1">
                <a:solidFill>
                  <a:schemeClr val="bg1"/>
                </a:solidFill>
                <a:latin typeface="+mn-lt"/>
              </a:rPr>
              <a:t>Benefits of Enterprise Architecture</a:t>
            </a:r>
          </a:p>
        </p:txBody>
      </p:sp>
      <p:sp>
        <p:nvSpPr>
          <p:cNvPr id="101" name="Rectangle 100"/>
          <p:cNvSpPr/>
          <p:nvPr/>
        </p:nvSpPr>
        <p:spPr>
          <a:xfrm>
            <a:off x="6673119" y="5107028"/>
            <a:ext cx="4320000" cy="261610"/>
          </a:xfrm>
          <a:prstGeom prst="rect">
            <a:avLst/>
          </a:prstGeom>
        </p:spPr>
        <p:txBody>
          <a:bodyPr wrap="square">
            <a:spAutoFit/>
          </a:bodyPr>
          <a:lstStyle/>
          <a:p>
            <a:r>
              <a:rPr lang="en-GB" sz="1100"/>
              <a:t>Ensure </a:t>
            </a:r>
            <a:r>
              <a:rPr lang="en-GB" sz="1100" b="1"/>
              <a:t>complex program execution</a:t>
            </a:r>
          </a:p>
        </p:txBody>
      </p:sp>
      <p:sp>
        <p:nvSpPr>
          <p:cNvPr id="118" name="Rectangle 117"/>
          <p:cNvSpPr/>
          <p:nvPr/>
        </p:nvSpPr>
        <p:spPr>
          <a:xfrm>
            <a:off x="6673119" y="3757726"/>
            <a:ext cx="4320000" cy="430887"/>
          </a:xfrm>
          <a:prstGeom prst="rect">
            <a:avLst/>
          </a:prstGeom>
        </p:spPr>
        <p:txBody>
          <a:bodyPr wrap="square">
            <a:spAutoFit/>
          </a:bodyPr>
          <a:lstStyle/>
          <a:p>
            <a:r>
              <a:rPr lang="en-GB" sz="1100" b="1"/>
              <a:t>Deliver business enabled technology </a:t>
            </a:r>
            <a:r>
              <a:rPr lang="en-GB" sz="1100"/>
              <a:t>solutions faster and cheaper – with less risk and rework</a:t>
            </a:r>
          </a:p>
        </p:txBody>
      </p:sp>
      <p:sp>
        <p:nvSpPr>
          <p:cNvPr id="119" name="Rectangle 118"/>
          <p:cNvSpPr/>
          <p:nvPr/>
        </p:nvSpPr>
        <p:spPr>
          <a:xfrm>
            <a:off x="6673119" y="4390058"/>
            <a:ext cx="4320000" cy="430887"/>
          </a:xfrm>
          <a:prstGeom prst="rect">
            <a:avLst/>
          </a:prstGeom>
        </p:spPr>
        <p:txBody>
          <a:bodyPr wrap="square">
            <a:spAutoFit/>
          </a:bodyPr>
          <a:lstStyle/>
          <a:p>
            <a:r>
              <a:rPr lang="en-GB" sz="1100"/>
              <a:t>Enable business and technology </a:t>
            </a:r>
            <a:r>
              <a:rPr lang="en-GB" sz="1100" b="1"/>
              <a:t>innovations that create a sustainable competitive advantage</a:t>
            </a:r>
          </a:p>
        </p:txBody>
      </p:sp>
      <p:sp>
        <p:nvSpPr>
          <p:cNvPr id="120" name="Rectangle 119"/>
          <p:cNvSpPr/>
          <p:nvPr/>
        </p:nvSpPr>
        <p:spPr>
          <a:xfrm>
            <a:off x="6673119" y="5654723"/>
            <a:ext cx="4320000" cy="430887"/>
          </a:xfrm>
          <a:prstGeom prst="rect">
            <a:avLst/>
          </a:prstGeom>
        </p:spPr>
        <p:txBody>
          <a:bodyPr wrap="square">
            <a:spAutoFit/>
          </a:bodyPr>
          <a:lstStyle/>
          <a:p>
            <a:r>
              <a:rPr lang="en-GB" sz="1100" b="1"/>
              <a:t>Improve collaboration </a:t>
            </a:r>
            <a:r>
              <a:rPr lang="en-GB" sz="1100"/>
              <a:t>between the business and technology, and </a:t>
            </a:r>
            <a:r>
              <a:rPr lang="en-GB" sz="1100" b="1"/>
              <a:t>maximise business participation </a:t>
            </a:r>
            <a:r>
              <a:rPr lang="en-GB" sz="1100"/>
              <a:t>and ownership of initiatives</a:t>
            </a:r>
          </a:p>
        </p:txBody>
      </p:sp>
      <p:sp>
        <p:nvSpPr>
          <p:cNvPr id="121" name="Rectangle 120"/>
          <p:cNvSpPr/>
          <p:nvPr/>
        </p:nvSpPr>
        <p:spPr>
          <a:xfrm>
            <a:off x="1240982" y="3757726"/>
            <a:ext cx="4320000" cy="430887"/>
          </a:xfrm>
          <a:prstGeom prst="rect">
            <a:avLst/>
          </a:prstGeom>
        </p:spPr>
        <p:txBody>
          <a:bodyPr wrap="square">
            <a:spAutoFit/>
          </a:bodyPr>
          <a:lstStyle/>
          <a:p>
            <a:r>
              <a:rPr lang="en-GB" sz="1100"/>
              <a:t>Create capabilities that </a:t>
            </a:r>
            <a:r>
              <a:rPr lang="en-GB" sz="1100" b="1"/>
              <a:t>align business and technology </a:t>
            </a:r>
            <a:r>
              <a:rPr lang="en-GB" sz="1100"/>
              <a:t>to fully support each other</a:t>
            </a:r>
          </a:p>
        </p:txBody>
      </p:sp>
      <p:sp>
        <p:nvSpPr>
          <p:cNvPr id="122" name="Rectangle 121"/>
          <p:cNvSpPr/>
          <p:nvPr/>
        </p:nvSpPr>
        <p:spPr>
          <a:xfrm>
            <a:off x="1240982" y="4390058"/>
            <a:ext cx="4320000" cy="430887"/>
          </a:xfrm>
          <a:prstGeom prst="rect">
            <a:avLst/>
          </a:prstGeom>
        </p:spPr>
        <p:txBody>
          <a:bodyPr wrap="square">
            <a:spAutoFit/>
          </a:bodyPr>
          <a:lstStyle/>
          <a:p>
            <a:r>
              <a:rPr lang="en-GB" sz="1100"/>
              <a:t>Guide the business in </a:t>
            </a:r>
            <a:r>
              <a:rPr lang="en-GB" sz="1100" b="1"/>
              <a:t>adapting to changing market conditions </a:t>
            </a:r>
            <a:r>
              <a:rPr lang="en-GB" sz="1100"/>
              <a:t>and strategies</a:t>
            </a:r>
          </a:p>
        </p:txBody>
      </p:sp>
      <p:sp>
        <p:nvSpPr>
          <p:cNvPr id="123" name="Rectangle 122"/>
          <p:cNvSpPr/>
          <p:nvPr/>
        </p:nvSpPr>
        <p:spPr>
          <a:xfrm>
            <a:off x="1240982" y="5107028"/>
            <a:ext cx="4320000" cy="261610"/>
          </a:xfrm>
          <a:prstGeom prst="rect">
            <a:avLst/>
          </a:prstGeom>
        </p:spPr>
        <p:txBody>
          <a:bodyPr wrap="square">
            <a:spAutoFit/>
          </a:bodyPr>
          <a:lstStyle/>
          <a:p>
            <a:r>
              <a:rPr lang="en-GB" sz="1100" b="1"/>
              <a:t>Reduce costs </a:t>
            </a:r>
            <a:r>
              <a:rPr lang="en-GB" sz="1100"/>
              <a:t>and get more value from investments</a:t>
            </a:r>
          </a:p>
        </p:txBody>
      </p:sp>
      <p:sp>
        <p:nvSpPr>
          <p:cNvPr id="124" name="Rectangle 123"/>
          <p:cNvSpPr/>
          <p:nvPr/>
        </p:nvSpPr>
        <p:spPr>
          <a:xfrm>
            <a:off x="1240982" y="5654723"/>
            <a:ext cx="4320000" cy="430887"/>
          </a:xfrm>
          <a:prstGeom prst="rect">
            <a:avLst/>
          </a:prstGeom>
        </p:spPr>
        <p:txBody>
          <a:bodyPr wrap="square">
            <a:spAutoFit/>
          </a:bodyPr>
          <a:lstStyle/>
          <a:p>
            <a:r>
              <a:rPr lang="en-GB" sz="1100" b="1"/>
              <a:t>Reduce complexity, </a:t>
            </a:r>
            <a:r>
              <a:rPr lang="en-GB" sz="1100"/>
              <a:t>leading to improved reliability, flexibility, and execution efficiency</a:t>
            </a:r>
          </a:p>
        </p:txBody>
      </p:sp>
      <p:grpSp>
        <p:nvGrpSpPr>
          <p:cNvPr id="125" name="Group 437">
            <a:extLst>
              <a:ext uri="{FF2B5EF4-FFF2-40B4-BE49-F238E27FC236}">
                <a16:creationId xmlns:a16="http://schemas.microsoft.com/office/drawing/2014/main" id="{3303693E-FFD9-4077-A8E6-E3BDB8BB0786}"/>
              </a:ext>
            </a:extLst>
          </p:cNvPr>
          <p:cNvGrpSpPr>
            <a:grpSpLocks noChangeAspect="1"/>
          </p:cNvGrpSpPr>
          <p:nvPr/>
        </p:nvGrpSpPr>
        <p:grpSpPr bwMode="auto">
          <a:xfrm>
            <a:off x="781997" y="4378207"/>
            <a:ext cx="460726" cy="460727"/>
            <a:chOff x="3130" y="1561"/>
            <a:chExt cx="340" cy="340"/>
          </a:xfrm>
          <a:solidFill>
            <a:schemeClr val="accent1"/>
          </a:solidFill>
        </p:grpSpPr>
        <p:sp>
          <p:nvSpPr>
            <p:cNvPr id="126" name="Freeform 438">
              <a:extLst>
                <a:ext uri="{FF2B5EF4-FFF2-40B4-BE49-F238E27FC236}">
                  <a16:creationId xmlns:a16="http://schemas.microsoft.com/office/drawing/2014/main" id="{3994F3CC-BD56-408D-A363-B550E49988AF}"/>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439">
              <a:extLst>
                <a:ext uri="{FF2B5EF4-FFF2-40B4-BE49-F238E27FC236}">
                  <a16:creationId xmlns:a16="http://schemas.microsoft.com/office/drawing/2014/main" id="{6024CDF4-3561-43EF-9CFA-8AC60DD5BA94}"/>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440">
              <a:extLst>
                <a:ext uri="{FF2B5EF4-FFF2-40B4-BE49-F238E27FC236}">
                  <a16:creationId xmlns:a16="http://schemas.microsoft.com/office/drawing/2014/main" id="{44E4AA57-5E95-4A7F-ABE8-6AE1D0AADFF0}"/>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441">
              <a:extLst>
                <a:ext uri="{FF2B5EF4-FFF2-40B4-BE49-F238E27FC236}">
                  <a16:creationId xmlns:a16="http://schemas.microsoft.com/office/drawing/2014/main" id="{8F09F322-A143-4ED4-9C1A-90FF158ED214}"/>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442">
              <a:extLst>
                <a:ext uri="{FF2B5EF4-FFF2-40B4-BE49-F238E27FC236}">
                  <a16:creationId xmlns:a16="http://schemas.microsoft.com/office/drawing/2014/main" id="{764C3A16-7E7C-4550-BB4C-FF2C6858C1D1}"/>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443">
              <a:extLst>
                <a:ext uri="{FF2B5EF4-FFF2-40B4-BE49-F238E27FC236}">
                  <a16:creationId xmlns:a16="http://schemas.microsoft.com/office/drawing/2014/main" id="{1AFCE8E5-659A-404B-B323-6562F7E275C4}"/>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444">
              <a:extLst>
                <a:ext uri="{FF2B5EF4-FFF2-40B4-BE49-F238E27FC236}">
                  <a16:creationId xmlns:a16="http://schemas.microsoft.com/office/drawing/2014/main" id="{35760296-0AB4-4F81-973E-B0137C848F99}"/>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445">
              <a:extLst>
                <a:ext uri="{FF2B5EF4-FFF2-40B4-BE49-F238E27FC236}">
                  <a16:creationId xmlns:a16="http://schemas.microsoft.com/office/drawing/2014/main" id="{57DF6DAD-E666-449C-9995-0E1833EDEDB6}"/>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446">
              <a:extLst>
                <a:ext uri="{FF2B5EF4-FFF2-40B4-BE49-F238E27FC236}">
                  <a16:creationId xmlns:a16="http://schemas.microsoft.com/office/drawing/2014/main" id="{F6BFD249-A8AD-44C7-ADB8-21F54843C474}"/>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38" name="Freeform 205">
            <a:extLst>
              <a:ext uri="{FF2B5EF4-FFF2-40B4-BE49-F238E27FC236}">
                <a16:creationId xmlns:a16="http://schemas.microsoft.com/office/drawing/2014/main" id="{C7B9D688-FC19-4DD6-BDF9-9D4F1B8EDF99}"/>
              </a:ext>
            </a:extLst>
          </p:cNvPr>
          <p:cNvSpPr>
            <a:spLocks noChangeAspect="1" noEditPoints="1"/>
          </p:cNvSpPr>
          <p:nvPr/>
        </p:nvSpPr>
        <p:spPr bwMode="auto">
          <a:xfrm>
            <a:off x="783244" y="5645510"/>
            <a:ext cx="458174" cy="458174"/>
          </a:xfrm>
          <a:custGeom>
            <a:avLst/>
            <a:gdLst>
              <a:gd name="T0" fmla="*/ 0 w 512"/>
              <a:gd name="T1" fmla="*/ 256 h 512"/>
              <a:gd name="T2" fmla="*/ 512 w 512"/>
              <a:gd name="T3" fmla="*/ 256 h 512"/>
              <a:gd name="T4" fmla="*/ 234 w 512"/>
              <a:gd name="T5" fmla="*/ 341 h 512"/>
              <a:gd name="T6" fmla="*/ 213 w 512"/>
              <a:gd name="T7" fmla="*/ 341 h 512"/>
              <a:gd name="T8" fmla="*/ 157 w 512"/>
              <a:gd name="T9" fmla="*/ 370 h 512"/>
              <a:gd name="T10" fmla="*/ 141 w 512"/>
              <a:gd name="T11" fmla="*/ 370 h 512"/>
              <a:gd name="T12" fmla="*/ 198 w 512"/>
              <a:gd name="T13" fmla="*/ 298 h 512"/>
              <a:gd name="T14" fmla="*/ 160 w 512"/>
              <a:gd name="T15" fmla="*/ 288 h 512"/>
              <a:gd name="T16" fmla="*/ 224 w 512"/>
              <a:gd name="T17" fmla="*/ 277 h 512"/>
              <a:gd name="T18" fmla="*/ 234 w 512"/>
              <a:gd name="T19" fmla="*/ 288 h 512"/>
              <a:gd name="T20" fmla="*/ 234 w 512"/>
              <a:gd name="T21" fmla="*/ 341 h 512"/>
              <a:gd name="T22" fmla="*/ 228 w 512"/>
              <a:gd name="T23" fmla="*/ 234 h 512"/>
              <a:gd name="T24" fmla="*/ 170 w 512"/>
              <a:gd name="T25" fmla="*/ 234 h 512"/>
              <a:gd name="T26" fmla="*/ 170 w 512"/>
              <a:gd name="T27" fmla="*/ 213 h 512"/>
              <a:gd name="T28" fmla="*/ 141 w 512"/>
              <a:gd name="T29" fmla="*/ 157 h 512"/>
              <a:gd name="T30" fmla="*/ 157 w 512"/>
              <a:gd name="T31" fmla="*/ 141 h 512"/>
              <a:gd name="T32" fmla="*/ 213 w 512"/>
              <a:gd name="T33" fmla="*/ 170 h 512"/>
              <a:gd name="T34" fmla="*/ 234 w 512"/>
              <a:gd name="T35" fmla="*/ 170 h 512"/>
              <a:gd name="T36" fmla="*/ 370 w 512"/>
              <a:gd name="T37" fmla="*/ 370 h 512"/>
              <a:gd name="T38" fmla="*/ 355 w 512"/>
              <a:gd name="T39" fmla="*/ 370 h 512"/>
              <a:gd name="T40" fmla="*/ 298 w 512"/>
              <a:gd name="T41" fmla="*/ 341 h 512"/>
              <a:gd name="T42" fmla="*/ 277 w 512"/>
              <a:gd name="T43" fmla="*/ 341 h 512"/>
              <a:gd name="T44" fmla="*/ 277 w 512"/>
              <a:gd name="T45" fmla="*/ 288 h 512"/>
              <a:gd name="T46" fmla="*/ 288 w 512"/>
              <a:gd name="T47" fmla="*/ 277 h 512"/>
              <a:gd name="T48" fmla="*/ 352 w 512"/>
              <a:gd name="T49" fmla="*/ 288 h 512"/>
              <a:gd name="T50" fmla="*/ 313 w 512"/>
              <a:gd name="T51" fmla="*/ 298 h 512"/>
              <a:gd name="T52" fmla="*/ 370 w 512"/>
              <a:gd name="T53" fmla="*/ 370 h 512"/>
              <a:gd name="T54" fmla="*/ 313 w 512"/>
              <a:gd name="T55" fmla="*/ 213 h 512"/>
              <a:gd name="T56" fmla="*/ 352 w 512"/>
              <a:gd name="T57" fmla="*/ 224 h 512"/>
              <a:gd name="T58" fmla="*/ 288 w 512"/>
              <a:gd name="T59" fmla="*/ 234 h 512"/>
              <a:gd name="T60" fmla="*/ 277 w 512"/>
              <a:gd name="T61" fmla="*/ 224 h 512"/>
              <a:gd name="T62" fmla="*/ 288 w 512"/>
              <a:gd name="T63" fmla="*/ 160 h 512"/>
              <a:gd name="T64" fmla="*/ 298 w 512"/>
              <a:gd name="T65" fmla="*/ 198 h 512"/>
              <a:gd name="T66" fmla="*/ 370 w 512"/>
              <a:gd name="T67" fmla="*/ 14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4" y="341"/>
                </a:moveTo>
                <a:cubicBezTo>
                  <a:pt x="234" y="347"/>
                  <a:pt x="230" y="352"/>
                  <a:pt x="224" y="352"/>
                </a:cubicBezTo>
                <a:cubicBezTo>
                  <a:pt x="218" y="352"/>
                  <a:pt x="213" y="347"/>
                  <a:pt x="213" y="341"/>
                </a:cubicBezTo>
                <a:cubicBezTo>
                  <a:pt x="213" y="313"/>
                  <a:pt x="213" y="313"/>
                  <a:pt x="213" y="313"/>
                </a:cubicBezTo>
                <a:cubicBezTo>
                  <a:pt x="157" y="370"/>
                  <a:pt x="157" y="370"/>
                  <a:pt x="157" y="370"/>
                </a:cubicBezTo>
                <a:cubicBezTo>
                  <a:pt x="154" y="372"/>
                  <a:pt x="152" y="373"/>
                  <a:pt x="149" y="373"/>
                </a:cubicBezTo>
                <a:cubicBezTo>
                  <a:pt x="146" y="373"/>
                  <a:pt x="144" y="372"/>
                  <a:pt x="141" y="370"/>
                </a:cubicBezTo>
                <a:cubicBezTo>
                  <a:pt x="137" y="366"/>
                  <a:pt x="137" y="359"/>
                  <a:pt x="141" y="355"/>
                </a:cubicBezTo>
                <a:cubicBezTo>
                  <a:pt x="198" y="298"/>
                  <a:pt x="198" y="298"/>
                  <a:pt x="198" y="298"/>
                </a:cubicBezTo>
                <a:cubicBezTo>
                  <a:pt x="170" y="298"/>
                  <a:pt x="170" y="298"/>
                  <a:pt x="170" y="298"/>
                </a:cubicBezTo>
                <a:cubicBezTo>
                  <a:pt x="164" y="298"/>
                  <a:pt x="160" y="294"/>
                  <a:pt x="160" y="288"/>
                </a:cubicBezTo>
                <a:cubicBezTo>
                  <a:pt x="160" y="282"/>
                  <a:pt x="164" y="277"/>
                  <a:pt x="170" y="277"/>
                </a:cubicBezTo>
                <a:cubicBezTo>
                  <a:pt x="224" y="277"/>
                  <a:pt x="224" y="277"/>
                  <a:pt x="224" y="277"/>
                </a:cubicBezTo>
                <a:cubicBezTo>
                  <a:pt x="228" y="277"/>
                  <a:pt x="232" y="280"/>
                  <a:pt x="234" y="284"/>
                </a:cubicBezTo>
                <a:cubicBezTo>
                  <a:pt x="234" y="285"/>
                  <a:pt x="234" y="286"/>
                  <a:pt x="234" y="288"/>
                </a:cubicBezTo>
                <a:cubicBezTo>
                  <a:pt x="234" y="288"/>
                  <a:pt x="234" y="288"/>
                  <a:pt x="234" y="288"/>
                </a:cubicBezTo>
                <a:lnTo>
                  <a:pt x="234" y="341"/>
                </a:lnTo>
                <a:close/>
                <a:moveTo>
                  <a:pt x="234" y="224"/>
                </a:moveTo>
                <a:cubicBezTo>
                  <a:pt x="234" y="228"/>
                  <a:pt x="232" y="232"/>
                  <a:pt x="228" y="234"/>
                </a:cubicBezTo>
                <a:cubicBezTo>
                  <a:pt x="226" y="234"/>
                  <a:pt x="225" y="234"/>
                  <a:pt x="224" y="234"/>
                </a:cubicBezTo>
                <a:cubicBezTo>
                  <a:pt x="170" y="234"/>
                  <a:pt x="170" y="234"/>
                  <a:pt x="170" y="234"/>
                </a:cubicBezTo>
                <a:cubicBezTo>
                  <a:pt x="164" y="234"/>
                  <a:pt x="160" y="230"/>
                  <a:pt x="160" y="224"/>
                </a:cubicBezTo>
                <a:cubicBezTo>
                  <a:pt x="160" y="218"/>
                  <a:pt x="164" y="213"/>
                  <a:pt x="170" y="213"/>
                </a:cubicBezTo>
                <a:cubicBezTo>
                  <a:pt x="198" y="213"/>
                  <a:pt x="198" y="213"/>
                  <a:pt x="198" y="213"/>
                </a:cubicBezTo>
                <a:cubicBezTo>
                  <a:pt x="141" y="157"/>
                  <a:pt x="141" y="157"/>
                  <a:pt x="141" y="157"/>
                </a:cubicBezTo>
                <a:cubicBezTo>
                  <a:pt x="137" y="152"/>
                  <a:pt x="137" y="146"/>
                  <a:pt x="141" y="141"/>
                </a:cubicBezTo>
                <a:cubicBezTo>
                  <a:pt x="146" y="137"/>
                  <a:pt x="152" y="137"/>
                  <a:pt x="157" y="141"/>
                </a:cubicBezTo>
                <a:cubicBezTo>
                  <a:pt x="213" y="198"/>
                  <a:pt x="213" y="198"/>
                  <a:pt x="213" y="198"/>
                </a:cubicBezTo>
                <a:cubicBezTo>
                  <a:pt x="213" y="170"/>
                  <a:pt x="213" y="170"/>
                  <a:pt x="213" y="170"/>
                </a:cubicBezTo>
                <a:cubicBezTo>
                  <a:pt x="213" y="164"/>
                  <a:pt x="218" y="160"/>
                  <a:pt x="224" y="160"/>
                </a:cubicBezTo>
                <a:cubicBezTo>
                  <a:pt x="230" y="160"/>
                  <a:pt x="234" y="164"/>
                  <a:pt x="234" y="170"/>
                </a:cubicBezTo>
                <a:lnTo>
                  <a:pt x="234" y="224"/>
                </a:lnTo>
                <a:close/>
                <a:moveTo>
                  <a:pt x="370" y="370"/>
                </a:moveTo>
                <a:cubicBezTo>
                  <a:pt x="368" y="372"/>
                  <a:pt x="365" y="373"/>
                  <a:pt x="362" y="373"/>
                </a:cubicBezTo>
                <a:cubicBezTo>
                  <a:pt x="360" y="373"/>
                  <a:pt x="357" y="372"/>
                  <a:pt x="355" y="370"/>
                </a:cubicBezTo>
                <a:cubicBezTo>
                  <a:pt x="298" y="313"/>
                  <a:pt x="298" y="313"/>
                  <a:pt x="298" y="313"/>
                </a:cubicBezTo>
                <a:cubicBezTo>
                  <a:pt x="298" y="341"/>
                  <a:pt x="298" y="341"/>
                  <a:pt x="298" y="341"/>
                </a:cubicBezTo>
                <a:cubicBezTo>
                  <a:pt x="298" y="347"/>
                  <a:pt x="294" y="352"/>
                  <a:pt x="288" y="352"/>
                </a:cubicBezTo>
                <a:cubicBezTo>
                  <a:pt x="282" y="352"/>
                  <a:pt x="277" y="347"/>
                  <a:pt x="277" y="341"/>
                </a:cubicBezTo>
                <a:cubicBezTo>
                  <a:pt x="277" y="288"/>
                  <a:pt x="277" y="288"/>
                  <a:pt x="277" y="288"/>
                </a:cubicBezTo>
                <a:cubicBezTo>
                  <a:pt x="277" y="288"/>
                  <a:pt x="277" y="288"/>
                  <a:pt x="277" y="288"/>
                </a:cubicBezTo>
                <a:cubicBezTo>
                  <a:pt x="277" y="286"/>
                  <a:pt x="277" y="285"/>
                  <a:pt x="278" y="284"/>
                </a:cubicBezTo>
                <a:cubicBezTo>
                  <a:pt x="279" y="280"/>
                  <a:pt x="283" y="277"/>
                  <a:pt x="288" y="277"/>
                </a:cubicBezTo>
                <a:cubicBezTo>
                  <a:pt x="341" y="277"/>
                  <a:pt x="341" y="277"/>
                  <a:pt x="341" y="277"/>
                </a:cubicBezTo>
                <a:cubicBezTo>
                  <a:pt x="347" y="277"/>
                  <a:pt x="352" y="282"/>
                  <a:pt x="352" y="288"/>
                </a:cubicBezTo>
                <a:cubicBezTo>
                  <a:pt x="352" y="294"/>
                  <a:pt x="347" y="298"/>
                  <a:pt x="341" y="298"/>
                </a:cubicBezTo>
                <a:cubicBezTo>
                  <a:pt x="313" y="298"/>
                  <a:pt x="313" y="298"/>
                  <a:pt x="313" y="298"/>
                </a:cubicBezTo>
                <a:cubicBezTo>
                  <a:pt x="370" y="355"/>
                  <a:pt x="370" y="355"/>
                  <a:pt x="370" y="355"/>
                </a:cubicBezTo>
                <a:cubicBezTo>
                  <a:pt x="374" y="359"/>
                  <a:pt x="374" y="366"/>
                  <a:pt x="370" y="370"/>
                </a:cubicBezTo>
                <a:close/>
                <a:moveTo>
                  <a:pt x="370" y="157"/>
                </a:moveTo>
                <a:cubicBezTo>
                  <a:pt x="313" y="213"/>
                  <a:pt x="313" y="213"/>
                  <a:pt x="313" y="213"/>
                </a:cubicBezTo>
                <a:cubicBezTo>
                  <a:pt x="341" y="213"/>
                  <a:pt x="341" y="213"/>
                  <a:pt x="341" y="213"/>
                </a:cubicBezTo>
                <a:cubicBezTo>
                  <a:pt x="347" y="213"/>
                  <a:pt x="352" y="218"/>
                  <a:pt x="352" y="224"/>
                </a:cubicBezTo>
                <a:cubicBezTo>
                  <a:pt x="352" y="230"/>
                  <a:pt x="347" y="234"/>
                  <a:pt x="341" y="234"/>
                </a:cubicBezTo>
                <a:cubicBezTo>
                  <a:pt x="288" y="234"/>
                  <a:pt x="288" y="234"/>
                  <a:pt x="288" y="234"/>
                </a:cubicBezTo>
                <a:cubicBezTo>
                  <a:pt x="286" y="234"/>
                  <a:pt x="285" y="234"/>
                  <a:pt x="284" y="234"/>
                </a:cubicBezTo>
                <a:cubicBezTo>
                  <a:pt x="280" y="232"/>
                  <a:pt x="277" y="228"/>
                  <a:pt x="277" y="224"/>
                </a:cubicBezTo>
                <a:cubicBezTo>
                  <a:pt x="277" y="170"/>
                  <a:pt x="277" y="170"/>
                  <a:pt x="277" y="170"/>
                </a:cubicBezTo>
                <a:cubicBezTo>
                  <a:pt x="277" y="164"/>
                  <a:pt x="282" y="160"/>
                  <a:pt x="288" y="160"/>
                </a:cubicBezTo>
                <a:cubicBezTo>
                  <a:pt x="294" y="160"/>
                  <a:pt x="298" y="164"/>
                  <a:pt x="298" y="170"/>
                </a:cubicBezTo>
                <a:cubicBezTo>
                  <a:pt x="298" y="198"/>
                  <a:pt x="298" y="198"/>
                  <a:pt x="298" y="198"/>
                </a:cubicBezTo>
                <a:cubicBezTo>
                  <a:pt x="355" y="141"/>
                  <a:pt x="355" y="141"/>
                  <a:pt x="355" y="141"/>
                </a:cubicBezTo>
                <a:cubicBezTo>
                  <a:pt x="359" y="137"/>
                  <a:pt x="366" y="137"/>
                  <a:pt x="370" y="141"/>
                </a:cubicBezTo>
                <a:cubicBezTo>
                  <a:pt x="374" y="146"/>
                  <a:pt x="374" y="152"/>
                  <a:pt x="370" y="1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39" name="Freeform 118">
            <a:extLst>
              <a:ext uri="{FF2B5EF4-FFF2-40B4-BE49-F238E27FC236}">
                <a16:creationId xmlns:a16="http://schemas.microsoft.com/office/drawing/2014/main" id="{6E1D62D4-B3FE-4E3A-8D81-8AF86E6A9D03}"/>
              </a:ext>
            </a:extLst>
          </p:cNvPr>
          <p:cNvSpPr>
            <a:spLocks noChangeAspect="1" noEditPoints="1"/>
          </p:cNvSpPr>
          <p:nvPr/>
        </p:nvSpPr>
        <p:spPr bwMode="auto">
          <a:xfrm>
            <a:off x="782919" y="3752068"/>
            <a:ext cx="458824" cy="45882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3 h 512"/>
              <a:gd name="T14" fmla="*/ 397 w 512"/>
              <a:gd name="T15" fmla="*/ 370 h 512"/>
              <a:gd name="T16" fmla="*/ 256 w 512"/>
              <a:gd name="T17" fmla="*/ 228 h 512"/>
              <a:gd name="T18" fmla="*/ 114 w 512"/>
              <a:gd name="T19" fmla="*/ 370 h 512"/>
              <a:gd name="T20" fmla="*/ 99 w 512"/>
              <a:gd name="T21" fmla="*/ 370 h 512"/>
              <a:gd name="T22" fmla="*/ 99 w 512"/>
              <a:gd name="T23" fmla="*/ 355 h 512"/>
              <a:gd name="T24" fmla="*/ 248 w 512"/>
              <a:gd name="T25" fmla="*/ 205 h 512"/>
              <a:gd name="T26" fmla="*/ 263 w 512"/>
              <a:gd name="T27" fmla="*/ 205 h 512"/>
              <a:gd name="T28" fmla="*/ 413 w 512"/>
              <a:gd name="T29" fmla="*/ 355 h 512"/>
              <a:gd name="T30" fmla="*/ 413 w 512"/>
              <a:gd name="T31" fmla="*/ 370 h 512"/>
              <a:gd name="T32" fmla="*/ 413 w 512"/>
              <a:gd name="T33" fmla="*/ 263 h 512"/>
              <a:gd name="T34" fmla="*/ 405 w 512"/>
              <a:gd name="T35" fmla="*/ 266 h 512"/>
              <a:gd name="T36" fmla="*/ 397 w 512"/>
              <a:gd name="T37" fmla="*/ 263 h 512"/>
              <a:gd name="T38" fmla="*/ 256 w 512"/>
              <a:gd name="T39" fmla="*/ 121 h 512"/>
              <a:gd name="T40" fmla="*/ 114 w 512"/>
              <a:gd name="T41" fmla="*/ 263 h 512"/>
              <a:gd name="T42" fmla="*/ 99 w 512"/>
              <a:gd name="T43" fmla="*/ 263 h 512"/>
              <a:gd name="T44" fmla="*/ 99 w 512"/>
              <a:gd name="T45" fmla="*/ 248 h 512"/>
              <a:gd name="T46" fmla="*/ 248 w 512"/>
              <a:gd name="T47" fmla="*/ 99 h 512"/>
              <a:gd name="T48" fmla="*/ 263 w 512"/>
              <a:gd name="T49" fmla="*/ 99 h 512"/>
              <a:gd name="T50" fmla="*/ 413 w 512"/>
              <a:gd name="T51" fmla="*/ 248 h 512"/>
              <a:gd name="T52" fmla="*/ 413 w 512"/>
              <a:gd name="T53" fmla="*/ 2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3" y="370"/>
                </a:moveTo>
                <a:cubicBezTo>
                  <a:pt x="410" y="372"/>
                  <a:pt x="408" y="373"/>
                  <a:pt x="405" y="373"/>
                </a:cubicBezTo>
                <a:cubicBezTo>
                  <a:pt x="402" y="373"/>
                  <a:pt x="400" y="372"/>
                  <a:pt x="397" y="370"/>
                </a:cubicBezTo>
                <a:cubicBezTo>
                  <a:pt x="256" y="228"/>
                  <a:pt x="256" y="228"/>
                  <a:pt x="256" y="228"/>
                </a:cubicBezTo>
                <a:cubicBezTo>
                  <a:pt x="114" y="370"/>
                  <a:pt x="114" y="370"/>
                  <a:pt x="114" y="370"/>
                </a:cubicBezTo>
                <a:cubicBezTo>
                  <a:pt x="110" y="374"/>
                  <a:pt x="103" y="374"/>
                  <a:pt x="99" y="370"/>
                </a:cubicBezTo>
                <a:cubicBezTo>
                  <a:pt x="95" y="366"/>
                  <a:pt x="95" y="359"/>
                  <a:pt x="99" y="355"/>
                </a:cubicBezTo>
                <a:cubicBezTo>
                  <a:pt x="248" y="205"/>
                  <a:pt x="248" y="205"/>
                  <a:pt x="248" y="205"/>
                </a:cubicBezTo>
                <a:cubicBezTo>
                  <a:pt x="252" y="201"/>
                  <a:pt x="259" y="201"/>
                  <a:pt x="263" y="205"/>
                </a:cubicBezTo>
                <a:cubicBezTo>
                  <a:pt x="413" y="355"/>
                  <a:pt x="413" y="355"/>
                  <a:pt x="413" y="355"/>
                </a:cubicBezTo>
                <a:cubicBezTo>
                  <a:pt x="417" y="359"/>
                  <a:pt x="417" y="366"/>
                  <a:pt x="413" y="370"/>
                </a:cubicBezTo>
                <a:close/>
                <a:moveTo>
                  <a:pt x="413" y="263"/>
                </a:moveTo>
                <a:cubicBezTo>
                  <a:pt x="410" y="265"/>
                  <a:pt x="408" y="266"/>
                  <a:pt x="405" y="266"/>
                </a:cubicBezTo>
                <a:cubicBezTo>
                  <a:pt x="402" y="266"/>
                  <a:pt x="400" y="265"/>
                  <a:pt x="397" y="263"/>
                </a:cubicBezTo>
                <a:cubicBezTo>
                  <a:pt x="256" y="121"/>
                  <a:pt x="256" y="121"/>
                  <a:pt x="256" y="121"/>
                </a:cubicBezTo>
                <a:cubicBezTo>
                  <a:pt x="114" y="263"/>
                  <a:pt x="114" y="263"/>
                  <a:pt x="114" y="263"/>
                </a:cubicBezTo>
                <a:cubicBezTo>
                  <a:pt x="110" y="267"/>
                  <a:pt x="103" y="267"/>
                  <a:pt x="99" y="263"/>
                </a:cubicBezTo>
                <a:cubicBezTo>
                  <a:pt x="95" y="259"/>
                  <a:pt x="95" y="252"/>
                  <a:pt x="99" y="248"/>
                </a:cubicBezTo>
                <a:cubicBezTo>
                  <a:pt x="248" y="99"/>
                  <a:pt x="248" y="99"/>
                  <a:pt x="248" y="99"/>
                </a:cubicBezTo>
                <a:cubicBezTo>
                  <a:pt x="252" y="95"/>
                  <a:pt x="259" y="95"/>
                  <a:pt x="263" y="99"/>
                </a:cubicBezTo>
                <a:cubicBezTo>
                  <a:pt x="413" y="248"/>
                  <a:pt x="413" y="248"/>
                  <a:pt x="413" y="248"/>
                </a:cubicBezTo>
                <a:cubicBezTo>
                  <a:pt x="417" y="252"/>
                  <a:pt x="417" y="259"/>
                  <a:pt x="413" y="2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40" name="Freeform 189">
            <a:extLst>
              <a:ext uri="{FF2B5EF4-FFF2-40B4-BE49-F238E27FC236}">
                <a16:creationId xmlns:a16="http://schemas.microsoft.com/office/drawing/2014/main" id="{09F4EBFA-64A7-42A2-93B1-19BB01B58859}"/>
              </a:ext>
            </a:extLst>
          </p:cNvPr>
          <p:cNvSpPr>
            <a:spLocks noChangeAspect="1" noEditPoints="1"/>
          </p:cNvSpPr>
          <p:nvPr/>
        </p:nvSpPr>
        <p:spPr bwMode="auto">
          <a:xfrm>
            <a:off x="6195565" y="5646244"/>
            <a:ext cx="457440" cy="457439"/>
          </a:xfrm>
          <a:custGeom>
            <a:avLst/>
            <a:gdLst>
              <a:gd name="T0" fmla="*/ 0 w 512"/>
              <a:gd name="T1" fmla="*/ 256 h 512"/>
              <a:gd name="T2" fmla="*/ 512 w 512"/>
              <a:gd name="T3" fmla="*/ 256 h 512"/>
              <a:gd name="T4" fmla="*/ 416 w 512"/>
              <a:gd name="T5" fmla="*/ 330 h 512"/>
              <a:gd name="T6" fmla="*/ 394 w 512"/>
              <a:gd name="T7" fmla="*/ 341 h 512"/>
              <a:gd name="T8" fmla="*/ 384 w 512"/>
              <a:gd name="T9" fmla="*/ 320 h 512"/>
              <a:gd name="T10" fmla="*/ 371 w 512"/>
              <a:gd name="T11" fmla="*/ 334 h 512"/>
              <a:gd name="T12" fmla="*/ 338 w 512"/>
              <a:gd name="T13" fmla="*/ 359 h 512"/>
              <a:gd name="T14" fmla="*/ 318 w 512"/>
              <a:gd name="T15" fmla="*/ 376 h 512"/>
              <a:gd name="T16" fmla="*/ 277 w 512"/>
              <a:gd name="T17" fmla="*/ 370 h 512"/>
              <a:gd name="T18" fmla="*/ 250 w 512"/>
              <a:gd name="T19" fmla="*/ 384 h 512"/>
              <a:gd name="T20" fmla="*/ 217 w 512"/>
              <a:gd name="T21" fmla="*/ 381 h 512"/>
              <a:gd name="T22" fmla="*/ 172 w 512"/>
              <a:gd name="T23" fmla="*/ 368 h 512"/>
              <a:gd name="T24" fmla="*/ 128 w 512"/>
              <a:gd name="T25" fmla="*/ 320 h 512"/>
              <a:gd name="T26" fmla="*/ 117 w 512"/>
              <a:gd name="T27" fmla="*/ 341 h 512"/>
              <a:gd name="T28" fmla="*/ 96 w 512"/>
              <a:gd name="T29" fmla="*/ 330 h 512"/>
              <a:gd name="T30" fmla="*/ 106 w 512"/>
              <a:gd name="T31" fmla="*/ 170 h 512"/>
              <a:gd name="T32" fmla="*/ 106 w 512"/>
              <a:gd name="T33" fmla="*/ 149 h 512"/>
              <a:gd name="T34" fmla="*/ 128 w 512"/>
              <a:gd name="T35" fmla="*/ 160 h 512"/>
              <a:gd name="T36" fmla="*/ 224 w 512"/>
              <a:gd name="T37" fmla="*/ 181 h 512"/>
              <a:gd name="T38" fmla="*/ 261 w 512"/>
              <a:gd name="T39" fmla="*/ 161 h 512"/>
              <a:gd name="T40" fmla="*/ 343 w 512"/>
              <a:gd name="T41" fmla="*/ 181 h 512"/>
              <a:gd name="T42" fmla="*/ 384 w 512"/>
              <a:gd name="T43" fmla="*/ 160 h 512"/>
              <a:gd name="T44" fmla="*/ 405 w 512"/>
              <a:gd name="T45" fmla="*/ 149 h 512"/>
              <a:gd name="T46" fmla="*/ 405 w 512"/>
              <a:gd name="T47" fmla="*/ 170 h 512"/>
              <a:gd name="T48" fmla="*/ 416 w 512"/>
              <a:gd name="T49" fmla="*/ 330 h 512"/>
              <a:gd name="T50" fmla="*/ 350 w 512"/>
              <a:gd name="T51" fmla="*/ 328 h 512"/>
              <a:gd name="T52" fmla="*/ 335 w 512"/>
              <a:gd name="T53" fmla="*/ 337 h 512"/>
              <a:gd name="T54" fmla="*/ 328 w 512"/>
              <a:gd name="T55" fmla="*/ 332 h 512"/>
              <a:gd name="T56" fmla="*/ 294 w 512"/>
              <a:gd name="T57" fmla="*/ 274 h 512"/>
              <a:gd name="T58" fmla="*/ 275 w 512"/>
              <a:gd name="T59" fmla="*/ 284 h 512"/>
              <a:gd name="T60" fmla="*/ 310 w 512"/>
              <a:gd name="T61" fmla="*/ 343 h 512"/>
              <a:gd name="T62" fmla="*/ 290 w 512"/>
              <a:gd name="T63" fmla="*/ 353 h 512"/>
              <a:gd name="T64" fmla="*/ 243 w 512"/>
              <a:gd name="T65" fmla="*/ 296 h 512"/>
              <a:gd name="T66" fmla="*/ 260 w 512"/>
              <a:gd name="T67" fmla="*/ 345 h 512"/>
              <a:gd name="T68" fmla="*/ 256 w 512"/>
              <a:gd name="T69" fmla="*/ 361 h 512"/>
              <a:gd name="T70" fmla="*/ 239 w 512"/>
              <a:gd name="T71" fmla="*/ 357 h 512"/>
              <a:gd name="T72" fmla="*/ 228 w 512"/>
              <a:gd name="T73" fmla="*/ 337 h 512"/>
              <a:gd name="T74" fmla="*/ 220 w 512"/>
              <a:gd name="T75" fmla="*/ 325 h 512"/>
              <a:gd name="T76" fmla="*/ 202 w 512"/>
              <a:gd name="T77" fmla="*/ 337 h 512"/>
              <a:gd name="T78" fmla="*/ 207 w 512"/>
              <a:gd name="T79" fmla="*/ 363 h 512"/>
              <a:gd name="T80" fmla="*/ 158 w 512"/>
              <a:gd name="T81" fmla="*/ 304 h 512"/>
              <a:gd name="T82" fmla="*/ 128 w 512"/>
              <a:gd name="T83" fmla="*/ 298 h 512"/>
              <a:gd name="T84" fmla="*/ 184 w 512"/>
              <a:gd name="T85" fmla="*/ 202 h 512"/>
              <a:gd name="T86" fmla="*/ 160 w 512"/>
              <a:gd name="T87" fmla="*/ 234 h 512"/>
              <a:gd name="T88" fmla="*/ 193 w 512"/>
              <a:gd name="T89" fmla="*/ 266 h 512"/>
              <a:gd name="T90" fmla="*/ 349 w 512"/>
              <a:gd name="T91" fmla="*/ 319 h 512"/>
              <a:gd name="T92" fmla="*/ 384 w 512"/>
              <a:gd name="T93" fmla="*/ 202 h 512"/>
              <a:gd name="T94" fmla="*/ 362 w 512"/>
              <a:gd name="T95" fmla="*/ 298 h 512"/>
              <a:gd name="T96" fmla="*/ 322 w 512"/>
              <a:gd name="T97" fmla="*/ 230 h 512"/>
              <a:gd name="T98" fmla="*/ 190 w 512"/>
              <a:gd name="T99" fmla="*/ 245 h 512"/>
              <a:gd name="T100" fmla="*/ 181 w 512"/>
              <a:gd name="T101" fmla="*/ 234 h 512"/>
              <a:gd name="T102" fmla="*/ 268 w 512"/>
              <a:gd name="T103" fmla="*/ 182 h 512"/>
              <a:gd name="T104" fmla="*/ 341 w 512"/>
              <a:gd name="T105" fmla="*/ 20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30"/>
                </a:moveTo>
                <a:cubicBezTo>
                  <a:pt x="416" y="336"/>
                  <a:pt x="411" y="341"/>
                  <a:pt x="405" y="341"/>
                </a:cubicBezTo>
                <a:cubicBezTo>
                  <a:pt x="394" y="341"/>
                  <a:pt x="394" y="341"/>
                  <a:pt x="394" y="341"/>
                </a:cubicBezTo>
                <a:cubicBezTo>
                  <a:pt x="388" y="341"/>
                  <a:pt x="384" y="336"/>
                  <a:pt x="384" y="330"/>
                </a:cubicBezTo>
                <a:cubicBezTo>
                  <a:pt x="384" y="320"/>
                  <a:pt x="384" y="320"/>
                  <a:pt x="384" y="320"/>
                </a:cubicBezTo>
                <a:cubicBezTo>
                  <a:pt x="371" y="320"/>
                  <a:pt x="371" y="320"/>
                  <a:pt x="371" y="320"/>
                </a:cubicBezTo>
                <a:cubicBezTo>
                  <a:pt x="372" y="324"/>
                  <a:pt x="372" y="329"/>
                  <a:pt x="371" y="334"/>
                </a:cubicBezTo>
                <a:cubicBezTo>
                  <a:pt x="368" y="342"/>
                  <a:pt x="363" y="350"/>
                  <a:pt x="355" y="354"/>
                </a:cubicBezTo>
                <a:cubicBezTo>
                  <a:pt x="350" y="357"/>
                  <a:pt x="344" y="359"/>
                  <a:pt x="338" y="359"/>
                </a:cubicBezTo>
                <a:cubicBezTo>
                  <a:pt x="336" y="359"/>
                  <a:pt x="334" y="358"/>
                  <a:pt x="332" y="358"/>
                </a:cubicBezTo>
                <a:cubicBezTo>
                  <a:pt x="330" y="365"/>
                  <a:pt x="325" y="372"/>
                  <a:pt x="318" y="376"/>
                </a:cubicBezTo>
                <a:cubicBezTo>
                  <a:pt x="313" y="380"/>
                  <a:pt x="307" y="381"/>
                  <a:pt x="301" y="381"/>
                </a:cubicBezTo>
                <a:cubicBezTo>
                  <a:pt x="292" y="381"/>
                  <a:pt x="283" y="377"/>
                  <a:pt x="277" y="370"/>
                </a:cubicBezTo>
                <a:cubicBezTo>
                  <a:pt x="274" y="374"/>
                  <a:pt x="271" y="377"/>
                  <a:pt x="267" y="379"/>
                </a:cubicBezTo>
                <a:cubicBezTo>
                  <a:pt x="261" y="382"/>
                  <a:pt x="256" y="384"/>
                  <a:pt x="250" y="384"/>
                </a:cubicBezTo>
                <a:cubicBezTo>
                  <a:pt x="241" y="384"/>
                  <a:pt x="232" y="380"/>
                  <a:pt x="226" y="374"/>
                </a:cubicBezTo>
                <a:cubicBezTo>
                  <a:pt x="224" y="376"/>
                  <a:pt x="221" y="379"/>
                  <a:pt x="217" y="381"/>
                </a:cubicBezTo>
                <a:cubicBezTo>
                  <a:pt x="212" y="384"/>
                  <a:pt x="207" y="385"/>
                  <a:pt x="202" y="385"/>
                </a:cubicBezTo>
                <a:cubicBezTo>
                  <a:pt x="190" y="385"/>
                  <a:pt x="178" y="379"/>
                  <a:pt x="172" y="368"/>
                </a:cubicBezTo>
                <a:cubicBezTo>
                  <a:pt x="143" y="320"/>
                  <a:pt x="143" y="320"/>
                  <a:pt x="143" y="320"/>
                </a:cubicBezTo>
                <a:cubicBezTo>
                  <a:pt x="128" y="320"/>
                  <a:pt x="128" y="320"/>
                  <a:pt x="128" y="320"/>
                </a:cubicBezTo>
                <a:cubicBezTo>
                  <a:pt x="128" y="330"/>
                  <a:pt x="128" y="330"/>
                  <a:pt x="128" y="330"/>
                </a:cubicBezTo>
                <a:cubicBezTo>
                  <a:pt x="128" y="336"/>
                  <a:pt x="123" y="341"/>
                  <a:pt x="117" y="341"/>
                </a:cubicBezTo>
                <a:cubicBezTo>
                  <a:pt x="106" y="341"/>
                  <a:pt x="106" y="341"/>
                  <a:pt x="106" y="341"/>
                </a:cubicBezTo>
                <a:cubicBezTo>
                  <a:pt x="100" y="341"/>
                  <a:pt x="96" y="336"/>
                  <a:pt x="96" y="330"/>
                </a:cubicBezTo>
                <a:cubicBezTo>
                  <a:pt x="96" y="324"/>
                  <a:pt x="100" y="320"/>
                  <a:pt x="106" y="320"/>
                </a:cubicBezTo>
                <a:cubicBezTo>
                  <a:pt x="106" y="170"/>
                  <a:pt x="106" y="170"/>
                  <a:pt x="106" y="170"/>
                </a:cubicBezTo>
                <a:cubicBezTo>
                  <a:pt x="100" y="170"/>
                  <a:pt x="96" y="166"/>
                  <a:pt x="96" y="160"/>
                </a:cubicBezTo>
                <a:cubicBezTo>
                  <a:pt x="96" y="154"/>
                  <a:pt x="100" y="149"/>
                  <a:pt x="106" y="149"/>
                </a:cubicBezTo>
                <a:cubicBezTo>
                  <a:pt x="117" y="149"/>
                  <a:pt x="117" y="149"/>
                  <a:pt x="117" y="149"/>
                </a:cubicBezTo>
                <a:cubicBezTo>
                  <a:pt x="123" y="149"/>
                  <a:pt x="128" y="154"/>
                  <a:pt x="128" y="160"/>
                </a:cubicBezTo>
                <a:cubicBezTo>
                  <a:pt x="128" y="181"/>
                  <a:pt x="128" y="181"/>
                  <a:pt x="128" y="181"/>
                </a:cubicBezTo>
                <a:cubicBezTo>
                  <a:pt x="224" y="181"/>
                  <a:pt x="224" y="181"/>
                  <a:pt x="224" y="181"/>
                </a:cubicBezTo>
                <a:cubicBezTo>
                  <a:pt x="224" y="181"/>
                  <a:pt x="224" y="181"/>
                  <a:pt x="224" y="181"/>
                </a:cubicBezTo>
                <a:cubicBezTo>
                  <a:pt x="261" y="161"/>
                  <a:pt x="261" y="161"/>
                  <a:pt x="261" y="161"/>
                </a:cubicBezTo>
                <a:cubicBezTo>
                  <a:pt x="264" y="160"/>
                  <a:pt x="267" y="159"/>
                  <a:pt x="269" y="160"/>
                </a:cubicBezTo>
                <a:cubicBezTo>
                  <a:pt x="343" y="181"/>
                  <a:pt x="343" y="181"/>
                  <a:pt x="343" y="181"/>
                </a:cubicBezTo>
                <a:cubicBezTo>
                  <a:pt x="384" y="181"/>
                  <a:pt x="384" y="181"/>
                  <a:pt x="384" y="181"/>
                </a:cubicBezTo>
                <a:cubicBezTo>
                  <a:pt x="384" y="160"/>
                  <a:pt x="384" y="160"/>
                  <a:pt x="384" y="160"/>
                </a:cubicBezTo>
                <a:cubicBezTo>
                  <a:pt x="384" y="154"/>
                  <a:pt x="388" y="149"/>
                  <a:pt x="394" y="149"/>
                </a:cubicBezTo>
                <a:cubicBezTo>
                  <a:pt x="405" y="149"/>
                  <a:pt x="405" y="149"/>
                  <a:pt x="405" y="149"/>
                </a:cubicBezTo>
                <a:cubicBezTo>
                  <a:pt x="411" y="149"/>
                  <a:pt x="416" y="154"/>
                  <a:pt x="416" y="160"/>
                </a:cubicBezTo>
                <a:cubicBezTo>
                  <a:pt x="416" y="166"/>
                  <a:pt x="411" y="170"/>
                  <a:pt x="405" y="170"/>
                </a:cubicBezTo>
                <a:cubicBezTo>
                  <a:pt x="405" y="320"/>
                  <a:pt x="405" y="320"/>
                  <a:pt x="405" y="320"/>
                </a:cubicBezTo>
                <a:cubicBezTo>
                  <a:pt x="411" y="320"/>
                  <a:pt x="416" y="324"/>
                  <a:pt x="416" y="330"/>
                </a:cubicBezTo>
                <a:close/>
                <a:moveTo>
                  <a:pt x="349" y="319"/>
                </a:moveTo>
                <a:cubicBezTo>
                  <a:pt x="350" y="322"/>
                  <a:pt x="351" y="325"/>
                  <a:pt x="350" y="328"/>
                </a:cubicBezTo>
                <a:cubicBezTo>
                  <a:pt x="349" y="332"/>
                  <a:pt x="347" y="334"/>
                  <a:pt x="344" y="336"/>
                </a:cubicBezTo>
                <a:cubicBezTo>
                  <a:pt x="342" y="337"/>
                  <a:pt x="338" y="338"/>
                  <a:pt x="335" y="337"/>
                </a:cubicBezTo>
                <a:cubicBezTo>
                  <a:pt x="332" y="336"/>
                  <a:pt x="330" y="334"/>
                  <a:pt x="328" y="332"/>
                </a:cubicBezTo>
                <a:cubicBezTo>
                  <a:pt x="328" y="332"/>
                  <a:pt x="328" y="332"/>
                  <a:pt x="328" y="332"/>
                </a:cubicBezTo>
                <a:cubicBezTo>
                  <a:pt x="328" y="332"/>
                  <a:pt x="328" y="332"/>
                  <a:pt x="328" y="331"/>
                </a:cubicBezTo>
                <a:cubicBezTo>
                  <a:pt x="294" y="274"/>
                  <a:pt x="294" y="274"/>
                  <a:pt x="294" y="274"/>
                </a:cubicBezTo>
                <a:cubicBezTo>
                  <a:pt x="291" y="268"/>
                  <a:pt x="284" y="267"/>
                  <a:pt x="279" y="270"/>
                </a:cubicBezTo>
                <a:cubicBezTo>
                  <a:pt x="274" y="273"/>
                  <a:pt x="272" y="279"/>
                  <a:pt x="275" y="284"/>
                </a:cubicBezTo>
                <a:cubicBezTo>
                  <a:pt x="310" y="343"/>
                  <a:pt x="310" y="343"/>
                  <a:pt x="310" y="343"/>
                </a:cubicBezTo>
                <a:cubicBezTo>
                  <a:pt x="310" y="343"/>
                  <a:pt x="310" y="343"/>
                  <a:pt x="310" y="343"/>
                </a:cubicBezTo>
                <a:cubicBezTo>
                  <a:pt x="313" y="348"/>
                  <a:pt x="313" y="355"/>
                  <a:pt x="307" y="358"/>
                </a:cubicBezTo>
                <a:cubicBezTo>
                  <a:pt x="301" y="361"/>
                  <a:pt x="294" y="359"/>
                  <a:pt x="290" y="353"/>
                </a:cubicBezTo>
                <a:cubicBezTo>
                  <a:pt x="258" y="300"/>
                  <a:pt x="258" y="300"/>
                  <a:pt x="258" y="300"/>
                </a:cubicBezTo>
                <a:cubicBezTo>
                  <a:pt x="255" y="295"/>
                  <a:pt x="249" y="293"/>
                  <a:pt x="243" y="296"/>
                </a:cubicBezTo>
                <a:cubicBezTo>
                  <a:pt x="238" y="299"/>
                  <a:pt x="237" y="306"/>
                  <a:pt x="240" y="311"/>
                </a:cubicBezTo>
                <a:cubicBezTo>
                  <a:pt x="260" y="345"/>
                  <a:pt x="260" y="345"/>
                  <a:pt x="260" y="345"/>
                </a:cubicBezTo>
                <a:cubicBezTo>
                  <a:pt x="262" y="347"/>
                  <a:pt x="262" y="350"/>
                  <a:pt x="261" y="353"/>
                </a:cubicBezTo>
                <a:cubicBezTo>
                  <a:pt x="261" y="356"/>
                  <a:pt x="259" y="359"/>
                  <a:pt x="256" y="361"/>
                </a:cubicBezTo>
                <a:cubicBezTo>
                  <a:pt x="250" y="364"/>
                  <a:pt x="243" y="362"/>
                  <a:pt x="239" y="357"/>
                </a:cubicBezTo>
                <a:cubicBezTo>
                  <a:pt x="239" y="357"/>
                  <a:pt x="239" y="357"/>
                  <a:pt x="239" y="357"/>
                </a:cubicBezTo>
                <a:cubicBezTo>
                  <a:pt x="228" y="337"/>
                  <a:pt x="228" y="337"/>
                  <a:pt x="228" y="337"/>
                </a:cubicBezTo>
                <a:cubicBezTo>
                  <a:pt x="228" y="337"/>
                  <a:pt x="228" y="337"/>
                  <a:pt x="228" y="337"/>
                </a:cubicBezTo>
                <a:cubicBezTo>
                  <a:pt x="228" y="337"/>
                  <a:pt x="228" y="337"/>
                  <a:pt x="228" y="337"/>
                </a:cubicBezTo>
                <a:cubicBezTo>
                  <a:pt x="220" y="325"/>
                  <a:pt x="220" y="325"/>
                  <a:pt x="220" y="325"/>
                </a:cubicBezTo>
                <a:cubicBezTo>
                  <a:pt x="217" y="320"/>
                  <a:pt x="210" y="319"/>
                  <a:pt x="206" y="322"/>
                </a:cubicBezTo>
                <a:cubicBezTo>
                  <a:pt x="201" y="325"/>
                  <a:pt x="199" y="332"/>
                  <a:pt x="202" y="337"/>
                </a:cubicBezTo>
                <a:cubicBezTo>
                  <a:pt x="210" y="348"/>
                  <a:pt x="210" y="348"/>
                  <a:pt x="210" y="348"/>
                </a:cubicBezTo>
                <a:cubicBezTo>
                  <a:pt x="211" y="350"/>
                  <a:pt x="214" y="358"/>
                  <a:pt x="207" y="363"/>
                </a:cubicBezTo>
                <a:cubicBezTo>
                  <a:pt x="201" y="366"/>
                  <a:pt x="193" y="362"/>
                  <a:pt x="190" y="357"/>
                </a:cubicBezTo>
                <a:cubicBezTo>
                  <a:pt x="158" y="304"/>
                  <a:pt x="158" y="304"/>
                  <a:pt x="158" y="304"/>
                </a:cubicBezTo>
                <a:cubicBezTo>
                  <a:pt x="156" y="300"/>
                  <a:pt x="153" y="298"/>
                  <a:pt x="149" y="298"/>
                </a:cubicBezTo>
                <a:cubicBezTo>
                  <a:pt x="128" y="298"/>
                  <a:pt x="128" y="298"/>
                  <a:pt x="128" y="298"/>
                </a:cubicBezTo>
                <a:cubicBezTo>
                  <a:pt x="128" y="202"/>
                  <a:pt x="128" y="202"/>
                  <a:pt x="128" y="202"/>
                </a:cubicBezTo>
                <a:cubicBezTo>
                  <a:pt x="184" y="202"/>
                  <a:pt x="184" y="202"/>
                  <a:pt x="184" y="202"/>
                </a:cubicBezTo>
                <a:cubicBezTo>
                  <a:pt x="176" y="207"/>
                  <a:pt x="176" y="207"/>
                  <a:pt x="176" y="207"/>
                </a:cubicBezTo>
                <a:cubicBezTo>
                  <a:pt x="166" y="213"/>
                  <a:pt x="160" y="223"/>
                  <a:pt x="160" y="234"/>
                </a:cubicBezTo>
                <a:cubicBezTo>
                  <a:pt x="160" y="244"/>
                  <a:pt x="164" y="254"/>
                  <a:pt x="170" y="260"/>
                </a:cubicBezTo>
                <a:cubicBezTo>
                  <a:pt x="177" y="265"/>
                  <a:pt x="185" y="267"/>
                  <a:pt x="193" y="266"/>
                </a:cubicBezTo>
                <a:cubicBezTo>
                  <a:pt x="307" y="247"/>
                  <a:pt x="307" y="247"/>
                  <a:pt x="307" y="247"/>
                </a:cubicBezTo>
                <a:lnTo>
                  <a:pt x="349" y="319"/>
                </a:lnTo>
                <a:close/>
                <a:moveTo>
                  <a:pt x="341" y="202"/>
                </a:moveTo>
                <a:cubicBezTo>
                  <a:pt x="384" y="202"/>
                  <a:pt x="384" y="202"/>
                  <a:pt x="384" y="202"/>
                </a:cubicBezTo>
                <a:cubicBezTo>
                  <a:pt x="384" y="298"/>
                  <a:pt x="384" y="298"/>
                  <a:pt x="384" y="298"/>
                </a:cubicBezTo>
                <a:cubicBezTo>
                  <a:pt x="362" y="298"/>
                  <a:pt x="362" y="298"/>
                  <a:pt x="362" y="298"/>
                </a:cubicBezTo>
                <a:cubicBezTo>
                  <a:pt x="362" y="298"/>
                  <a:pt x="362" y="299"/>
                  <a:pt x="361" y="299"/>
                </a:cubicBezTo>
                <a:cubicBezTo>
                  <a:pt x="322" y="230"/>
                  <a:pt x="322" y="230"/>
                  <a:pt x="322" y="230"/>
                </a:cubicBezTo>
                <a:cubicBezTo>
                  <a:pt x="320" y="226"/>
                  <a:pt x="316" y="224"/>
                  <a:pt x="311" y="225"/>
                </a:cubicBezTo>
                <a:cubicBezTo>
                  <a:pt x="190" y="245"/>
                  <a:pt x="190" y="245"/>
                  <a:pt x="190" y="245"/>
                </a:cubicBezTo>
                <a:cubicBezTo>
                  <a:pt x="187" y="246"/>
                  <a:pt x="185" y="245"/>
                  <a:pt x="184" y="244"/>
                </a:cubicBezTo>
                <a:cubicBezTo>
                  <a:pt x="182" y="242"/>
                  <a:pt x="181" y="238"/>
                  <a:pt x="181" y="234"/>
                </a:cubicBezTo>
                <a:cubicBezTo>
                  <a:pt x="181" y="229"/>
                  <a:pt x="184" y="227"/>
                  <a:pt x="186" y="226"/>
                </a:cubicBezTo>
                <a:cubicBezTo>
                  <a:pt x="268" y="182"/>
                  <a:pt x="268" y="182"/>
                  <a:pt x="268" y="182"/>
                </a:cubicBezTo>
                <a:cubicBezTo>
                  <a:pt x="338" y="202"/>
                  <a:pt x="338" y="202"/>
                  <a:pt x="338" y="202"/>
                </a:cubicBezTo>
                <a:cubicBezTo>
                  <a:pt x="339" y="202"/>
                  <a:pt x="340" y="202"/>
                  <a:pt x="341" y="20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141" name="Group 674">
            <a:extLst>
              <a:ext uri="{FF2B5EF4-FFF2-40B4-BE49-F238E27FC236}">
                <a16:creationId xmlns:a16="http://schemas.microsoft.com/office/drawing/2014/main" id="{290707D3-D9D2-4714-BFE4-C0416AA819B5}"/>
              </a:ext>
            </a:extLst>
          </p:cNvPr>
          <p:cNvGrpSpPr>
            <a:grpSpLocks noChangeAspect="1"/>
          </p:cNvGrpSpPr>
          <p:nvPr/>
        </p:nvGrpSpPr>
        <p:grpSpPr bwMode="auto">
          <a:xfrm>
            <a:off x="6192835" y="4378236"/>
            <a:ext cx="460718" cy="460730"/>
            <a:chOff x="1549" y="2327"/>
            <a:chExt cx="340" cy="340"/>
          </a:xfrm>
          <a:solidFill>
            <a:schemeClr val="accent2"/>
          </a:solidFill>
        </p:grpSpPr>
        <p:sp>
          <p:nvSpPr>
            <p:cNvPr id="142" name="Freeform 675">
              <a:extLst>
                <a:ext uri="{FF2B5EF4-FFF2-40B4-BE49-F238E27FC236}">
                  <a16:creationId xmlns:a16="http://schemas.microsoft.com/office/drawing/2014/main" id="{C660FA3B-84DE-4B25-A51D-4A9DBDE032AB}"/>
                </a:ext>
              </a:extLst>
            </p:cNvPr>
            <p:cNvSpPr>
              <a:spLocks/>
            </p:cNvSpPr>
            <p:nvPr/>
          </p:nvSpPr>
          <p:spPr bwMode="auto">
            <a:xfrm>
              <a:off x="1708" y="2565"/>
              <a:ext cx="21" cy="24"/>
            </a:xfrm>
            <a:custGeom>
              <a:avLst/>
              <a:gdLst>
                <a:gd name="T0" fmla="*/ 0 w 21"/>
                <a:gd name="T1" fmla="*/ 24 h 24"/>
                <a:gd name="T2" fmla="*/ 21 w 21"/>
                <a:gd name="T3" fmla="*/ 24 h 24"/>
                <a:gd name="T4" fmla="*/ 11 w 21"/>
                <a:gd name="T5" fmla="*/ 0 h 24"/>
                <a:gd name="T6" fmla="*/ 0 w 21"/>
                <a:gd name="T7" fmla="*/ 24 h 24"/>
              </a:gdLst>
              <a:ahLst/>
              <a:cxnLst>
                <a:cxn ang="0">
                  <a:pos x="T0" y="T1"/>
                </a:cxn>
                <a:cxn ang="0">
                  <a:pos x="T2" y="T3"/>
                </a:cxn>
                <a:cxn ang="0">
                  <a:pos x="T4" y="T5"/>
                </a:cxn>
                <a:cxn ang="0">
                  <a:pos x="T6" y="T7"/>
                </a:cxn>
              </a:cxnLst>
              <a:rect l="0" t="0" r="r" b="b"/>
              <a:pathLst>
                <a:path w="21" h="24">
                  <a:moveTo>
                    <a:pt x="0" y="24"/>
                  </a:moveTo>
                  <a:lnTo>
                    <a:pt x="21" y="24"/>
                  </a:lnTo>
                  <a:lnTo>
                    <a:pt x="11"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676">
              <a:extLst>
                <a:ext uri="{FF2B5EF4-FFF2-40B4-BE49-F238E27FC236}">
                  <a16:creationId xmlns:a16="http://schemas.microsoft.com/office/drawing/2014/main" id="{DB34B6FD-78EE-472F-AFA8-AEBD065B74E0}"/>
                </a:ext>
              </a:extLst>
            </p:cNvPr>
            <p:cNvSpPr>
              <a:spLocks/>
            </p:cNvSpPr>
            <p:nvPr/>
          </p:nvSpPr>
          <p:spPr bwMode="auto">
            <a:xfrm>
              <a:off x="1628" y="2439"/>
              <a:ext cx="48" cy="75"/>
            </a:xfrm>
            <a:custGeom>
              <a:avLst/>
              <a:gdLst>
                <a:gd name="T0" fmla="*/ 15 w 73"/>
                <a:gd name="T1" fmla="*/ 9 h 114"/>
                <a:gd name="T2" fmla="*/ 42 w 73"/>
                <a:gd name="T3" fmla="*/ 89 h 114"/>
                <a:gd name="T4" fmla="*/ 73 w 73"/>
                <a:gd name="T5" fmla="*/ 114 h 114"/>
                <a:gd name="T6" fmla="*/ 53 w 73"/>
                <a:gd name="T7" fmla="*/ 5 h 114"/>
                <a:gd name="T8" fmla="*/ 15 w 73"/>
                <a:gd name="T9" fmla="*/ 9 h 114"/>
              </a:gdLst>
              <a:ahLst/>
              <a:cxnLst>
                <a:cxn ang="0">
                  <a:pos x="T0" y="T1"/>
                </a:cxn>
                <a:cxn ang="0">
                  <a:pos x="T2" y="T3"/>
                </a:cxn>
                <a:cxn ang="0">
                  <a:pos x="T4" y="T5"/>
                </a:cxn>
                <a:cxn ang="0">
                  <a:pos x="T6" y="T7"/>
                </a:cxn>
                <a:cxn ang="0">
                  <a:pos x="T8" y="T9"/>
                </a:cxn>
              </a:cxnLst>
              <a:rect l="0" t="0" r="r" b="b"/>
              <a:pathLst>
                <a:path w="73" h="114">
                  <a:moveTo>
                    <a:pt x="15" y="9"/>
                  </a:moveTo>
                  <a:cubicBezTo>
                    <a:pt x="0" y="25"/>
                    <a:pt x="13" y="62"/>
                    <a:pt x="42" y="89"/>
                  </a:cubicBezTo>
                  <a:cubicBezTo>
                    <a:pt x="52" y="98"/>
                    <a:pt x="62" y="107"/>
                    <a:pt x="73" y="114"/>
                  </a:cubicBezTo>
                  <a:cubicBezTo>
                    <a:pt x="61" y="81"/>
                    <a:pt x="55" y="40"/>
                    <a:pt x="53" y="5"/>
                  </a:cubicBezTo>
                  <a:cubicBezTo>
                    <a:pt x="36" y="0"/>
                    <a:pt x="22" y="2"/>
                    <a:pt x="1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677">
              <a:extLst>
                <a:ext uri="{FF2B5EF4-FFF2-40B4-BE49-F238E27FC236}">
                  <a16:creationId xmlns:a16="http://schemas.microsoft.com/office/drawing/2014/main" id="{ABAABE9C-E230-4222-B95C-17B75C13482F}"/>
                </a:ext>
              </a:extLst>
            </p:cNvPr>
            <p:cNvSpPr>
              <a:spLocks/>
            </p:cNvSpPr>
            <p:nvPr/>
          </p:nvSpPr>
          <p:spPr bwMode="auto">
            <a:xfrm>
              <a:off x="1676" y="2405"/>
              <a:ext cx="85" cy="134"/>
            </a:xfrm>
            <a:custGeom>
              <a:avLst/>
              <a:gdLst>
                <a:gd name="T0" fmla="*/ 129 w 129"/>
                <a:gd name="T1" fmla="*/ 0 h 203"/>
                <a:gd name="T2" fmla="*/ 0 w 129"/>
                <a:gd name="T3" fmla="*/ 0 h 203"/>
                <a:gd name="T4" fmla="*/ 40 w 129"/>
                <a:gd name="T5" fmla="*/ 192 h 203"/>
                <a:gd name="T6" fmla="*/ 65 w 129"/>
                <a:gd name="T7" fmla="*/ 203 h 203"/>
                <a:gd name="T8" fmla="*/ 89 w 129"/>
                <a:gd name="T9" fmla="*/ 192 h 203"/>
                <a:gd name="T10" fmla="*/ 129 w 129"/>
                <a:gd name="T11" fmla="*/ 0 h 203"/>
              </a:gdLst>
              <a:ahLst/>
              <a:cxnLst>
                <a:cxn ang="0">
                  <a:pos x="T0" y="T1"/>
                </a:cxn>
                <a:cxn ang="0">
                  <a:pos x="T2" y="T3"/>
                </a:cxn>
                <a:cxn ang="0">
                  <a:pos x="T4" y="T5"/>
                </a:cxn>
                <a:cxn ang="0">
                  <a:pos x="T6" y="T7"/>
                </a:cxn>
                <a:cxn ang="0">
                  <a:pos x="T8" y="T9"/>
                </a:cxn>
                <a:cxn ang="0">
                  <a:pos x="T10" y="T11"/>
                </a:cxn>
              </a:cxnLst>
              <a:rect l="0" t="0" r="r" b="b"/>
              <a:pathLst>
                <a:path w="129" h="203">
                  <a:moveTo>
                    <a:pt x="129" y="0"/>
                  </a:moveTo>
                  <a:cubicBezTo>
                    <a:pt x="0" y="0"/>
                    <a:pt x="0" y="0"/>
                    <a:pt x="0" y="0"/>
                  </a:cubicBezTo>
                  <a:cubicBezTo>
                    <a:pt x="0" y="49"/>
                    <a:pt x="6" y="156"/>
                    <a:pt x="40" y="192"/>
                  </a:cubicBezTo>
                  <a:cubicBezTo>
                    <a:pt x="47" y="199"/>
                    <a:pt x="55" y="203"/>
                    <a:pt x="65" y="203"/>
                  </a:cubicBezTo>
                  <a:cubicBezTo>
                    <a:pt x="74" y="203"/>
                    <a:pt x="82" y="199"/>
                    <a:pt x="89" y="192"/>
                  </a:cubicBezTo>
                  <a:cubicBezTo>
                    <a:pt x="124" y="156"/>
                    <a:pt x="129" y="49"/>
                    <a:pt x="12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678">
              <a:extLst>
                <a:ext uri="{FF2B5EF4-FFF2-40B4-BE49-F238E27FC236}">
                  <a16:creationId xmlns:a16="http://schemas.microsoft.com/office/drawing/2014/main" id="{5312F739-C159-4AB2-A4B7-E288F8A8ADD8}"/>
                </a:ext>
              </a:extLst>
            </p:cNvPr>
            <p:cNvSpPr>
              <a:spLocks noEditPoints="1"/>
            </p:cNvSpPr>
            <p:nvPr/>
          </p:nvSpPr>
          <p:spPr bwMode="auto">
            <a:xfrm>
              <a:off x="1549" y="232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65 w 512"/>
                <a:gd name="T11" fmla="*/ 273 h 512"/>
                <a:gd name="T12" fmla="*/ 312 w 512"/>
                <a:gd name="T13" fmla="*/ 309 h 512"/>
                <a:gd name="T14" fmla="*/ 309 w 512"/>
                <a:gd name="T15" fmla="*/ 309 h 512"/>
                <a:gd name="T16" fmla="*/ 307 w 512"/>
                <a:gd name="T17" fmla="*/ 309 h 512"/>
                <a:gd name="T18" fmla="*/ 296 w 512"/>
                <a:gd name="T19" fmla="*/ 323 h 512"/>
                <a:gd name="T20" fmla="*/ 271 w 512"/>
                <a:gd name="T21" fmla="*/ 339 h 512"/>
                <a:gd name="T22" fmla="*/ 297 w 512"/>
                <a:gd name="T23" fmla="*/ 401 h 512"/>
                <a:gd name="T24" fmla="*/ 297 w 512"/>
                <a:gd name="T25" fmla="*/ 411 h 512"/>
                <a:gd name="T26" fmla="*/ 288 w 512"/>
                <a:gd name="T27" fmla="*/ 416 h 512"/>
                <a:gd name="T28" fmla="*/ 224 w 512"/>
                <a:gd name="T29" fmla="*/ 416 h 512"/>
                <a:gd name="T30" fmla="*/ 215 w 512"/>
                <a:gd name="T31" fmla="*/ 411 h 512"/>
                <a:gd name="T32" fmla="*/ 214 w 512"/>
                <a:gd name="T33" fmla="*/ 401 h 512"/>
                <a:gd name="T34" fmla="*/ 241 w 512"/>
                <a:gd name="T35" fmla="*/ 339 h 512"/>
                <a:gd name="T36" fmla="*/ 216 w 512"/>
                <a:gd name="T37" fmla="*/ 323 h 512"/>
                <a:gd name="T38" fmla="*/ 204 w 512"/>
                <a:gd name="T39" fmla="*/ 309 h 512"/>
                <a:gd name="T40" fmla="*/ 202 w 512"/>
                <a:gd name="T41" fmla="*/ 309 h 512"/>
                <a:gd name="T42" fmla="*/ 199 w 512"/>
                <a:gd name="T43" fmla="*/ 309 h 512"/>
                <a:gd name="T44" fmla="*/ 147 w 512"/>
                <a:gd name="T45" fmla="*/ 273 h 512"/>
                <a:gd name="T46" fmla="*/ 118 w 512"/>
                <a:gd name="T47" fmla="*/ 163 h 512"/>
                <a:gd name="T48" fmla="*/ 171 w 512"/>
                <a:gd name="T49" fmla="*/ 151 h 512"/>
                <a:gd name="T50" fmla="*/ 170 w 512"/>
                <a:gd name="T51" fmla="*/ 106 h 512"/>
                <a:gd name="T52" fmla="*/ 181 w 512"/>
                <a:gd name="T53" fmla="*/ 96 h 512"/>
                <a:gd name="T54" fmla="*/ 330 w 512"/>
                <a:gd name="T55" fmla="*/ 96 h 512"/>
                <a:gd name="T56" fmla="*/ 341 w 512"/>
                <a:gd name="T57" fmla="*/ 106 h 512"/>
                <a:gd name="T58" fmla="*/ 341 w 512"/>
                <a:gd name="T59" fmla="*/ 151 h 512"/>
                <a:gd name="T60" fmla="*/ 393 w 512"/>
                <a:gd name="T61" fmla="*/ 163 h 512"/>
                <a:gd name="T62" fmla="*/ 365 w 512"/>
                <a:gd name="T63" fmla="*/ 2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5" y="273"/>
                  </a:moveTo>
                  <a:cubicBezTo>
                    <a:pt x="349" y="287"/>
                    <a:pt x="331" y="303"/>
                    <a:pt x="312" y="309"/>
                  </a:cubicBezTo>
                  <a:cubicBezTo>
                    <a:pt x="311" y="309"/>
                    <a:pt x="310" y="309"/>
                    <a:pt x="309" y="309"/>
                  </a:cubicBezTo>
                  <a:cubicBezTo>
                    <a:pt x="308" y="309"/>
                    <a:pt x="308" y="309"/>
                    <a:pt x="307" y="309"/>
                  </a:cubicBezTo>
                  <a:cubicBezTo>
                    <a:pt x="304" y="314"/>
                    <a:pt x="300" y="319"/>
                    <a:pt x="296" y="323"/>
                  </a:cubicBezTo>
                  <a:cubicBezTo>
                    <a:pt x="288" y="331"/>
                    <a:pt x="280" y="336"/>
                    <a:pt x="271" y="339"/>
                  </a:cubicBezTo>
                  <a:cubicBezTo>
                    <a:pt x="297" y="401"/>
                    <a:pt x="297" y="401"/>
                    <a:pt x="297" y="401"/>
                  </a:cubicBezTo>
                  <a:cubicBezTo>
                    <a:pt x="299" y="404"/>
                    <a:pt x="299" y="408"/>
                    <a:pt x="297" y="411"/>
                  </a:cubicBezTo>
                  <a:cubicBezTo>
                    <a:pt x="295" y="414"/>
                    <a:pt x="291" y="416"/>
                    <a:pt x="288" y="416"/>
                  </a:cubicBezTo>
                  <a:cubicBezTo>
                    <a:pt x="224" y="416"/>
                    <a:pt x="224" y="416"/>
                    <a:pt x="224" y="416"/>
                  </a:cubicBezTo>
                  <a:cubicBezTo>
                    <a:pt x="220" y="416"/>
                    <a:pt x="217" y="414"/>
                    <a:pt x="215" y="411"/>
                  </a:cubicBezTo>
                  <a:cubicBezTo>
                    <a:pt x="213" y="408"/>
                    <a:pt x="212" y="404"/>
                    <a:pt x="214" y="401"/>
                  </a:cubicBezTo>
                  <a:cubicBezTo>
                    <a:pt x="241" y="339"/>
                    <a:pt x="241" y="339"/>
                    <a:pt x="241" y="339"/>
                  </a:cubicBezTo>
                  <a:cubicBezTo>
                    <a:pt x="231" y="336"/>
                    <a:pt x="223" y="331"/>
                    <a:pt x="216" y="323"/>
                  </a:cubicBezTo>
                  <a:cubicBezTo>
                    <a:pt x="212" y="319"/>
                    <a:pt x="208" y="314"/>
                    <a:pt x="204" y="309"/>
                  </a:cubicBezTo>
                  <a:cubicBezTo>
                    <a:pt x="204" y="309"/>
                    <a:pt x="203" y="309"/>
                    <a:pt x="202" y="309"/>
                  </a:cubicBezTo>
                  <a:cubicBezTo>
                    <a:pt x="201" y="309"/>
                    <a:pt x="200" y="309"/>
                    <a:pt x="199" y="309"/>
                  </a:cubicBezTo>
                  <a:cubicBezTo>
                    <a:pt x="180" y="303"/>
                    <a:pt x="162" y="287"/>
                    <a:pt x="147" y="273"/>
                  </a:cubicBezTo>
                  <a:cubicBezTo>
                    <a:pt x="107" y="236"/>
                    <a:pt x="95" y="188"/>
                    <a:pt x="118" y="163"/>
                  </a:cubicBezTo>
                  <a:cubicBezTo>
                    <a:pt x="130" y="150"/>
                    <a:pt x="149" y="146"/>
                    <a:pt x="171" y="151"/>
                  </a:cubicBezTo>
                  <a:cubicBezTo>
                    <a:pt x="170" y="126"/>
                    <a:pt x="170" y="108"/>
                    <a:pt x="170" y="106"/>
                  </a:cubicBezTo>
                  <a:cubicBezTo>
                    <a:pt x="171" y="100"/>
                    <a:pt x="175" y="96"/>
                    <a:pt x="181" y="96"/>
                  </a:cubicBezTo>
                  <a:cubicBezTo>
                    <a:pt x="330" y="96"/>
                    <a:pt x="330" y="96"/>
                    <a:pt x="330" y="96"/>
                  </a:cubicBezTo>
                  <a:cubicBezTo>
                    <a:pt x="336" y="96"/>
                    <a:pt x="341" y="100"/>
                    <a:pt x="341" y="106"/>
                  </a:cubicBezTo>
                  <a:cubicBezTo>
                    <a:pt x="341" y="108"/>
                    <a:pt x="342" y="126"/>
                    <a:pt x="341" y="151"/>
                  </a:cubicBezTo>
                  <a:cubicBezTo>
                    <a:pt x="363" y="146"/>
                    <a:pt x="381" y="150"/>
                    <a:pt x="393" y="163"/>
                  </a:cubicBezTo>
                  <a:cubicBezTo>
                    <a:pt x="417" y="188"/>
                    <a:pt x="404" y="236"/>
                    <a:pt x="365" y="2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679">
              <a:extLst>
                <a:ext uri="{FF2B5EF4-FFF2-40B4-BE49-F238E27FC236}">
                  <a16:creationId xmlns:a16="http://schemas.microsoft.com/office/drawing/2014/main" id="{1414DF6D-B049-42E1-B0A5-EEF0598CB8B8}"/>
                </a:ext>
              </a:extLst>
            </p:cNvPr>
            <p:cNvSpPr>
              <a:spLocks/>
            </p:cNvSpPr>
            <p:nvPr/>
          </p:nvSpPr>
          <p:spPr bwMode="auto">
            <a:xfrm>
              <a:off x="1761" y="2439"/>
              <a:ext cx="48" cy="75"/>
            </a:xfrm>
            <a:custGeom>
              <a:avLst/>
              <a:gdLst>
                <a:gd name="T0" fmla="*/ 20 w 72"/>
                <a:gd name="T1" fmla="*/ 5 h 114"/>
                <a:gd name="T2" fmla="*/ 0 w 72"/>
                <a:gd name="T3" fmla="*/ 114 h 114"/>
                <a:gd name="T4" fmla="*/ 30 w 72"/>
                <a:gd name="T5" fmla="*/ 89 h 114"/>
                <a:gd name="T6" fmla="*/ 58 w 72"/>
                <a:gd name="T7" fmla="*/ 9 h 114"/>
                <a:gd name="T8" fmla="*/ 20 w 72"/>
                <a:gd name="T9" fmla="*/ 5 h 114"/>
              </a:gdLst>
              <a:ahLst/>
              <a:cxnLst>
                <a:cxn ang="0">
                  <a:pos x="T0" y="T1"/>
                </a:cxn>
                <a:cxn ang="0">
                  <a:pos x="T2" y="T3"/>
                </a:cxn>
                <a:cxn ang="0">
                  <a:pos x="T4" y="T5"/>
                </a:cxn>
                <a:cxn ang="0">
                  <a:pos x="T6" y="T7"/>
                </a:cxn>
                <a:cxn ang="0">
                  <a:pos x="T8" y="T9"/>
                </a:cxn>
              </a:cxnLst>
              <a:rect l="0" t="0" r="r" b="b"/>
              <a:pathLst>
                <a:path w="72" h="114">
                  <a:moveTo>
                    <a:pt x="20" y="5"/>
                  </a:moveTo>
                  <a:cubicBezTo>
                    <a:pt x="17" y="40"/>
                    <a:pt x="12" y="81"/>
                    <a:pt x="0" y="114"/>
                  </a:cubicBezTo>
                  <a:cubicBezTo>
                    <a:pt x="10" y="107"/>
                    <a:pt x="21" y="98"/>
                    <a:pt x="30" y="89"/>
                  </a:cubicBezTo>
                  <a:cubicBezTo>
                    <a:pt x="59" y="62"/>
                    <a:pt x="72" y="25"/>
                    <a:pt x="58" y="9"/>
                  </a:cubicBezTo>
                  <a:cubicBezTo>
                    <a:pt x="50" y="2"/>
                    <a:pt x="36" y="0"/>
                    <a:pt x="2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7" name="Freeform 351">
            <a:extLst>
              <a:ext uri="{FF2B5EF4-FFF2-40B4-BE49-F238E27FC236}">
                <a16:creationId xmlns:a16="http://schemas.microsoft.com/office/drawing/2014/main" id="{9D9C0D04-3A79-46FF-890D-A396FEE861F2}"/>
              </a:ext>
            </a:extLst>
          </p:cNvPr>
          <p:cNvSpPr>
            <a:spLocks noChangeAspect="1" noEditPoints="1"/>
          </p:cNvSpPr>
          <p:nvPr/>
        </p:nvSpPr>
        <p:spPr bwMode="auto">
          <a:xfrm>
            <a:off x="791863" y="5014032"/>
            <a:ext cx="459907" cy="459907"/>
          </a:xfrm>
          <a:custGeom>
            <a:avLst/>
            <a:gdLst>
              <a:gd name="T0" fmla="*/ 336 w 512"/>
              <a:gd name="T1" fmla="*/ 169 h 512"/>
              <a:gd name="T2" fmla="*/ 337 w 512"/>
              <a:gd name="T3" fmla="*/ 131 h 512"/>
              <a:gd name="T4" fmla="*/ 295 w 512"/>
              <a:gd name="T5" fmla="*/ 159 h 512"/>
              <a:gd name="T6" fmla="*/ 117 w 512"/>
              <a:gd name="T7" fmla="*/ 266 h 512"/>
              <a:gd name="T8" fmla="*/ 180 w 512"/>
              <a:gd name="T9" fmla="*/ 373 h 512"/>
              <a:gd name="T10" fmla="*/ 213 w 512"/>
              <a:gd name="T11" fmla="*/ 362 h 512"/>
              <a:gd name="T12" fmla="*/ 266 w 512"/>
              <a:gd name="T13" fmla="*/ 352 h 512"/>
              <a:gd name="T14" fmla="*/ 277 w 512"/>
              <a:gd name="T15" fmla="*/ 373 h 512"/>
              <a:gd name="T16" fmla="*/ 309 w 512"/>
              <a:gd name="T17" fmla="*/ 361 h 512"/>
              <a:gd name="T18" fmla="*/ 351 w 512"/>
              <a:gd name="T19" fmla="*/ 276 h 512"/>
              <a:gd name="T20" fmla="*/ 394 w 512"/>
              <a:gd name="T21" fmla="*/ 266 h 512"/>
              <a:gd name="T22" fmla="*/ 384 w 512"/>
              <a:gd name="T23" fmla="*/ 224 h 512"/>
              <a:gd name="T24" fmla="*/ 226 w 512"/>
              <a:gd name="T25" fmla="*/ 185 h 512"/>
              <a:gd name="T26" fmla="*/ 171 w 512"/>
              <a:gd name="T27" fmla="*/ 213 h 512"/>
              <a:gd name="T28" fmla="*/ 164 w 512"/>
              <a:gd name="T29" fmla="*/ 194 h 512"/>
              <a:gd name="T30" fmla="*/ 234 w 512"/>
              <a:gd name="T31" fmla="*/ 172 h 512"/>
              <a:gd name="T32" fmla="*/ 256 w 512"/>
              <a:gd name="T33" fmla="*/ 0 h 512"/>
              <a:gd name="T34" fmla="*/ 256 w 512"/>
              <a:gd name="T35" fmla="*/ 512 h 512"/>
              <a:gd name="T36" fmla="*/ 256 w 512"/>
              <a:gd name="T37" fmla="*/ 0 h 512"/>
              <a:gd name="T38" fmla="*/ 405 w 512"/>
              <a:gd name="T39" fmla="*/ 288 h 512"/>
              <a:gd name="T40" fmla="*/ 330 w 512"/>
              <a:gd name="T41" fmla="*/ 365 h 512"/>
              <a:gd name="T42" fmla="*/ 320 w 512"/>
              <a:gd name="T43" fmla="*/ 394 h 512"/>
              <a:gd name="T44" fmla="*/ 256 w 512"/>
              <a:gd name="T45" fmla="*/ 384 h 512"/>
              <a:gd name="T46" fmla="*/ 234 w 512"/>
              <a:gd name="T47" fmla="*/ 373 h 512"/>
              <a:gd name="T48" fmla="*/ 224 w 512"/>
              <a:gd name="T49" fmla="*/ 394 h 512"/>
              <a:gd name="T50" fmla="*/ 160 w 512"/>
              <a:gd name="T51" fmla="*/ 384 h 512"/>
              <a:gd name="T52" fmla="*/ 114 w 512"/>
              <a:gd name="T53" fmla="*/ 336 h 512"/>
              <a:gd name="T54" fmla="*/ 234 w 512"/>
              <a:gd name="T55" fmla="*/ 128 h 512"/>
              <a:gd name="T56" fmla="*/ 351 w 512"/>
              <a:gd name="T57" fmla="*/ 106 h 512"/>
              <a:gd name="T58" fmla="*/ 362 w 512"/>
              <a:gd name="T59" fmla="*/ 120 h 512"/>
              <a:gd name="T60" fmla="*/ 390 w 512"/>
              <a:gd name="T61" fmla="*/ 202 h 512"/>
              <a:gd name="T62" fmla="*/ 416 w 512"/>
              <a:gd name="T6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374" y="218"/>
                </a:moveTo>
                <a:cubicBezTo>
                  <a:pt x="374" y="217"/>
                  <a:pt x="357" y="182"/>
                  <a:pt x="336" y="169"/>
                </a:cubicBezTo>
                <a:cubicBezTo>
                  <a:pt x="332" y="166"/>
                  <a:pt x="330" y="162"/>
                  <a:pt x="331" y="157"/>
                </a:cubicBezTo>
                <a:cubicBezTo>
                  <a:pt x="337" y="131"/>
                  <a:pt x="337" y="131"/>
                  <a:pt x="337" y="131"/>
                </a:cubicBezTo>
                <a:cubicBezTo>
                  <a:pt x="327" y="134"/>
                  <a:pt x="314" y="141"/>
                  <a:pt x="308" y="154"/>
                </a:cubicBezTo>
                <a:cubicBezTo>
                  <a:pt x="306" y="159"/>
                  <a:pt x="300" y="161"/>
                  <a:pt x="295" y="159"/>
                </a:cubicBezTo>
                <a:cubicBezTo>
                  <a:pt x="276" y="152"/>
                  <a:pt x="257" y="149"/>
                  <a:pt x="234" y="149"/>
                </a:cubicBezTo>
                <a:cubicBezTo>
                  <a:pt x="170" y="149"/>
                  <a:pt x="117" y="202"/>
                  <a:pt x="117" y="266"/>
                </a:cubicBezTo>
                <a:cubicBezTo>
                  <a:pt x="117" y="285"/>
                  <a:pt x="122" y="304"/>
                  <a:pt x="130" y="320"/>
                </a:cubicBezTo>
                <a:cubicBezTo>
                  <a:pt x="149" y="323"/>
                  <a:pt x="176" y="337"/>
                  <a:pt x="180" y="373"/>
                </a:cubicBezTo>
                <a:cubicBezTo>
                  <a:pt x="213" y="373"/>
                  <a:pt x="213" y="373"/>
                  <a:pt x="213" y="373"/>
                </a:cubicBezTo>
                <a:cubicBezTo>
                  <a:pt x="213" y="362"/>
                  <a:pt x="213" y="362"/>
                  <a:pt x="213" y="362"/>
                </a:cubicBezTo>
                <a:cubicBezTo>
                  <a:pt x="213" y="356"/>
                  <a:pt x="218" y="352"/>
                  <a:pt x="224" y="352"/>
                </a:cubicBezTo>
                <a:cubicBezTo>
                  <a:pt x="266" y="352"/>
                  <a:pt x="266" y="352"/>
                  <a:pt x="266" y="352"/>
                </a:cubicBezTo>
                <a:cubicBezTo>
                  <a:pt x="272" y="352"/>
                  <a:pt x="277" y="356"/>
                  <a:pt x="277" y="362"/>
                </a:cubicBezTo>
                <a:cubicBezTo>
                  <a:pt x="277" y="373"/>
                  <a:pt x="277" y="373"/>
                  <a:pt x="277" y="373"/>
                </a:cubicBezTo>
                <a:cubicBezTo>
                  <a:pt x="309" y="373"/>
                  <a:pt x="309" y="373"/>
                  <a:pt x="309" y="373"/>
                </a:cubicBezTo>
                <a:cubicBezTo>
                  <a:pt x="309" y="361"/>
                  <a:pt x="309" y="361"/>
                  <a:pt x="309" y="361"/>
                </a:cubicBezTo>
                <a:cubicBezTo>
                  <a:pt x="309" y="358"/>
                  <a:pt x="310" y="356"/>
                  <a:pt x="312" y="354"/>
                </a:cubicBezTo>
                <a:cubicBezTo>
                  <a:pt x="335" y="331"/>
                  <a:pt x="349" y="303"/>
                  <a:pt x="351" y="276"/>
                </a:cubicBezTo>
                <a:cubicBezTo>
                  <a:pt x="352" y="271"/>
                  <a:pt x="356" y="266"/>
                  <a:pt x="362" y="266"/>
                </a:cubicBezTo>
                <a:cubicBezTo>
                  <a:pt x="394" y="266"/>
                  <a:pt x="394" y="266"/>
                  <a:pt x="394" y="266"/>
                </a:cubicBezTo>
                <a:cubicBezTo>
                  <a:pt x="394" y="224"/>
                  <a:pt x="394" y="224"/>
                  <a:pt x="394" y="224"/>
                </a:cubicBezTo>
                <a:cubicBezTo>
                  <a:pt x="384" y="224"/>
                  <a:pt x="384" y="224"/>
                  <a:pt x="384" y="224"/>
                </a:cubicBezTo>
                <a:cubicBezTo>
                  <a:pt x="380" y="224"/>
                  <a:pt x="376" y="221"/>
                  <a:pt x="374" y="218"/>
                </a:cubicBezTo>
                <a:close/>
                <a:moveTo>
                  <a:pt x="226" y="185"/>
                </a:moveTo>
                <a:cubicBezTo>
                  <a:pt x="209" y="189"/>
                  <a:pt x="192" y="198"/>
                  <a:pt x="178" y="210"/>
                </a:cubicBezTo>
                <a:cubicBezTo>
                  <a:pt x="176" y="212"/>
                  <a:pt x="174" y="213"/>
                  <a:pt x="171" y="213"/>
                </a:cubicBezTo>
                <a:cubicBezTo>
                  <a:pt x="168" y="213"/>
                  <a:pt x="165" y="212"/>
                  <a:pt x="163" y="209"/>
                </a:cubicBezTo>
                <a:cubicBezTo>
                  <a:pt x="159" y="205"/>
                  <a:pt x="160" y="198"/>
                  <a:pt x="164" y="194"/>
                </a:cubicBezTo>
                <a:cubicBezTo>
                  <a:pt x="180" y="180"/>
                  <a:pt x="200" y="169"/>
                  <a:pt x="221" y="164"/>
                </a:cubicBezTo>
                <a:cubicBezTo>
                  <a:pt x="227" y="163"/>
                  <a:pt x="233" y="166"/>
                  <a:pt x="234" y="172"/>
                </a:cubicBezTo>
                <a:cubicBezTo>
                  <a:pt x="235" y="177"/>
                  <a:pt x="232" y="183"/>
                  <a:pt x="226" y="185"/>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277"/>
                </a:moveTo>
                <a:cubicBezTo>
                  <a:pt x="416" y="283"/>
                  <a:pt x="411" y="288"/>
                  <a:pt x="405" y="288"/>
                </a:cubicBezTo>
                <a:cubicBezTo>
                  <a:pt x="371" y="288"/>
                  <a:pt x="371" y="288"/>
                  <a:pt x="371" y="288"/>
                </a:cubicBezTo>
                <a:cubicBezTo>
                  <a:pt x="365" y="323"/>
                  <a:pt x="345" y="350"/>
                  <a:pt x="330" y="365"/>
                </a:cubicBezTo>
                <a:cubicBezTo>
                  <a:pt x="330" y="384"/>
                  <a:pt x="330" y="384"/>
                  <a:pt x="330" y="384"/>
                </a:cubicBezTo>
                <a:cubicBezTo>
                  <a:pt x="330" y="390"/>
                  <a:pt x="326" y="394"/>
                  <a:pt x="320" y="394"/>
                </a:cubicBezTo>
                <a:cubicBezTo>
                  <a:pt x="266" y="394"/>
                  <a:pt x="266" y="394"/>
                  <a:pt x="266" y="394"/>
                </a:cubicBezTo>
                <a:cubicBezTo>
                  <a:pt x="260" y="394"/>
                  <a:pt x="256" y="390"/>
                  <a:pt x="256" y="384"/>
                </a:cubicBezTo>
                <a:cubicBezTo>
                  <a:pt x="256" y="373"/>
                  <a:pt x="256" y="373"/>
                  <a:pt x="256" y="373"/>
                </a:cubicBezTo>
                <a:cubicBezTo>
                  <a:pt x="234" y="373"/>
                  <a:pt x="234" y="373"/>
                  <a:pt x="234" y="373"/>
                </a:cubicBezTo>
                <a:cubicBezTo>
                  <a:pt x="234" y="384"/>
                  <a:pt x="234" y="384"/>
                  <a:pt x="234" y="384"/>
                </a:cubicBezTo>
                <a:cubicBezTo>
                  <a:pt x="234" y="390"/>
                  <a:pt x="230" y="394"/>
                  <a:pt x="224" y="394"/>
                </a:cubicBezTo>
                <a:cubicBezTo>
                  <a:pt x="170" y="394"/>
                  <a:pt x="170" y="394"/>
                  <a:pt x="170" y="394"/>
                </a:cubicBezTo>
                <a:cubicBezTo>
                  <a:pt x="164" y="394"/>
                  <a:pt x="160" y="390"/>
                  <a:pt x="160" y="384"/>
                </a:cubicBezTo>
                <a:cubicBezTo>
                  <a:pt x="160" y="343"/>
                  <a:pt x="125" y="341"/>
                  <a:pt x="123" y="341"/>
                </a:cubicBezTo>
                <a:cubicBezTo>
                  <a:pt x="119" y="341"/>
                  <a:pt x="116" y="339"/>
                  <a:pt x="114" y="336"/>
                </a:cubicBezTo>
                <a:cubicBezTo>
                  <a:pt x="102" y="315"/>
                  <a:pt x="96" y="291"/>
                  <a:pt x="96" y="266"/>
                </a:cubicBezTo>
                <a:cubicBezTo>
                  <a:pt x="96" y="190"/>
                  <a:pt x="158" y="128"/>
                  <a:pt x="234" y="128"/>
                </a:cubicBezTo>
                <a:cubicBezTo>
                  <a:pt x="256" y="128"/>
                  <a:pt x="275" y="130"/>
                  <a:pt x="294" y="136"/>
                </a:cubicBezTo>
                <a:cubicBezTo>
                  <a:pt x="313" y="109"/>
                  <a:pt x="349" y="106"/>
                  <a:pt x="351" y="106"/>
                </a:cubicBezTo>
                <a:cubicBezTo>
                  <a:pt x="355" y="106"/>
                  <a:pt x="358" y="108"/>
                  <a:pt x="360" y="110"/>
                </a:cubicBezTo>
                <a:cubicBezTo>
                  <a:pt x="362" y="113"/>
                  <a:pt x="363" y="116"/>
                  <a:pt x="362" y="120"/>
                </a:cubicBezTo>
                <a:cubicBezTo>
                  <a:pt x="353" y="155"/>
                  <a:pt x="353" y="155"/>
                  <a:pt x="353" y="155"/>
                </a:cubicBezTo>
                <a:cubicBezTo>
                  <a:pt x="371" y="169"/>
                  <a:pt x="384" y="191"/>
                  <a:pt x="390" y="202"/>
                </a:cubicBezTo>
                <a:cubicBezTo>
                  <a:pt x="405" y="202"/>
                  <a:pt x="405" y="202"/>
                  <a:pt x="405" y="202"/>
                </a:cubicBezTo>
                <a:cubicBezTo>
                  <a:pt x="411" y="202"/>
                  <a:pt x="416" y="207"/>
                  <a:pt x="416" y="213"/>
                </a:cubicBezTo>
                <a:lnTo>
                  <a:pt x="416" y="27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48" name="Freeform 933">
            <a:extLst>
              <a:ext uri="{FF2B5EF4-FFF2-40B4-BE49-F238E27FC236}">
                <a16:creationId xmlns:a16="http://schemas.microsoft.com/office/drawing/2014/main" id="{D87BB4E9-4B8B-4DD7-97C5-BB8C99BD4C55}"/>
              </a:ext>
            </a:extLst>
          </p:cNvPr>
          <p:cNvSpPr>
            <a:spLocks noChangeAspect="1" noEditPoints="1"/>
          </p:cNvSpPr>
          <p:nvPr/>
        </p:nvSpPr>
        <p:spPr bwMode="auto">
          <a:xfrm>
            <a:off x="6204461" y="5015765"/>
            <a:ext cx="458174" cy="458174"/>
          </a:xfrm>
          <a:custGeom>
            <a:avLst/>
            <a:gdLst>
              <a:gd name="T0" fmla="*/ 288 w 512"/>
              <a:gd name="T1" fmla="*/ 373 h 512"/>
              <a:gd name="T2" fmla="*/ 288 w 512"/>
              <a:gd name="T3" fmla="*/ 352 h 512"/>
              <a:gd name="T4" fmla="*/ 170 w 512"/>
              <a:gd name="T5" fmla="*/ 352 h 512"/>
              <a:gd name="T6" fmla="*/ 170 w 512"/>
              <a:gd name="T7" fmla="*/ 373 h 512"/>
              <a:gd name="T8" fmla="*/ 170 w 512"/>
              <a:gd name="T9" fmla="*/ 352 h 512"/>
              <a:gd name="T10" fmla="*/ 256 w 512"/>
              <a:gd name="T11" fmla="*/ 512 h 512"/>
              <a:gd name="T12" fmla="*/ 256 w 512"/>
              <a:gd name="T13" fmla="*/ 0 h 512"/>
              <a:gd name="T14" fmla="*/ 405 w 512"/>
              <a:gd name="T15" fmla="*/ 362 h 512"/>
              <a:gd name="T16" fmla="*/ 341 w 512"/>
              <a:gd name="T17" fmla="*/ 352 h 512"/>
              <a:gd name="T18" fmla="*/ 341 w 512"/>
              <a:gd name="T19" fmla="*/ 160 h 512"/>
              <a:gd name="T20" fmla="*/ 320 w 512"/>
              <a:gd name="T21" fmla="*/ 160 h 512"/>
              <a:gd name="T22" fmla="*/ 306 w 512"/>
              <a:gd name="T23" fmla="*/ 298 h 512"/>
              <a:gd name="T24" fmla="*/ 245 w 512"/>
              <a:gd name="T25" fmla="*/ 161 h 512"/>
              <a:gd name="T26" fmla="*/ 174 w 512"/>
              <a:gd name="T27" fmla="*/ 163 h 512"/>
              <a:gd name="T28" fmla="*/ 170 w 512"/>
              <a:gd name="T29" fmla="*/ 266 h 512"/>
              <a:gd name="T30" fmla="*/ 106 w 512"/>
              <a:gd name="T31" fmla="*/ 277 h 512"/>
              <a:gd name="T32" fmla="*/ 117 w 512"/>
              <a:gd name="T33" fmla="*/ 373 h 512"/>
              <a:gd name="T34" fmla="*/ 170 w 512"/>
              <a:gd name="T35" fmla="*/ 394 h 512"/>
              <a:gd name="T36" fmla="*/ 258 w 512"/>
              <a:gd name="T37" fmla="*/ 373 h 512"/>
              <a:gd name="T38" fmla="*/ 318 w 512"/>
              <a:gd name="T39" fmla="*/ 373 h 512"/>
              <a:gd name="T40" fmla="*/ 330 w 512"/>
              <a:gd name="T41" fmla="*/ 373 h 512"/>
              <a:gd name="T42" fmla="*/ 405 w 512"/>
              <a:gd name="T43" fmla="*/ 362 h 512"/>
              <a:gd name="T44" fmla="*/ 189 w 512"/>
              <a:gd name="T45" fmla="*/ 288 h 512"/>
              <a:gd name="T46" fmla="*/ 128 w 512"/>
              <a:gd name="T47" fmla="*/ 352 h 512"/>
              <a:gd name="T48" fmla="*/ 170 w 512"/>
              <a:gd name="T49" fmla="*/ 330 h 512"/>
              <a:gd name="T50" fmla="*/ 258 w 512"/>
              <a:gd name="T51" fmla="*/ 352 h 512"/>
              <a:gd name="T52" fmla="*/ 318 w 512"/>
              <a:gd name="T53" fmla="*/ 352 h 512"/>
              <a:gd name="T54" fmla="*/ 320 w 512"/>
              <a:gd name="T55" fmla="*/ 320 h 512"/>
              <a:gd name="T56" fmla="*/ 240 w 512"/>
              <a:gd name="T57" fmla="*/ 318 h 512"/>
              <a:gd name="T58" fmla="*/ 283 w 512"/>
              <a:gd name="T59" fmla="*/ 298 h 512"/>
              <a:gd name="T60" fmla="*/ 192 w 512"/>
              <a:gd name="T61" fmla="*/ 181 h 512"/>
              <a:gd name="T62" fmla="*/ 197 w 512"/>
              <a:gd name="T63" fmla="*/ 26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98" y="362"/>
                </a:moveTo>
                <a:cubicBezTo>
                  <a:pt x="298" y="368"/>
                  <a:pt x="294" y="373"/>
                  <a:pt x="288" y="373"/>
                </a:cubicBezTo>
                <a:cubicBezTo>
                  <a:pt x="282" y="373"/>
                  <a:pt x="277" y="368"/>
                  <a:pt x="277" y="362"/>
                </a:cubicBezTo>
                <a:cubicBezTo>
                  <a:pt x="277" y="356"/>
                  <a:pt x="282" y="352"/>
                  <a:pt x="288" y="352"/>
                </a:cubicBezTo>
                <a:cubicBezTo>
                  <a:pt x="294" y="352"/>
                  <a:pt x="298" y="356"/>
                  <a:pt x="298" y="362"/>
                </a:cubicBezTo>
                <a:close/>
                <a:moveTo>
                  <a:pt x="170" y="352"/>
                </a:moveTo>
                <a:cubicBezTo>
                  <a:pt x="164" y="352"/>
                  <a:pt x="160" y="356"/>
                  <a:pt x="160" y="362"/>
                </a:cubicBezTo>
                <a:cubicBezTo>
                  <a:pt x="160" y="368"/>
                  <a:pt x="164" y="373"/>
                  <a:pt x="170" y="373"/>
                </a:cubicBezTo>
                <a:cubicBezTo>
                  <a:pt x="176" y="373"/>
                  <a:pt x="181" y="368"/>
                  <a:pt x="181" y="362"/>
                </a:cubicBezTo>
                <a:cubicBezTo>
                  <a:pt x="181" y="356"/>
                  <a:pt x="176" y="352"/>
                  <a:pt x="170" y="352"/>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362"/>
                </a:moveTo>
                <a:cubicBezTo>
                  <a:pt x="405" y="356"/>
                  <a:pt x="400" y="352"/>
                  <a:pt x="394" y="352"/>
                </a:cubicBezTo>
                <a:cubicBezTo>
                  <a:pt x="341" y="352"/>
                  <a:pt x="341" y="352"/>
                  <a:pt x="341" y="352"/>
                </a:cubicBezTo>
                <a:cubicBezTo>
                  <a:pt x="341" y="309"/>
                  <a:pt x="341" y="309"/>
                  <a:pt x="341" y="309"/>
                </a:cubicBezTo>
                <a:cubicBezTo>
                  <a:pt x="341" y="160"/>
                  <a:pt x="341" y="160"/>
                  <a:pt x="341" y="160"/>
                </a:cubicBezTo>
                <a:cubicBezTo>
                  <a:pt x="341" y="154"/>
                  <a:pt x="336" y="149"/>
                  <a:pt x="330" y="149"/>
                </a:cubicBezTo>
                <a:cubicBezTo>
                  <a:pt x="324" y="149"/>
                  <a:pt x="320" y="154"/>
                  <a:pt x="320" y="160"/>
                </a:cubicBezTo>
                <a:cubicBezTo>
                  <a:pt x="320" y="298"/>
                  <a:pt x="320" y="298"/>
                  <a:pt x="320" y="298"/>
                </a:cubicBezTo>
                <a:cubicBezTo>
                  <a:pt x="306" y="298"/>
                  <a:pt x="306" y="298"/>
                  <a:pt x="306" y="298"/>
                </a:cubicBezTo>
                <a:cubicBezTo>
                  <a:pt x="255" y="167"/>
                  <a:pt x="255" y="167"/>
                  <a:pt x="255" y="167"/>
                </a:cubicBezTo>
                <a:cubicBezTo>
                  <a:pt x="253" y="163"/>
                  <a:pt x="250" y="161"/>
                  <a:pt x="245" y="161"/>
                </a:cubicBezTo>
                <a:cubicBezTo>
                  <a:pt x="181" y="160"/>
                  <a:pt x="181" y="160"/>
                  <a:pt x="181" y="160"/>
                </a:cubicBezTo>
                <a:cubicBezTo>
                  <a:pt x="178" y="160"/>
                  <a:pt x="176" y="161"/>
                  <a:pt x="174" y="163"/>
                </a:cubicBezTo>
                <a:cubicBezTo>
                  <a:pt x="171" y="165"/>
                  <a:pt x="170" y="167"/>
                  <a:pt x="170" y="170"/>
                </a:cubicBezTo>
                <a:cubicBezTo>
                  <a:pt x="170" y="266"/>
                  <a:pt x="170" y="266"/>
                  <a:pt x="170" y="266"/>
                </a:cubicBezTo>
                <a:cubicBezTo>
                  <a:pt x="117" y="266"/>
                  <a:pt x="117" y="266"/>
                  <a:pt x="117" y="266"/>
                </a:cubicBezTo>
                <a:cubicBezTo>
                  <a:pt x="111" y="266"/>
                  <a:pt x="106" y="271"/>
                  <a:pt x="106" y="277"/>
                </a:cubicBezTo>
                <a:cubicBezTo>
                  <a:pt x="106" y="362"/>
                  <a:pt x="106" y="362"/>
                  <a:pt x="106" y="362"/>
                </a:cubicBezTo>
                <a:cubicBezTo>
                  <a:pt x="106" y="368"/>
                  <a:pt x="111" y="373"/>
                  <a:pt x="117" y="373"/>
                </a:cubicBezTo>
                <a:cubicBezTo>
                  <a:pt x="140" y="373"/>
                  <a:pt x="140" y="373"/>
                  <a:pt x="140" y="373"/>
                </a:cubicBezTo>
                <a:cubicBezTo>
                  <a:pt x="145" y="385"/>
                  <a:pt x="156" y="394"/>
                  <a:pt x="170" y="394"/>
                </a:cubicBezTo>
                <a:cubicBezTo>
                  <a:pt x="184" y="394"/>
                  <a:pt x="196" y="385"/>
                  <a:pt x="200" y="373"/>
                </a:cubicBezTo>
                <a:cubicBezTo>
                  <a:pt x="258" y="373"/>
                  <a:pt x="258" y="373"/>
                  <a:pt x="258" y="373"/>
                </a:cubicBezTo>
                <a:cubicBezTo>
                  <a:pt x="262" y="385"/>
                  <a:pt x="274" y="394"/>
                  <a:pt x="288" y="394"/>
                </a:cubicBezTo>
                <a:cubicBezTo>
                  <a:pt x="302" y="394"/>
                  <a:pt x="314" y="385"/>
                  <a:pt x="318" y="373"/>
                </a:cubicBezTo>
                <a:cubicBezTo>
                  <a:pt x="318" y="373"/>
                  <a:pt x="319" y="373"/>
                  <a:pt x="320" y="373"/>
                </a:cubicBezTo>
                <a:cubicBezTo>
                  <a:pt x="330" y="373"/>
                  <a:pt x="330" y="373"/>
                  <a:pt x="330" y="373"/>
                </a:cubicBezTo>
                <a:cubicBezTo>
                  <a:pt x="394" y="373"/>
                  <a:pt x="394" y="373"/>
                  <a:pt x="394" y="373"/>
                </a:cubicBezTo>
                <a:cubicBezTo>
                  <a:pt x="400" y="373"/>
                  <a:pt x="405" y="368"/>
                  <a:pt x="405" y="362"/>
                </a:cubicBezTo>
                <a:close/>
                <a:moveTo>
                  <a:pt x="240" y="318"/>
                </a:moveTo>
                <a:cubicBezTo>
                  <a:pt x="189" y="288"/>
                  <a:pt x="189" y="288"/>
                  <a:pt x="189" y="288"/>
                </a:cubicBezTo>
                <a:cubicBezTo>
                  <a:pt x="128" y="288"/>
                  <a:pt x="128" y="288"/>
                  <a:pt x="128" y="288"/>
                </a:cubicBezTo>
                <a:cubicBezTo>
                  <a:pt x="128" y="352"/>
                  <a:pt x="128" y="352"/>
                  <a:pt x="128" y="352"/>
                </a:cubicBezTo>
                <a:cubicBezTo>
                  <a:pt x="140" y="352"/>
                  <a:pt x="140" y="352"/>
                  <a:pt x="140" y="352"/>
                </a:cubicBezTo>
                <a:cubicBezTo>
                  <a:pt x="145" y="339"/>
                  <a:pt x="156" y="330"/>
                  <a:pt x="170" y="330"/>
                </a:cubicBezTo>
                <a:cubicBezTo>
                  <a:pt x="184" y="330"/>
                  <a:pt x="196" y="339"/>
                  <a:pt x="200" y="352"/>
                </a:cubicBezTo>
                <a:cubicBezTo>
                  <a:pt x="258" y="352"/>
                  <a:pt x="258" y="352"/>
                  <a:pt x="258" y="352"/>
                </a:cubicBezTo>
                <a:cubicBezTo>
                  <a:pt x="262" y="339"/>
                  <a:pt x="274" y="330"/>
                  <a:pt x="288" y="330"/>
                </a:cubicBezTo>
                <a:cubicBezTo>
                  <a:pt x="302" y="330"/>
                  <a:pt x="313" y="339"/>
                  <a:pt x="318" y="352"/>
                </a:cubicBezTo>
                <a:cubicBezTo>
                  <a:pt x="318" y="352"/>
                  <a:pt x="318" y="352"/>
                  <a:pt x="320" y="352"/>
                </a:cubicBezTo>
                <a:cubicBezTo>
                  <a:pt x="320" y="320"/>
                  <a:pt x="320" y="320"/>
                  <a:pt x="320" y="320"/>
                </a:cubicBezTo>
                <a:cubicBezTo>
                  <a:pt x="245" y="320"/>
                  <a:pt x="245" y="320"/>
                  <a:pt x="245" y="320"/>
                </a:cubicBezTo>
                <a:cubicBezTo>
                  <a:pt x="243" y="320"/>
                  <a:pt x="241" y="319"/>
                  <a:pt x="240" y="318"/>
                </a:cubicBezTo>
                <a:close/>
                <a:moveTo>
                  <a:pt x="248" y="298"/>
                </a:moveTo>
                <a:cubicBezTo>
                  <a:pt x="283" y="298"/>
                  <a:pt x="283" y="298"/>
                  <a:pt x="283" y="298"/>
                </a:cubicBezTo>
                <a:cubicBezTo>
                  <a:pt x="238" y="182"/>
                  <a:pt x="238" y="182"/>
                  <a:pt x="238" y="182"/>
                </a:cubicBezTo>
                <a:cubicBezTo>
                  <a:pt x="192" y="181"/>
                  <a:pt x="192" y="181"/>
                  <a:pt x="192" y="181"/>
                </a:cubicBezTo>
                <a:cubicBezTo>
                  <a:pt x="192" y="266"/>
                  <a:pt x="192" y="266"/>
                  <a:pt x="192" y="266"/>
                </a:cubicBezTo>
                <a:cubicBezTo>
                  <a:pt x="193" y="266"/>
                  <a:pt x="195" y="267"/>
                  <a:pt x="197" y="268"/>
                </a:cubicBezTo>
                <a:lnTo>
                  <a:pt x="248" y="2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49" name="Freeform 232">
            <a:extLst>
              <a:ext uri="{FF2B5EF4-FFF2-40B4-BE49-F238E27FC236}">
                <a16:creationId xmlns:a16="http://schemas.microsoft.com/office/drawing/2014/main" id="{ECDADA50-8B51-4872-A676-8A944973870B}"/>
              </a:ext>
            </a:extLst>
          </p:cNvPr>
          <p:cNvSpPr>
            <a:spLocks noChangeAspect="1" noEditPoints="1"/>
          </p:cNvSpPr>
          <p:nvPr/>
        </p:nvSpPr>
        <p:spPr bwMode="auto">
          <a:xfrm>
            <a:off x="6192386" y="3750169"/>
            <a:ext cx="460723" cy="460723"/>
          </a:xfrm>
          <a:custGeom>
            <a:avLst/>
            <a:gdLst>
              <a:gd name="T0" fmla="*/ 247 w 512"/>
              <a:gd name="T1" fmla="*/ 278 h 512"/>
              <a:gd name="T2" fmla="*/ 323 w 512"/>
              <a:gd name="T3" fmla="*/ 219 h 512"/>
              <a:gd name="T4" fmla="*/ 264 w 512"/>
              <a:gd name="T5" fmla="*/ 295 h 512"/>
              <a:gd name="T6" fmla="*/ 256 w 512"/>
              <a:gd name="T7" fmla="*/ 298 h 512"/>
              <a:gd name="T8" fmla="*/ 256 w 512"/>
              <a:gd name="T9" fmla="*/ 298 h 512"/>
              <a:gd name="T10" fmla="*/ 247 w 512"/>
              <a:gd name="T11" fmla="*/ 295 h 512"/>
              <a:gd name="T12" fmla="*/ 243 w 512"/>
              <a:gd name="T13" fmla="*/ 286 h 512"/>
              <a:gd name="T14" fmla="*/ 247 w 512"/>
              <a:gd name="T15" fmla="*/ 278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416 w 512"/>
              <a:gd name="T27" fmla="*/ 288 h 512"/>
              <a:gd name="T28" fmla="*/ 378 w 512"/>
              <a:gd name="T29" fmla="*/ 184 h 512"/>
              <a:gd name="T30" fmla="*/ 392 w 512"/>
              <a:gd name="T31" fmla="*/ 166 h 512"/>
              <a:gd name="T32" fmla="*/ 391 w 512"/>
              <a:gd name="T33" fmla="*/ 152 h 512"/>
              <a:gd name="T34" fmla="*/ 377 w 512"/>
              <a:gd name="T35" fmla="*/ 151 h 512"/>
              <a:gd name="T36" fmla="*/ 359 w 512"/>
              <a:gd name="T37" fmla="*/ 165 h 512"/>
              <a:gd name="T38" fmla="*/ 256 w 512"/>
              <a:gd name="T39" fmla="*/ 128 h 512"/>
              <a:gd name="T40" fmla="*/ 96 w 512"/>
              <a:gd name="T41" fmla="*/ 288 h 512"/>
              <a:gd name="T42" fmla="*/ 106 w 512"/>
              <a:gd name="T43" fmla="*/ 298 h 512"/>
              <a:gd name="T44" fmla="*/ 117 w 512"/>
              <a:gd name="T45" fmla="*/ 288 h 512"/>
              <a:gd name="T46" fmla="*/ 256 w 512"/>
              <a:gd name="T47" fmla="*/ 149 h 512"/>
              <a:gd name="T48" fmla="*/ 341 w 512"/>
              <a:gd name="T49" fmla="*/ 179 h 512"/>
              <a:gd name="T50" fmla="*/ 233 w 512"/>
              <a:gd name="T51" fmla="*/ 261 h 512"/>
              <a:gd name="T52" fmla="*/ 232 w 512"/>
              <a:gd name="T53" fmla="*/ 262 h 512"/>
              <a:gd name="T54" fmla="*/ 222 w 512"/>
              <a:gd name="T55" fmla="*/ 286 h 512"/>
              <a:gd name="T56" fmla="*/ 232 w 512"/>
              <a:gd name="T57" fmla="*/ 310 h 512"/>
              <a:gd name="T58" fmla="*/ 256 w 512"/>
              <a:gd name="T59" fmla="*/ 320 h 512"/>
              <a:gd name="T60" fmla="*/ 256 w 512"/>
              <a:gd name="T61" fmla="*/ 320 h 512"/>
              <a:gd name="T62" fmla="*/ 279 w 512"/>
              <a:gd name="T63" fmla="*/ 310 h 512"/>
              <a:gd name="T64" fmla="*/ 280 w 512"/>
              <a:gd name="T65" fmla="*/ 309 h 512"/>
              <a:gd name="T66" fmla="*/ 364 w 512"/>
              <a:gd name="T67" fmla="*/ 202 h 512"/>
              <a:gd name="T68" fmla="*/ 394 w 512"/>
              <a:gd name="T69" fmla="*/ 288 h 512"/>
              <a:gd name="T70" fmla="*/ 405 w 512"/>
              <a:gd name="T71" fmla="*/ 298 h 512"/>
              <a:gd name="T72" fmla="*/ 416 w 512"/>
              <a:gd name="T73" fmla="*/ 2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47" y="278"/>
                </a:moveTo>
                <a:cubicBezTo>
                  <a:pt x="323" y="219"/>
                  <a:pt x="323" y="219"/>
                  <a:pt x="323" y="219"/>
                </a:cubicBezTo>
                <a:cubicBezTo>
                  <a:pt x="264" y="295"/>
                  <a:pt x="264" y="295"/>
                  <a:pt x="264" y="295"/>
                </a:cubicBezTo>
                <a:cubicBezTo>
                  <a:pt x="262" y="297"/>
                  <a:pt x="259" y="298"/>
                  <a:pt x="256" y="298"/>
                </a:cubicBezTo>
                <a:cubicBezTo>
                  <a:pt x="256" y="298"/>
                  <a:pt x="256" y="298"/>
                  <a:pt x="256" y="298"/>
                </a:cubicBezTo>
                <a:cubicBezTo>
                  <a:pt x="252" y="298"/>
                  <a:pt x="249" y="297"/>
                  <a:pt x="247" y="295"/>
                </a:cubicBezTo>
                <a:cubicBezTo>
                  <a:pt x="245" y="292"/>
                  <a:pt x="243" y="289"/>
                  <a:pt x="243" y="286"/>
                </a:cubicBezTo>
                <a:cubicBezTo>
                  <a:pt x="243" y="283"/>
                  <a:pt x="245" y="280"/>
                  <a:pt x="247" y="27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88"/>
                </a:moveTo>
                <a:cubicBezTo>
                  <a:pt x="416" y="248"/>
                  <a:pt x="401" y="212"/>
                  <a:pt x="378" y="184"/>
                </a:cubicBezTo>
                <a:cubicBezTo>
                  <a:pt x="392" y="166"/>
                  <a:pt x="392" y="166"/>
                  <a:pt x="392" y="166"/>
                </a:cubicBezTo>
                <a:cubicBezTo>
                  <a:pt x="395" y="162"/>
                  <a:pt x="395" y="156"/>
                  <a:pt x="391" y="152"/>
                </a:cubicBezTo>
                <a:cubicBezTo>
                  <a:pt x="387" y="148"/>
                  <a:pt x="381" y="148"/>
                  <a:pt x="377" y="151"/>
                </a:cubicBezTo>
                <a:cubicBezTo>
                  <a:pt x="359" y="165"/>
                  <a:pt x="359" y="165"/>
                  <a:pt x="359" y="165"/>
                </a:cubicBezTo>
                <a:cubicBezTo>
                  <a:pt x="331" y="142"/>
                  <a:pt x="295" y="128"/>
                  <a:pt x="256" y="128"/>
                </a:cubicBezTo>
                <a:cubicBezTo>
                  <a:pt x="167" y="128"/>
                  <a:pt x="96" y="199"/>
                  <a:pt x="96" y="288"/>
                </a:cubicBezTo>
                <a:cubicBezTo>
                  <a:pt x="96" y="294"/>
                  <a:pt x="100" y="298"/>
                  <a:pt x="106" y="298"/>
                </a:cubicBezTo>
                <a:cubicBezTo>
                  <a:pt x="112" y="298"/>
                  <a:pt x="117" y="294"/>
                  <a:pt x="117" y="288"/>
                </a:cubicBezTo>
                <a:cubicBezTo>
                  <a:pt x="117" y="211"/>
                  <a:pt x="179" y="149"/>
                  <a:pt x="256" y="149"/>
                </a:cubicBezTo>
                <a:cubicBezTo>
                  <a:pt x="288" y="149"/>
                  <a:pt x="318" y="160"/>
                  <a:pt x="341" y="179"/>
                </a:cubicBezTo>
                <a:cubicBezTo>
                  <a:pt x="233" y="261"/>
                  <a:pt x="233" y="261"/>
                  <a:pt x="233" y="261"/>
                </a:cubicBezTo>
                <a:cubicBezTo>
                  <a:pt x="233" y="262"/>
                  <a:pt x="232" y="262"/>
                  <a:pt x="232" y="262"/>
                </a:cubicBezTo>
                <a:cubicBezTo>
                  <a:pt x="226" y="269"/>
                  <a:pt x="222" y="277"/>
                  <a:pt x="222" y="286"/>
                </a:cubicBezTo>
                <a:cubicBezTo>
                  <a:pt x="222" y="295"/>
                  <a:pt x="226" y="303"/>
                  <a:pt x="232" y="310"/>
                </a:cubicBezTo>
                <a:cubicBezTo>
                  <a:pt x="238" y="316"/>
                  <a:pt x="247" y="320"/>
                  <a:pt x="256" y="320"/>
                </a:cubicBezTo>
                <a:cubicBezTo>
                  <a:pt x="256" y="320"/>
                  <a:pt x="256" y="320"/>
                  <a:pt x="256" y="320"/>
                </a:cubicBezTo>
                <a:cubicBezTo>
                  <a:pt x="265" y="320"/>
                  <a:pt x="273" y="316"/>
                  <a:pt x="279" y="310"/>
                </a:cubicBezTo>
                <a:cubicBezTo>
                  <a:pt x="280" y="310"/>
                  <a:pt x="280" y="309"/>
                  <a:pt x="280" y="309"/>
                </a:cubicBezTo>
                <a:cubicBezTo>
                  <a:pt x="364" y="202"/>
                  <a:pt x="364" y="202"/>
                  <a:pt x="364" y="202"/>
                </a:cubicBezTo>
                <a:cubicBezTo>
                  <a:pt x="383" y="225"/>
                  <a:pt x="394" y="255"/>
                  <a:pt x="394" y="288"/>
                </a:cubicBezTo>
                <a:cubicBezTo>
                  <a:pt x="394" y="294"/>
                  <a:pt x="399" y="298"/>
                  <a:pt x="405" y="298"/>
                </a:cubicBezTo>
                <a:cubicBezTo>
                  <a:pt x="411" y="298"/>
                  <a:pt x="416" y="294"/>
                  <a:pt x="416"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7520466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journey to implement and mature enterprise architecture capability </a:t>
            </a:r>
          </a:p>
        </p:txBody>
      </p:sp>
      <p:sp>
        <p:nvSpPr>
          <p:cNvPr id="3" name="Text Placeholder 2"/>
          <p:cNvSpPr>
            <a:spLocks noGrp="1"/>
          </p:cNvSpPr>
          <p:nvPr>
            <p:ph type="body" sz="quarter" idx="14"/>
          </p:nvPr>
        </p:nvSpPr>
        <p:spPr/>
        <p:txBody>
          <a:bodyPr/>
          <a:lstStyle/>
          <a:p>
            <a:r>
              <a:rPr lang="en-GB"/>
              <a:t>Maturing architecture capability will take time, however the more mature the EA capability the greater the value derived. The maturity of the EA function is often moves in lockstep with the maturity of technology’s relationship with the business. </a:t>
            </a:r>
          </a:p>
        </p:txBody>
      </p:sp>
      <p:sp>
        <p:nvSpPr>
          <p:cNvPr id="4" name="Text Placeholder 3"/>
          <p:cNvSpPr>
            <a:spLocks noGrp="1"/>
          </p:cNvSpPr>
          <p:nvPr>
            <p:ph type="body" sz="quarter" idx="4294967295"/>
          </p:nvPr>
        </p:nvSpPr>
        <p:spPr>
          <a:xfrm>
            <a:off x="971550" y="320675"/>
            <a:ext cx="11220450" cy="138113"/>
          </a:xfrm>
        </p:spPr>
        <p:txBody>
          <a:bodyPr/>
          <a:lstStyle/>
          <a:p>
            <a:r>
              <a:rPr lang="en-GB"/>
              <a:t>ORGANISING FOR Architecture</a:t>
            </a:r>
          </a:p>
        </p:txBody>
      </p:sp>
      <p:graphicFrame>
        <p:nvGraphicFramePr>
          <p:cNvPr id="38" name="Table 37">
            <a:extLst>
              <a:ext uri="{FF2B5EF4-FFF2-40B4-BE49-F238E27FC236}">
                <a16:creationId xmlns:a16="http://schemas.microsoft.com/office/drawing/2014/main" id="{EBB9F5D3-FB0D-4FDC-B767-6F070B9066AE}"/>
              </a:ext>
            </a:extLst>
          </p:cNvPr>
          <p:cNvGraphicFramePr>
            <a:graphicFrameLocks noGrp="1"/>
          </p:cNvGraphicFramePr>
          <p:nvPr/>
        </p:nvGraphicFramePr>
        <p:xfrm>
          <a:off x="1296104" y="4249530"/>
          <a:ext cx="10301196" cy="2287385"/>
        </p:xfrm>
        <a:graphic>
          <a:graphicData uri="http://schemas.openxmlformats.org/drawingml/2006/table">
            <a:tbl>
              <a:tblPr firstRow="1" firstCol="1" bandRow="1">
                <a:tableStyleId>{5C22544A-7EE6-4342-B048-85BDC9FD1C3A}</a:tableStyleId>
              </a:tblPr>
              <a:tblGrid>
                <a:gridCol w="1005136">
                  <a:extLst>
                    <a:ext uri="{9D8B030D-6E8A-4147-A177-3AD203B41FA5}">
                      <a16:colId xmlns:a16="http://schemas.microsoft.com/office/drawing/2014/main" val="20000"/>
                    </a:ext>
                  </a:extLst>
                </a:gridCol>
                <a:gridCol w="1859212">
                  <a:extLst>
                    <a:ext uri="{9D8B030D-6E8A-4147-A177-3AD203B41FA5}">
                      <a16:colId xmlns:a16="http://schemas.microsoft.com/office/drawing/2014/main" val="20001"/>
                    </a:ext>
                  </a:extLst>
                </a:gridCol>
                <a:gridCol w="1899988">
                  <a:extLst>
                    <a:ext uri="{9D8B030D-6E8A-4147-A177-3AD203B41FA5}">
                      <a16:colId xmlns:a16="http://schemas.microsoft.com/office/drawing/2014/main" val="20002"/>
                    </a:ext>
                  </a:extLst>
                </a:gridCol>
                <a:gridCol w="1884680">
                  <a:extLst>
                    <a:ext uri="{9D8B030D-6E8A-4147-A177-3AD203B41FA5}">
                      <a16:colId xmlns:a16="http://schemas.microsoft.com/office/drawing/2014/main" val="20003"/>
                    </a:ext>
                  </a:extLst>
                </a:gridCol>
                <a:gridCol w="1849120">
                  <a:extLst>
                    <a:ext uri="{9D8B030D-6E8A-4147-A177-3AD203B41FA5}">
                      <a16:colId xmlns:a16="http://schemas.microsoft.com/office/drawing/2014/main" val="20004"/>
                    </a:ext>
                  </a:extLst>
                </a:gridCol>
                <a:gridCol w="1803060">
                  <a:extLst>
                    <a:ext uri="{9D8B030D-6E8A-4147-A177-3AD203B41FA5}">
                      <a16:colId xmlns:a16="http://schemas.microsoft.com/office/drawing/2014/main" val="20005"/>
                    </a:ext>
                  </a:extLst>
                </a:gridCol>
              </a:tblGrid>
              <a:tr h="370037">
                <a:tc>
                  <a:txBody>
                    <a:bodyPr/>
                    <a:lstStyle/>
                    <a:p>
                      <a:pPr marL="0" marR="0" algn="ctr">
                        <a:spcBef>
                          <a:spcPts val="0"/>
                        </a:spcBef>
                        <a:spcAft>
                          <a:spcPts val="0"/>
                        </a:spcAft>
                      </a:pPr>
                      <a:r>
                        <a:rPr lang="en-US" sz="1050" b="1" i="0">
                          <a:solidFill>
                            <a:schemeClr val="tx1"/>
                          </a:solidFill>
                          <a:effectLst/>
                          <a:latin typeface="+mn-lt"/>
                          <a:ea typeface="Open Sans" panose="020B0606030504020204" pitchFamily="34" charset="0"/>
                          <a:cs typeface="Open Sans" panose="020B0606030504020204" pitchFamily="34" charset="0"/>
                        </a:rPr>
                        <a:t>EA Goal</a:t>
                      </a:r>
                    </a:p>
                  </a:txBody>
                  <a:tcPr marL="27432" marR="82296"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lvl="0" indent="-10972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a:solidFill>
                            <a:schemeClr val="tx1"/>
                          </a:solidFill>
                          <a:effectLst/>
                          <a:latin typeface="+mn-lt"/>
                          <a:ea typeface="Open Sans" panose="020B0606030504020204" pitchFamily="34" charset="0"/>
                          <a:cs typeface="Open Sans" panose="020B0606030504020204" pitchFamily="34" charset="0"/>
                        </a:rPr>
                        <a:t>Ensuring compliance to principles</a:t>
                      </a:r>
                      <a:r>
                        <a:rPr lang="en-US" sz="900" b="0" baseline="0">
                          <a:solidFill>
                            <a:schemeClr val="tx1"/>
                          </a:solidFill>
                          <a:effectLst/>
                          <a:latin typeface="+mn-lt"/>
                          <a:ea typeface="Open Sans" panose="020B0606030504020204" pitchFamily="34" charset="0"/>
                          <a:cs typeface="Open Sans" panose="020B0606030504020204" pitchFamily="34" charset="0"/>
                        </a:rPr>
                        <a:t> and </a:t>
                      </a:r>
                      <a:r>
                        <a:rPr lang="en-US" sz="900" b="0">
                          <a:solidFill>
                            <a:schemeClr val="tx1"/>
                          </a:solidFill>
                          <a:effectLst/>
                          <a:latin typeface="+mn-lt"/>
                          <a:ea typeface="Open Sans" panose="020B0606030504020204" pitchFamily="34" charset="0"/>
                          <a:cs typeface="Open Sans" panose="020B0606030504020204" pitchFamily="34" charset="0"/>
                        </a:rPr>
                        <a:t>standards</a:t>
                      </a: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Adding value to solution</a:t>
                      </a:r>
                      <a:r>
                        <a:rPr lang="en-US" sz="900" b="0" baseline="0">
                          <a:solidFill>
                            <a:schemeClr val="tx1"/>
                          </a:solidFill>
                          <a:effectLst/>
                          <a:latin typeface="+mn-lt"/>
                          <a:ea typeface="Open Sans" panose="020B0606030504020204" pitchFamily="34" charset="0"/>
                          <a:cs typeface="Open Sans" panose="020B0606030504020204" pitchFamily="34" charset="0"/>
                        </a:rPr>
                        <a:t> arch. teams</a:t>
                      </a:r>
                    </a:p>
                    <a:p>
                      <a:pPr marL="109728" marR="0" indent="-109728" algn="l">
                        <a:lnSpc>
                          <a:spcPct val="100000"/>
                        </a:lnSpc>
                        <a:spcBef>
                          <a:spcPts val="0"/>
                        </a:spcBef>
                        <a:spcAft>
                          <a:spcPts val="0"/>
                        </a:spcAft>
                        <a:buFont typeface="Arial" panose="020B0604020202020204" pitchFamily="34" charset="0"/>
                        <a:buChar char="•"/>
                      </a:pPr>
                      <a:r>
                        <a:rPr lang="en-US" sz="900" b="0" baseline="0">
                          <a:solidFill>
                            <a:schemeClr val="tx1"/>
                          </a:solidFill>
                          <a:effectLst/>
                          <a:latin typeface="+mn-lt"/>
                          <a:ea typeface="Open Sans" panose="020B0606030504020204" pitchFamily="34" charset="0"/>
                          <a:cs typeface="Open Sans" panose="020B0606030504020204" pitchFamily="34" charset="0"/>
                        </a:rPr>
                        <a:t>Enhancing solution architectures</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Alignment and optimization of all business and technology domains</a:t>
                      </a: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Pro-</a:t>
                      </a:r>
                      <a:r>
                        <a:rPr lang="en-US" sz="900" b="0" baseline="0">
                          <a:solidFill>
                            <a:schemeClr val="tx1"/>
                          </a:solidFill>
                          <a:effectLst/>
                          <a:latin typeface="+mn-lt"/>
                          <a:ea typeface="Open Sans" panose="020B0606030504020204" pitchFamily="34" charset="0"/>
                          <a:cs typeface="Open Sans" panose="020B0606030504020204" pitchFamily="34" charset="0"/>
                        </a:rPr>
                        <a:t>actively driving IT transformation e.g. Digital, Cloud</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Partnering with the business to jointly drive business &amp; IT strategy</a:t>
                      </a:r>
                    </a:p>
                  </a:txBody>
                  <a:tcPr marL="45720" marR="45720" marT="45238" marB="452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1050" b="1" i="0">
                          <a:solidFill>
                            <a:schemeClr val="tx1"/>
                          </a:solidFill>
                          <a:effectLst/>
                          <a:latin typeface="+mn-lt"/>
                          <a:ea typeface="Open Sans" panose="020B0606030504020204" pitchFamily="34" charset="0"/>
                          <a:cs typeface="Open Sans" panose="020B0606030504020204" pitchFamily="34" charset="0"/>
                        </a:rPr>
                        <a:t>EA Focus Areas</a:t>
                      </a:r>
                    </a:p>
                  </a:txBody>
                  <a:tcPr marL="27432" marR="82296"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9728" marR="0" lvl="0" indent="-10972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a:solidFill>
                            <a:schemeClr val="tx1"/>
                          </a:solidFill>
                          <a:effectLst/>
                          <a:latin typeface="+mn-lt"/>
                          <a:ea typeface="Open Sans" panose="020B0606030504020204" pitchFamily="34" charset="0"/>
                          <a:cs typeface="Open Sans" panose="020B0606030504020204" pitchFamily="34" charset="0"/>
                        </a:rPr>
                        <a:t>Architecture principles</a:t>
                      </a:r>
                      <a:r>
                        <a:rPr lang="en-US" sz="900" b="0" baseline="0">
                          <a:solidFill>
                            <a:schemeClr val="tx1"/>
                          </a:solidFill>
                          <a:effectLst/>
                          <a:latin typeface="+mn-lt"/>
                          <a:ea typeface="Open Sans" panose="020B0606030504020204" pitchFamily="34" charset="0"/>
                          <a:cs typeface="Open Sans" panose="020B0606030504020204" pitchFamily="34" charset="0"/>
                        </a:rPr>
                        <a:t> </a:t>
                      </a:r>
                    </a:p>
                    <a:p>
                      <a:pPr marL="109728" marR="0" lvl="0" indent="-10972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baseline="0">
                          <a:solidFill>
                            <a:schemeClr val="tx1"/>
                          </a:solidFill>
                          <a:effectLst/>
                          <a:latin typeface="+mn-lt"/>
                          <a:ea typeface="Open Sans" panose="020B0606030504020204" pitchFamily="34" charset="0"/>
                          <a:cs typeface="Open Sans" panose="020B0606030504020204" pitchFamily="34" charset="0"/>
                        </a:rPr>
                        <a:t>Technology standards</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Reference architectures</a:t>
                      </a:r>
                    </a:p>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Technology blueprints</a:t>
                      </a: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Business domain blueprints</a:t>
                      </a:r>
                    </a:p>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Technology blueprints</a:t>
                      </a: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Transformational</a:t>
                      </a:r>
                      <a:r>
                        <a:rPr lang="en-US" sz="900" b="0" baseline="0">
                          <a:solidFill>
                            <a:schemeClr val="tx1"/>
                          </a:solidFill>
                          <a:effectLst/>
                          <a:latin typeface="+mn-lt"/>
                          <a:ea typeface="Open Sans" panose="020B0606030504020204" pitchFamily="34" charset="0"/>
                          <a:cs typeface="Open Sans" panose="020B0606030504020204" pitchFamily="34" charset="0"/>
                        </a:rPr>
                        <a:t> IT strategies</a:t>
                      </a:r>
                    </a:p>
                    <a:p>
                      <a:pPr marL="109728" marR="0" indent="-109728" algn="l">
                        <a:lnSpc>
                          <a:spcPct val="100000"/>
                        </a:lnSpc>
                        <a:spcBef>
                          <a:spcPts val="0"/>
                        </a:spcBef>
                        <a:spcAft>
                          <a:spcPts val="0"/>
                        </a:spcAft>
                        <a:buFont typeface="Arial" panose="020B0604020202020204" pitchFamily="34" charset="0"/>
                        <a:buChar char="•"/>
                      </a:pPr>
                      <a:r>
                        <a:rPr lang="en-US" sz="900" b="0" baseline="0">
                          <a:solidFill>
                            <a:schemeClr val="tx1"/>
                          </a:solidFill>
                          <a:effectLst/>
                          <a:latin typeface="+mn-lt"/>
                          <a:ea typeface="Open Sans" panose="020B0606030504020204" pitchFamily="34" charset="0"/>
                          <a:cs typeface="Open Sans" panose="020B0606030504020204" pitchFamily="34" charset="0"/>
                        </a:rPr>
                        <a:t>Technology innovation</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Business</a:t>
                      </a:r>
                      <a:r>
                        <a:rPr lang="en-US" sz="900" b="0" baseline="0">
                          <a:solidFill>
                            <a:schemeClr val="tx1"/>
                          </a:solidFill>
                          <a:effectLst/>
                          <a:latin typeface="+mn-lt"/>
                          <a:ea typeface="Open Sans" panose="020B0606030504020204" pitchFamily="34" charset="0"/>
                          <a:cs typeface="Open Sans" panose="020B0606030504020204" pitchFamily="34" charset="0"/>
                        </a:rPr>
                        <a:t> and IT strategy</a:t>
                      </a:r>
                    </a:p>
                    <a:p>
                      <a:pPr marL="109728" marR="0" indent="-109728" algn="l">
                        <a:lnSpc>
                          <a:spcPct val="100000"/>
                        </a:lnSpc>
                        <a:spcBef>
                          <a:spcPts val="0"/>
                        </a:spcBef>
                        <a:spcAft>
                          <a:spcPts val="0"/>
                        </a:spcAft>
                        <a:buFont typeface="Arial" panose="020B0604020202020204" pitchFamily="34" charset="0"/>
                        <a:buChar char="•"/>
                      </a:pPr>
                      <a:r>
                        <a:rPr lang="en-US" sz="900" b="0" baseline="0">
                          <a:solidFill>
                            <a:schemeClr val="tx1"/>
                          </a:solidFill>
                          <a:effectLst/>
                          <a:latin typeface="+mn-lt"/>
                          <a:ea typeface="Open Sans" panose="020B0606030504020204" pitchFamily="34" charset="0"/>
                          <a:cs typeface="Open Sans" panose="020B0606030504020204" pitchFamily="34" charset="0"/>
                        </a:rPr>
                        <a:t>Shared business &amp; tech outcomes</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45720" marT="45238" marB="452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7037737"/>
                  </a:ext>
                </a:extLst>
              </a:tr>
              <a:tr h="605441">
                <a:tc>
                  <a:txBody>
                    <a:bodyPr/>
                    <a:lstStyle/>
                    <a:p>
                      <a:pPr marL="0" marR="0" algn="ctr">
                        <a:spcBef>
                          <a:spcPts val="0"/>
                        </a:spcBef>
                        <a:spcAft>
                          <a:spcPts val="0"/>
                        </a:spcAft>
                      </a:pPr>
                      <a:r>
                        <a:rPr lang="en-US" sz="1050" b="1" i="0">
                          <a:solidFill>
                            <a:schemeClr val="tx1"/>
                          </a:solidFill>
                          <a:effectLst/>
                          <a:latin typeface="+mn-lt"/>
                          <a:ea typeface="Open Sans" panose="020B0606030504020204" pitchFamily="34" charset="0"/>
                          <a:cs typeface="Open Sans" panose="020B0606030504020204" pitchFamily="34" charset="0"/>
                        </a:rPr>
                        <a:t>Solutions</a:t>
                      </a:r>
                      <a:r>
                        <a:rPr lang="en-US" sz="1050" b="1" i="0" baseline="0">
                          <a:solidFill>
                            <a:schemeClr val="tx1"/>
                          </a:solidFill>
                          <a:effectLst/>
                          <a:latin typeface="+mn-lt"/>
                          <a:ea typeface="Open Sans" panose="020B0606030504020204" pitchFamily="34" charset="0"/>
                          <a:cs typeface="Open Sans" panose="020B0606030504020204" pitchFamily="34" charset="0"/>
                        </a:rPr>
                        <a:t> &amp; </a:t>
                      </a:r>
                      <a:r>
                        <a:rPr lang="en-US" sz="1050" b="1" i="0">
                          <a:solidFill>
                            <a:schemeClr val="tx1"/>
                          </a:solidFill>
                          <a:effectLst/>
                          <a:latin typeface="+mn-lt"/>
                          <a:ea typeface="Open Sans" panose="020B0606030504020204" pitchFamily="34" charset="0"/>
                          <a:cs typeface="Open Sans" panose="020B0606030504020204" pitchFamily="34" charset="0"/>
                        </a:rPr>
                        <a:t>Governance Characteristics</a:t>
                      </a:r>
                    </a:p>
                  </a:txBody>
                  <a:tcPr marL="27432" marR="27432"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lvl="0" indent="-10972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baseline="0">
                          <a:solidFill>
                            <a:schemeClr val="tx1"/>
                          </a:solidFill>
                          <a:effectLst/>
                          <a:latin typeface="+mn-lt"/>
                          <a:ea typeface="Open Sans" panose="020B0606030504020204" pitchFamily="34" charset="0"/>
                          <a:cs typeface="Open Sans" panose="020B0606030504020204" pitchFamily="34" charset="0"/>
                        </a:rPr>
                        <a:t>Projects are mostly opportunistic</a:t>
                      </a:r>
                      <a:endParaRPr lang="en-US" sz="900" b="0">
                        <a:solidFill>
                          <a:schemeClr val="tx1"/>
                        </a:solidFill>
                        <a:effectLst/>
                        <a:latin typeface="+mn-lt"/>
                        <a:ea typeface="Open Sans" panose="020B0606030504020204" pitchFamily="34" charset="0"/>
                        <a:cs typeface="Open Sans" panose="020B0606030504020204" pitchFamily="34" charset="0"/>
                      </a:endParaRPr>
                    </a:p>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Basic governance</a:t>
                      </a:r>
                      <a:r>
                        <a:rPr lang="en-US" sz="900" b="0" baseline="0">
                          <a:solidFill>
                            <a:schemeClr val="tx1"/>
                          </a:solidFill>
                          <a:effectLst/>
                          <a:latin typeface="+mn-lt"/>
                          <a:ea typeface="Open Sans" panose="020B0606030504020204" pitchFamily="34" charset="0"/>
                          <a:cs typeface="Open Sans" panose="020B0606030504020204" pitchFamily="34" charset="0"/>
                        </a:rPr>
                        <a:t> process focused on compliance to standards and principles</a:t>
                      </a: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Some tech projects start to be launched from blueprinting process</a:t>
                      </a:r>
                    </a:p>
                    <a:p>
                      <a:pPr marL="109728" marR="0" indent="-109728" algn="l">
                        <a:lnSpc>
                          <a:spcPct val="100000"/>
                        </a:lnSpc>
                        <a:spcBef>
                          <a:spcPts val="0"/>
                        </a:spcBef>
                        <a:spcAft>
                          <a:spcPts val="0"/>
                        </a:spcAft>
                        <a:buFont typeface="Arial" panose="020B0604020202020204" pitchFamily="34" charset="0"/>
                        <a:buChar char="•"/>
                      </a:pPr>
                      <a:r>
                        <a:rPr lang="en-US" sz="900" b="0" baseline="0">
                          <a:solidFill>
                            <a:schemeClr val="tx1"/>
                          </a:solidFill>
                          <a:effectLst/>
                          <a:latin typeface="+mn-lt"/>
                          <a:ea typeface="Open Sans" panose="020B0606030504020204" pitchFamily="34" charset="0"/>
                          <a:cs typeface="Open Sans" panose="020B0606030504020204" pitchFamily="34" charset="0"/>
                        </a:rPr>
                        <a:t>Governance now includes reference architecture &amp; blueprint alignment</a:t>
                      </a: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Initiatives created from blueprinting</a:t>
                      </a:r>
                      <a:r>
                        <a:rPr lang="en-US" sz="900" b="0" baseline="0">
                          <a:solidFill>
                            <a:schemeClr val="tx1"/>
                          </a:solidFill>
                          <a:effectLst/>
                          <a:latin typeface="+mn-lt"/>
                          <a:ea typeface="Open Sans" panose="020B0606030504020204" pitchFamily="34" charset="0"/>
                          <a:cs typeface="Open Sans" panose="020B0606030504020204" pitchFamily="34" charset="0"/>
                        </a:rPr>
                        <a:t> process, less opportunistic initiatives</a:t>
                      </a:r>
                    </a:p>
                    <a:p>
                      <a:pPr marL="109728" marR="0" indent="-109728" algn="l">
                        <a:lnSpc>
                          <a:spcPct val="100000"/>
                        </a:lnSpc>
                        <a:spcBef>
                          <a:spcPts val="0"/>
                        </a:spcBef>
                        <a:spcAft>
                          <a:spcPts val="0"/>
                        </a:spcAft>
                        <a:buFont typeface="Arial" panose="020B0604020202020204" pitchFamily="34" charset="0"/>
                        <a:buChar char="•"/>
                      </a:pPr>
                      <a:r>
                        <a:rPr lang="en-US" sz="900" b="0" baseline="0">
                          <a:solidFill>
                            <a:schemeClr val="tx1"/>
                          </a:solidFill>
                          <a:effectLst/>
                          <a:latin typeface="+mn-lt"/>
                          <a:ea typeface="Open Sans" panose="020B0606030504020204" pitchFamily="34" charset="0"/>
                          <a:cs typeface="Open Sans" panose="020B0606030504020204" pitchFamily="34" charset="0"/>
                        </a:rPr>
                        <a:t>Comprehensive EA artifacts for gov.</a:t>
                      </a:r>
                    </a:p>
                    <a:p>
                      <a:pPr marL="109728" marR="0" indent="-109728" algn="l">
                        <a:lnSpc>
                          <a:spcPct val="100000"/>
                        </a:lnSpc>
                        <a:spcBef>
                          <a:spcPts val="0"/>
                        </a:spcBef>
                        <a:spcAft>
                          <a:spcPts val="0"/>
                        </a:spcAft>
                        <a:buFont typeface="Arial" panose="020B0604020202020204" pitchFamily="34" charset="0"/>
                        <a:buChar char="•"/>
                      </a:pPr>
                      <a:r>
                        <a:rPr lang="en-US" sz="900" b="0" baseline="0">
                          <a:solidFill>
                            <a:schemeClr val="tx1"/>
                          </a:solidFill>
                          <a:effectLst/>
                          <a:latin typeface="+mn-lt"/>
                          <a:ea typeface="Open Sans" panose="020B0606030504020204" pitchFamily="34" charset="0"/>
                          <a:cs typeface="Open Sans" panose="020B0606030504020204" pitchFamily="34" charset="0"/>
                        </a:rPr>
                        <a:t>Measurable architecture KPIs</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EA launches strategic</a:t>
                      </a:r>
                      <a:r>
                        <a:rPr lang="en-US" sz="900" b="0" baseline="0">
                          <a:solidFill>
                            <a:schemeClr val="tx1"/>
                          </a:solidFill>
                          <a:effectLst/>
                          <a:latin typeface="+mn-lt"/>
                          <a:ea typeface="Open Sans" panose="020B0606030504020204" pitchFamily="34" charset="0"/>
                          <a:cs typeface="Open Sans" panose="020B0606030504020204" pitchFamily="34" charset="0"/>
                        </a:rPr>
                        <a:t> programs consisting of multiple aligned projects</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Most initiatives are launched via</a:t>
                      </a:r>
                      <a:r>
                        <a:rPr lang="en-US" sz="900" b="0" baseline="0">
                          <a:solidFill>
                            <a:schemeClr val="tx1"/>
                          </a:solidFill>
                          <a:effectLst/>
                          <a:latin typeface="+mn-lt"/>
                          <a:ea typeface="Open Sans" panose="020B0606030504020204" pitchFamily="34" charset="0"/>
                          <a:cs typeface="Open Sans" panose="020B0606030504020204" pitchFamily="34" charset="0"/>
                        </a:rPr>
                        <a:t> the strategic planning process and require minimum governance</a:t>
                      </a:r>
                    </a:p>
                    <a:p>
                      <a:pPr marL="109728" marR="0" indent="-109728" algn="l">
                        <a:lnSpc>
                          <a:spcPct val="100000"/>
                        </a:lnSpc>
                        <a:spcBef>
                          <a:spcPts val="0"/>
                        </a:spcBef>
                        <a:spcAft>
                          <a:spcPts val="0"/>
                        </a:spcAft>
                        <a:buFont typeface="Arial" panose="020B0604020202020204" pitchFamily="34" charset="0"/>
                        <a:buChar char="•"/>
                      </a:pPr>
                      <a:r>
                        <a:rPr lang="en-US" sz="900" b="0" baseline="0">
                          <a:solidFill>
                            <a:schemeClr val="tx1"/>
                          </a:solidFill>
                          <a:effectLst/>
                          <a:latin typeface="+mn-lt"/>
                          <a:ea typeface="Open Sans" panose="020B0606030504020204" pitchFamily="34" charset="0"/>
                          <a:cs typeface="Open Sans" panose="020B0606030504020204" pitchFamily="34" charset="0"/>
                        </a:rPr>
                        <a:t>Innovation fast track for unplanned projects</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45720" marT="45238" marB="452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2416">
                <a:tc>
                  <a:txBody>
                    <a:bodyPr/>
                    <a:lstStyle/>
                    <a:p>
                      <a:pPr marL="0" marR="0" algn="ctr">
                        <a:spcBef>
                          <a:spcPts val="0"/>
                        </a:spcBef>
                        <a:spcAft>
                          <a:spcPts val="0"/>
                        </a:spcAft>
                      </a:pPr>
                      <a:r>
                        <a:rPr lang="en-US" sz="1050" b="1" i="0">
                          <a:solidFill>
                            <a:schemeClr val="tx1"/>
                          </a:solidFill>
                          <a:effectLst/>
                          <a:latin typeface="+mn-lt"/>
                          <a:ea typeface="Open Sans" panose="020B0606030504020204" pitchFamily="34" charset="0"/>
                          <a:cs typeface="Open Sans" panose="020B0606030504020204" pitchFamily="34" charset="0"/>
                        </a:rPr>
                        <a:t>Organisational </a:t>
                      </a:r>
                      <a:br>
                        <a:rPr lang="en-US" sz="1050" b="1" i="0">
                          <a:solidFill>
                            <a:schemeClr val="tx1"/>
                          </a:solidFill>
                          <a:effectLst/>
                          <a:latin typeface="+mn-lt"/>
                          <a:ea typeface="Open Sans" panose="020B0606030504020204" pitchFamily="34" charset="0"/>
                          <a:cs typeface="Open Sans" panose="020B0606030504020204" pitchFamily="34" charset="0"/>
                        </a:rPr>
                      </a:br>
                      <a:r>
                        <a:rPr lang="en-US" sz="1050" b="1" i="0">
                          <a:solidFill>
                            <a:schemeClr val="tx1"/>
                          </a:solidFill>
                          <a:effectLst/>
                          <a:latin typeface="+mn-lt"/>
                          <a:ea typeface="Open Sans" panose="020B0606030504020204" pitchFamily="34" charset="0"/>
                          <a:cs typeface="Open Sans" panose="020B0606030504020204" pitchFamily="34" charset="0"/>
                        </a:rPr>
                        <a:t>Value</a:t>
                      </a:r>
                    </a:p>
                  </a:txBody>
                  <a:tcPr marL="27432" marR="27432"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EA as ‘standards</a:t>
                      </a:r>
                      <a:r>
                        <a:rPr lang="en-US" sz="900" b="0" baseline="0">
                          <a:solidFill>
                            <a:schemeClr val="tx1"/>
                          </a:solidFill>
                          <a:effectLst/>
                          <a:latin typeface="+mn-lt"/>
                          <a:ea typeface="Open Sans" panose="020B0606030504020204" pitchFamily="34" charset="0"/>
                          <a:cs typeface="Open Sans" panose="020B0606030504020204" pitchFamily="34" charset="0"/>
                        </a:rPr>
                        <a:t> police’</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Alignment across tech domains</a:t>
                      </a:r>
                    </a:p>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Some reuse of Solutions and designs</a:t>
                      </a:r>
                    </a:p>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Higher quality technical architecture</a:t>
                      </a: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Alignment across Business and Technology domains</a:t>
                      </a:r>
                    </a:p>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Reuse of Solutions</a:t>
                      </a:r>
                    </a:p>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Improved solution integration</a:t>
                      </a:r>
                    </a:p>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Enhanced</a:t>
                      </a:r>
                      <a:r>
                        <a:rPr lang="en-US" sz="900" b="0" baseline="0">
                          <a:solidFill>
                            <a:schemeClr val="tx1"/>
                          </a:solidFill>
                          <a:effectLst/>
                          <a:latin typeface="+mn-lt"/>
                          <a:ea typeface="Open Sans" panose="020B0606030504020204" pitchFamily="34" charset="0"/>
                          <a:cs typeface="Open Sans" panose="020B0606030504020204" pitchFamily="34" charset="0"/>
                        </a:rPr>
                        <a:t> data availability &amp; analytics </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a:solidFill>
                            <a:schemeClr val="tx1"/>
                          </a:solidFill>
                          <a:effectLst/>
                          <a:latin typeface="+mn-lt"/>
                          <a:ea typeface="Open Sans" panose="020B0606030504020204" pitchFamily="34" charset="0"/>
                          <a:cs typeface="Open Sans" panose="020B0606030504020204" pitchFamily="34" charset="0"/>
                        </a:rPr>
                        <a:t>Significant transformation to new technologies e.g.</a:t>
                      </a:r>
                      <a:r>
                        <a:rPr lang="en-US" sz="900" b="0" baseline="0">
                          <a:solidFill>
                            <a:schemeClr val="tx1"/>
                          </a:solidFill>
                          <a:effectLst/>
                          <a:latin typeface="+mn-lt"/>
                          <a:ea typeface="Open Sans" panose="020B0606030504020204" pitchFamily="34" charset="0"/>
                          <a:cs typeface="Open Sans" panose="020B0606030504020204" pitchFamily="34" charset="0"/>
                        </a:rPr>
                        <a:t> Digital and Cloud, driving cost efficiencies and customer satisfaction</a:t>
                      </a:r>
                      <a:endParaRPr lang="en-US" sz="900" b="0">
                        <a:solidFill>
                          <a:schemeClr val="tx1"/>
                        </a:solidFill>
                        <a:effectLst/>
                        <a:latin typeface="+mn-lt"/>
                        <a:ea typeface="Open Sans" panose="020B0606030504020204" pitchFamily="34" charset="0"/>
                        <a:cs typeface="Open Sans" panose="020B0606030504020204" pitchFamily="34" charset="0"/>
                      </a:endParaRPr>
                    </a:p>
                  </a:txBody>
                  <a:tcPr marL="45720" marR="45720" marT="45238" marB="4523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9728" marR="0" indent="-109728" algn="l">
                        <a:lnSpc>
                          <a:spcPct val="100000"/>
                        </a:lnSpc>
                        <a:spcBef>
                          <a:spcPts val="0"/>
                        </a:spcBef>
                        <a:spcAft>
                          <a:spcPts val="0"/>
                        </a:spcAft>
                        <a:buFont typeface="Arial" panose="020B0604020202020204" pitchFamily="34" charset="0"/>
                        <a:buChar char="•"/>
                      </a:pPr>
                      <a:r>
                        <a:rPr lang="en-US" sz="900" b="0" dirty="0">
                          <a:solidFill>
                            <a:schemeClr val="tx1"/>
                          </a:solidFill>
                          <a:effectLst/>
                          <a:latin typeface="+mn-lt"/>
                          <a:ea typeface="Open Sans" panose="020B0606030504020204" pitchFamily="34" charset="0"/>
                          <a:cs typeface="Open Sans" panose="020B0606030504020204" pitchFamily="34" charset="0"/>
                        </a:rPr>
                        <a:t>Full Business IT Alignment</a:t>
                      </a:r>
                    </a:p>
                    <a:p>
                      <a:pPr marL="109728" marR="0" indent="-109728" algn="l">
                        <a:lnSpc>
                          <a:spcPct val="100000"/>
                        </a:lnSpc>
                        <a:spcBef>
                          <a:spcPts val="0"/>
                        </a:spcBef>
                        <a:spcAft>
                          <a:spcPts val="0"/>
                        </a:spcAft>
                        <a:buFont typeface="Arial" panose="020B0604020202020204" pitchFamily="34" charset="0"/>
                        <a:buChar char="•"/>
                      </a:pPr>
                      <a:r>
                        <a:rPr lang="en-US" sz="900" b="0" dirty="0">
                          <a:solidFill>
                            <a:schemeClr val="tx1"/>
                          </a:solidFill>
                          <a:effectLst/>
                          <a:latin typeface="+mn-lt"/>
                          <a:ea typeface="Open Sans" panose="020B0606030504020204" pitchFamily="34" charset="0"/>
                          <a:cs typeface="Open Sans" panose="020B0606030504020204" pitchFamily="34" charset="0"/>
                        </a:rPr>
                        <a:t>Achievement of Business Vision</a:t>
                      </a:r>
                    </a:p>
                    <a:p>
                      <a:pPr marL="109728" marR="0" indent="-109728" algn="l">
                        <a:lnSpc>
                          <a:spcPct val="100000"/>
                        </a:lnSpc>
                        <a:spcBef>
                          <a:spcPts val="0"/>
                        </a:spcBef>
                        <a:spcAft>
                          <a:spcPts val="0"/>
                        </a:spcAft>
                        <a:buFont typeface="Arial" panose="020B0604020202020204" pitchFamily="34" charset="0"/>
                        <a:buChar char="•"/>
                      </a:pPr>
                      <a:r>
                        <a:rPr lang="en-US" sz="900" b="0" dirty="0">
                          <a:solidFill>
                            <a:schemeClr val="tx1"/>
                          </a:solidFill>
                          <a:effectLst/>
                          <a:latin typeface="+mn-lt"/>
                          <a:ea typeface="Open Sans" panose="020B0606030504020204" pitchFamily="34" charset="0"/>
                          <a:cs typeface="Open Sans" panose="020B0606030504020204" pitchFamily="34" charset="0"/>
                        </a:rPr>
                        <a:t>Maximal use of IT assets</a:t>
                      </a:r>
                    </a:p>
                    <a:p>
                      <a:pPr marL="109728" marR="0" indent="-109728" algn="l">
                        <a:lnSpc>
                          <a:spcPct val="100000"/>
                        </a:lnSpc>
                        <a:spcBef>
                          <a:spcPts val="0"/>
                        </a:spcBef>
                        <a:spcAft>
                          <a:spcPts val="0"/>
                        </a:spcAft>
                        <a:buFont typeface="Arial" panose="020B0604020202020204" pitchFamily="34" charset="0"/>
                        <a:buChar char="•"/>
                      </a:pPr>
                      <a:r>
                        <a:rPr lang="en-US" sz="900" b="0" dirty="0">
                          <a:solidFill>
                            <a:schemeClr val="tx1"/>
                          </a:solidFill>
                          <a:effectLst/>
                          <a:latin typeface="+mn-lt"/>
                          <a:ea typeface="Open Sans" panose="020B0606030504020204" pitchFamily="34" charset="0"/>
                          <a:cs typeface="Open Sans" panose="020B0606030504020204" pitchFamily="34" charset="0"/>
                        </a:rPr>
                        <a:t>EA is a critical Business </a:t>
                      </a:r>
                      <a:br>
                        <a:rPr lang="en-US" sz="900" b="0" dirty="0">
                          <a:solidFill>
                            <a:schemeClr val="tx1"/>
                          </a:solidFill>
                          <a:effectLst/>
                          <a:latin typeface="+mn-lt"/>
                          <a:ea typeface="Open Sans" panose="020B0606030504020204" pitchFamily="34" charset="0"/>
                          <a:cs typeface="Open Sans" panose="020B0606030504020204" pitchFamily="34" charset="0"/>
                        </a:rPr>
                      </a:br>
                      <a:r>
                        <a:rPr lang="en-US" sz="900" b="0" dirty="0">
                          <a:solidFill>
                            <a:schemeClr val="tx1"/>
                          </a:solidFill>
                          <a:effectLst/>
                          <a:latin typeface="+mn-lt"/>
                          <a:ea typeface="Open Sans" panose="020B0606030504020204" pitchFamily="34" charset="0"/>
                          <a:cs typeface="Open Sans" panose="020B0606030504020204" pitchFamily="34" charset="0"/>
                        </a:rPr>
                        <a:t>and IT Partner</a:t>
                      </a:r>
                    </a:p>
                  </a:txBody>
                  <a:tcPr marL="45720" marR="45720" marT="45238" marB="4523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9" name="Freeform 2">
            <a:extLst>
              <a:ext uri="{FF2B5EF4-FFF2-40B4-BE49-F238E27FC236}">
                <a16:creationId xmlns:a16="http://schemas.microsoft.com/office/drawing/2014/main" id="{4B8677CF-BBB5-4C96-A7E1-83C53C5A9B90}"/>
              </a:ext>
            </a:extLst>
          </p:cNvPr>
          <p:cNvSpPr>
            <a:spLocks/>
          </p:cNvSpPr>
          <p:nvPr/>
        </p:nvSpPr>
        <p:spPr bwMode="blackWhite">
          <a:xfrm>
            <a:off x="7936444" y="2733390"/>
            <a:ext cx="1814461" cy="961319"/>
          </a:xfrm>
          <a:custGeom>
            <a:avLst/>
            <a:gdLst>
              <a:gd name="T0" fmla="*/ 0 w 633"/>
              <a:gd name="T1" fmla="*/ 1127378 h 1744"/>
              <a:gd name="T2" fmla="*/ 2816 w 633"/>
              <a:gd name="T3" fmla="*/ 3937916 h 1744"/>
              <a:gd name="T4" fmla="*/ 1779947 w 633"/>
              <a:gd name="T5" fmla="*/ 3937916 h 1744"/>
              <a:gd name="T6" fmla="*/ 1779947 w 633"/>
              <a:gd name="T7" fmla="*/ 0 h 1744"/>
              <a:gd name="T8" fmla="*/ 1664475 w 633"/>
              <a:gd name="T9" fmla="*/ 124260 h 1744"/>
              <a:gd name="T10" fmla="*/ 1512391 w 633"/>
              <a:gd name="T11" fmla="*/ 246261 h 1744"/>
              <a:gd name="T12" fmla="*/ 1318062 w 633"/>
              <a:gd name="T13" fmla="*/ 388595 h 1744"/>
              <a:gd name="T14" fmla="*/ 1064588 w 633"/>
              <a:gd name="T15" fmla="*/ 551263 h 1744"/>
              <a:gd name="T16" fmla="*/ 811115 w 633"/>
              <a:gd name="T17" fmla="*/ 707153 h 1744"/>
              <a:gd name="T18" fmla="*/ 582989 w 633"/>
              <a:gd name="T19" fmla="*/ 829154 h 1744"/>
              <a:gd name="T20" fmla="*/ 253473 w 633"/>
              <a:gd name="T21" fmla="*/ 998599 h 1744"/>
              <a:gd name="T22" fmla="*/ 0 w 633"/>
              <a:gd name="T23" fmla="*/ 1127378 h 17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3"/>
              <a:gd name="T37" fmla="*/ 0 h 1744"/>
              <a:gd name="T38" fmla="*/ 633 w 633"/>
              <a:gd name="T39" fmla="*/ 1744 h 17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3" h="1744">
                <a:moveTo>
                  <a:pt x="0" y="499"/>
                </a:moveTo>
                <a:lnTo>
                  <a:pt x="1" y="1743"/>
                </a:lnTo>
                <a:lnTo>
                  <a:pt x="632" y="1743"/>
                </a:lnTo>
                <a:lnTo>
                  <a:pt x="632" y="0"/>
                </a:lnTo>
                <a:lnTo>
                  <a:pt x="591" y="55"/>
                </a:lnTo>
                <a:lnTo>
                  <a:pt x="537" y="109"/>
                </a:lnTo>
                <a:lnTo>
                  <a:pt x="468" y="172"/>
                </a:lnTo>
                <a:lnTo>
                  <a:pt x="378" y="244"/>
                </a:lnTo>
                <a:lnTo>
                  <a:pt x="288" y="313"/>
                </a:lnTo>
                <a:lnTo>
                  <a:pt x="207" y="367"/>
                </a:lnTo>
                <a:lnTo>
                  <a:pt x="90" y="442"/>
                </a:lnTo>
                <a:lnTo>
                  <a:pt x="0" y="499"/>
                </a:lnTo>
              </a:path>
            </a:pathLst>
          </a:custGeom>
          <a:solidFill>
            <a:schemeClr val="accent5"/>
          </a:solidFill>
          <a:ln w="12700" cap="rnd">
            <a:solidFill>
              <a:srgbClr val="FFFFFF"/>
            </a:solidFill>
            <a:round/>
            <a:headEnd/>
            <a:tailEnd/>
          </a:ln>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0" name="Freeform 3">
            <a:extLst>
              <a:ext uri="{FF2B5EF4-FFF2-40B4-BE49-F238E27FC236}">
                <a16:creationId xmlns:a16="http://schemas.microsoft.com/office/drawing/2014/main" id="{CEB9E7CE-EE89-4422-89D7-5DFFE3030A55}"/>
              </a:ext>
            </a:extLst>
          </p:cNvPr>
          <p:cNvSpPr>
            <a:spLocks/>
          </p:cNvSpPr>
          <p:nvPr/>
        </p:nvSpPr>
        <p:spPr bwMode="blackWhite">
          <a:xfrm>
            <a:off x="6083094" y="3067389"/>
            <a:ext cx="1810046" cy="631602"/>
          </a:xfrm>
          <a:custGeom>
            <a:avLst/>
            <a:gdLst>
              <a:gd name="T0" fmla="*/ 0 w 634"/>
              <a:gd name="T1" fmla="*/ 555217 h 1246"/>
              <a:gd name="T2" fmla="*/ 0 w 634"/>
              <a:gd name="T3" fmla="*/ 2569686 h 1246"/>
              <a:gd name="T4" fmla="*/ 1778721 w 634"/>
              <a:gd name="T5" fmla="*/ 2569686 h 1246"/>
              <a:gd name="T6" fmla="*/ 1781536 w 634"/>
              <a:gd name="T7" fmla="*/ 0 h 1246"/>
              <a:gd name="T8" fmla="*/ 1607041 w 634"/>
              <a:gd name="T9" fmla="*/ 70176 h 1246"/>
              <a:gd name="T10" fmla="*/ 1432546 w 634"/>
              <a:gd name="T11" fmla="*/ 136224 h 1246"/>
              <a:gd name="T12" fmla="*/ 1224278 w 634"/>
              <a:gd name="T13" fmla="*/ 206400 h 1246"/>
              <a:gd name="T14" fmla="*/ 1010381 w 634"/>
              <a:gd name="T15" fmla="*/ 276577 h 1246"/>
              <a:gd name="T16" fmla="*/ 723309 w 634"/>
              <a:gd name="T17" fmla="*/ 363265 h 1246"/>
              <a:gd name="T18" fmla="*/ 470010 w 634"/>
              <a:gd name="T19" fmla="*/ 437569 h 1246"/>
              <a:gd name="T20" fmla="*/ 194196 w 634"/>
              <a:gd name="T21" fmla="*/ 507745 h 1246"/>
              <a:gd name="T22" fmla="*/ 0 w 634"/>
              <a:gd name="T23" fmla="*/ 555217 h 1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4"/>
              <a:gd name="T37" fmla="*/ 0 h 1246"/>
              <a:gd name="T38" fmla="*/ 634 w 634"/>
              <a:gd name="T39" fmla="*/ 1246 h 12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4" h="1246">
                <a:moveTo>
                  <a:pt x="0" y="269"/>
                </a:moveTo>
                <a:lnTo>
                  <a:pt x="0" y="1245"/>
                </a:lnTo>
                <a:lnTo>
                  <a:pt x="632" y="1245"/>
                </a:lnTo>
                <a:lnTo>
                  <a:pt x="633" y="0"/>
                </a:lnTo>
                <a:lnTo>
                  <a:pt x="571" y="34"/>
                </a:lnTo>
                <a:lnTo>
                  <a:pt x="509" y="66"/>
                </a:lnTo>
                <a:lnTo>
                  <a:pt x="435" y="100"/>
                </a:lnTo>
                <a:lnTo>
                  <a:pt x="359" y="134"/>
                </a:lnTo>
                <a:lnTo>
                  <a:pt x="257" y="176"/>
                </a:lnTo>
                <a:lnTo>
                  <a:pt x="167" y="212"/>
                </a:lnTo>
                <a:lnTo>
                  <a:pt x="69" y="246"/>
                </a:lnTo>
                <a:lnTo>
                  <a:pt x="0" y="269"/>
                </a:lnTo>
              </a:path>
            </a:pathLst>
          </a:custGeom>
          <a:solidFill>
            <a:schemeClr val="accent4"/>
          </a:solidFill>
          <a:ln w="12700" cap="rnd">
            <a:solidFill>
              <a:srgbClr val="FFFFFF"/>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1" name="Freeform 4">
            <a:extLst>
              <a:ext uri="{FF2B5EF4-FFF2-40B4-BE49-F238E27FC236}">
                <a16:creationId xmlns:a16="http://schemas.microsoft.com/office/drawing/2014/main" id="{5ED346B8-4C09-4C7F-BF2A-3AFEF8798F27}"/>
              </a:ext>
            </a:extLst>
          </p:cNvPr>
          <p:cNvSpPr>
            <a:spLocks/>
          </p:cNvSpPr>
          <p:nvPr/>
        </p:nvSpPr>
        <p:spPr bwMode="blackWhite">
          <a:xfrm>
            <a:off x="4225644" y="3315398"/>
            <a:ext cx="1826255" cy="384573"/>
          </a:xfrm>
          <a:custGeom>
            <a:avLst/>
            <a:gdLst>
              <a:gd name="T0" fmla="*/ 0 w 640"/>
              <a:gd name="T1" fmla="*/ 2147483647 h 705"/>
              <a:gd name="T2" fmla="*/ 0 w 640"/>
              <a:gd name="T3" fmla="*/ 2147483647 h 705"/>
              <a:gd name="T4" fmla="*/ 2147483647 w 640"/>
              <a:gd name="T5" fmla="*/ 2147483647 h 705"/>
              <a:gd name="T6" fmla="*/ 2147483647 w 640"/>
              <a:gd name="T7" fmla="*/ 0 h 705"/>
              <a:gd name="T8" fmla="*/ 2147483647 w 640"/>
              <a:gd name="T9" fmla="*/ 2147483647 h 705"/>
              <a:gd name="T10" fmla="*/ 2147483647 w 640"/>
              <a:gd name="T11" fmla="*/ 2147483647 h 705"/>
              <a:gd name="T12" fmla="*/ 2147483647 w 640"/>
              <a:gd name="T13" fmla="*/ 2147483647 h 705"/>
              <a:gd name="T14" fmla="*/ 2147483647 w 640"/>
              <a:gd name="T15" fmla="*/ 2147483647 h 705"/>
              <a:gd name="T16" fmla="*/ 2147483647 w 640"/>
              <a:gd name="T17" fmla="*/ 2147483647 h 705"/>
              <a:gd name="T18" fmla="*/ 2147483647 w 640"/>
              <a:gd name="T19" fmla="*/ 2147483647 h 705"/>
              <a:gd name="T20" fmla="*/ 2147483647 w 640"/>
              <a:gd name="T21" fmla="*/ 2147483647 h 705"/>
              <a:gd name="T22" fmla="*/ 0 w 640"/>
              <a:gd name="T23" fmla="*/ 2147483647 h 7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0"/>
              <a:gd name="T37" fmla="*/ 0 h 705"/>
              <a:gd name="T38" fmla="*/ 640 w 640"/>
              <a:gd name="T39" fmla="*/ 705 h 7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0" h="705">
                <a:moveTo>
                  <a:pt x="0" y="159"/>
                </a:moveTo>
                <a:lnTo>
                  <a:pt x="0" y="704"/>
                </a:lnTo>
                <a:lnTo>
                  <a:pt x="639" y="704"/>
                </a:lnTo>
                <a:lnTo>
                  <a:pt x="639" y="0"/>
                </a:lnTo>
                <a:lnTo>
                  <a:pt x="599" y="16"/>
                </a:lnTo>
                <a:lnTo>
                  <a:pt x="556" y="33"/>
                </a:lnTo>
                <a:lnTo>
                  <a:pt x="493" y="54"/>
                </a:lnTo>
                <a:lnTo>
                  <a:pt x="403" y="78"/>
                </a:lnTo>
                <a:lnTo>
                  <a:pt x="308" y="101"/>
                </a:lnTo>
                <a:lnTo>
                  <a:pt x="218" y="119"/>
                </a:lnTo>
                <a:lnTo>
                  <a:pt x="112" y="138"/>
                </a:lnTo>
                <a:lnTo>
                  <a:pt x="0" y="159"/>
                </a:lnTo>
              </a:path>
            </a:pathLst>
          </a:custGeom>
          <a:solidFill>
            <a:schemeClr val="accent2"/>
          </a:solidFill>
          <a:ln w="12700" cap="rnd">
            <a:solidFill>
              <a:srgbClr val="FFFFFF"/>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5">
            <a:extLst>
              <a:ext uri="{FF2B5EF4-FFF2-40B4-BE49-F238E27FC236}">
                <a16:creationId xmlns:a16="http://schemas.microsoft.com/office/drawing/2014/main" id="{7AEC5B7B-F25F-4FF5-B339-742A7308E934}"/>
              </a:ext>
            </a:extLst>
          </p:cNvPr>
          <p:cNvSpPr>
            <a:spLocks/>
          </p:cNvSpPr>
          <p:nvPr/>
        </p:nvSpPr>
        <p:spPr bwMode="blackWhite">
          <a:xfrm>
            <a:off x="2324406" y="3481377"/>
            <a:ext cx="1847190" cy="219757"/>
          </a:xfrm>
          <a:custGeom>
            <a:avLst/>
            <a:gdLst>
              <a:gd name="T0" fmla="*/ 0 w 647"/>
              <a:gd name="T1" fmla="*/ 2147483647 h 548"/>
              <a:gd name="T2" fmla="*/ 0 w 647"/>
              <a:gd name="T3" fmla="*/ 2147483647 h 548"/>
              <a:gd name="T4" fmla="*/ 2147483647 w 647"/>
              <a:gd name="T5" fmla="*/ 2147483647 h 548"/>
              <a:gd name="T6" fmla="*/ 2147483647 w 647"/>
              <a:gd name="T7" fmla="*/ 0 h 548"/>
              <a:gd name="T8" fmla="*/ 2147483647 w 647"/>
              <a:gd name="T9" fmla="*/ 2147483647 h 548"/>
              <a:gd name="T10" fmla="*/ 2147483647 w 647"/>
              <a:gd name="T11" fmla="*/ 2147483647 h 548"/>
              <a:gd name="T12" fmla="*/ 2147483647 w 647"/>
              <a:gd name="T13" fmla="*/ 2147483647 h 548"/>
              <a:gd name="T14" fmla="*/ 2147483647 w 647"/>
              <a:gd name="T15" fmla="*/ 2147483647 h 548"/>
              <a:gd name="T16" fmla="*/ 2147483647 w 647"/>
              <a:gd name="T17" fmla="*/ 2147483647 h 548"/>
              <a:gd name="T18" fmla="*/ 2147483647 w 647"/>
              <a:gd name="T19" fmla="*/ 2147483647 h 548"/>
              <a:gd name="T20" fmla="*/ 2147483647 w 647"/>
              <a:gd name="T21" fmla="*/ 2147483647 h 548"/>
              <a:gd name="T22" fmla="*/ 0 w 647"/>
              <a:gd name="T23" fmla="*/ 2147483647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7"/>
              <a:gd name="T37" fmla="*/ 0 h 548"/>
              <a:gd name="T38" fmla="*/ 647 w 647"/>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solidFill>
            <a:schemeClr val="accent1"/>
          </a:solidFill>
          <a:ln w="12700" cap="rnd">
            <a:solidFill>
              <a:srgbClr val="FFFFFF"/>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2">
            <a:extLst>
              <a:ext uri="{FF2B5EF4-FFF2-40B4-BE49-F238E27FC236}">
                <a16:creationId xmlns:a16="http://schemas.microsoft.com/office/drawing/2014/main" id="{127EB40D-8C72-4AD5-A90E-A2235CCF684D}"/>
              </a:ext>
            </a:extLst>
          </p:cNvPr>
          <p:cNvSpPr>
            <a:spLocks/>
          </p:cNvSpPr>
          <p:nvPr/>
        </p:nvSpPr>
        <p:spPr bwMode="blackWhite">
          <a:xfrm>
            <a:off x="9804376" y="2241677"/>
            <a:ext cx="1808540" cy="1455879"/>
          </a:xfrm>
          <a:custGeom>
            <a:avLst/>
            <a:gdLst>
              <a:gd name="T0" fmla="*/ 0 w 633"/>
              <a:gd name="T1" fmla="*/ 2147483647 h 1744"/>
              <a:gd name="T2" fmla="*/ 2147483647 w 633"/>
              <a:gd name="T3" fmla="*/ 2147483647 h 1744"/>
              <a:gd name="T4" fmla="*/ 2147483647 w 633"/>
              <a:gd name="T5" fmla="*/ 2147483647 h 1744"/>
              <a:gd name="T6" fmla="*/ 2147483647 w 633"/>
              <a:gd name="T7" fmla="*/ 0 h 1744"/>
              <a:gd name="T8" fmla="*/ 2147483647 w 633"/>
              <a:gd name="T9" fmla="*/ 2147483647 h 1744"/>
              <a:gd name="T10" fmla="*/ 2147483647 w 633"/>
              <a:gd name="T11" fmla="*/ 2147483647 h 1744"/>
              <a:gd name="T12" fmla="*/ 2147483647 w 633"/>
              <a:gd name="T13" fmla="*/ 2147483647 h 1744"/>
              <a:gd name="T14" fmla="*/ 2147483647 w 633"/>
              <a:gd name="T15" fmla="*/ 2147483647 h 1744"/>
              <a:gd name="T16" fmla="*/ 2147483647 w 633"/>
              <a:gd name="T17" fmla="*/ 2147483647 h 1744"/>
              <a:gd name="T18" fmla="*/ 2147483647 w 633"/>
              <a:gd name="T19" fmla="*/ 2147483647 h 1744"/>
              <a:gd name="T20" fmla="*/ 2147483647 w 633"/>
              <a:gd name="T21" fmla="*/ 2147483647 h 1744"/>
              <a:gd name="T22" fmla="*/ 0 w 633"/>
              <a:gd name="T23" fmla="*/ 2147483647 h 17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3"/>
              <a:gd name="T37" fmla="*/ 0 h 1744"/>
              <a:gd name="T38" fmla="*/ 633 w 633"/>
              <a:gd name="T39" fmla="*/ 1744 h 17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3" h="1744">
                <a:moveTo>
                  <a:pt x="0" y="499"/>
                </a:moveTo>
                <a:lnTo>
                  <a:pt x="1" y="1743"/>
                </a:lnTo>
                <a:lnTo>
                  <a:pt x="632" y="1743"/>
                </a:lnTo>
                <a:lnTo>
                  <a:pt x="632" y="0"/>
                </a:lnTo>
                <a:lnTo>
                  <a:pt x="591" y="55"/>
                </a:lnTo>
                <a:lnTo>
                  <a:pt x="537" y="109"/>
                </a:lnTo>
                <a:lnTo>
                  <a:pt x="468" y="172"/>
                </a:lnTo>
                <a:lnTo>
                  <a:pt x="378" y="244"/>
                </a:lnTo>
                <a:lnTo>
                  <a:pt x="288" y="313"/>
                </a:lnTo>
                <a:lnTo>
                  <a:pt x="207" y="367"/>
                </a:lnTo>
                <a:lnTo>
                  <a:pt x="90" y="442"/>
                </a:lnTo>
                <a:lnTo>
                  <a:pt x="0" y="499"/>
                </a:lnTo>
              </a:path>
            </a:pathLst>
          </a:custGeom>
          <a:solidFill>
            <a:srgbClr val="012169"/>
          </a:solidFill>
          <a:ln w="12700" cap="rnd">
            <a:solidFill>
              <a:srgbClr val="FFFFFF"/>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6">
            <a:extLst>
              <a:ext uri="{FF2B5EF4-FFF2-40B4-BE49-F238E27FC236}">
                <a16:creationId xmlns:a16="http://schemas.microsoft.com/office/drawing/2014/main" id="{D7E1A77E-1A45-4F26-B178-8F0DD67D068C}"/>
              </a:ext>
            </a:extLst>
          </p:cNvPr>
          <p:cNvSpPr>
            <a:spLocks noChangeArrowheads="1"/>
          </p:cNvSpPr>
          <p:nvPr/>
        </p:nvSpPr>
        <p:spPr bwMode="blackWhite">
          <a:xfrm>
            <a:off x="2355601" y="3086084"/>
            <a:ext cx="1733004" cy="321627"/>
          </a:xfrm>
          <a:prstGeom prst="rect">
            <a:avLst/>
          </a:prstGeom>
          <a:noFill/>
          <a:ln w="9525">
            <a:noFill/>
            <a:miter lim="800000"/>
            <a:headEnd/>
            <a:tailEnd/>
          </a:ln>
        </p:spPr>
        <p:txBody>
          <a:bodyPr lIns="0" tIns="0" rIns="0" bIns="0" anchor="ctr">
            <a:spAutoFit/>
          </a:bodyPr>
          <a:lstStyle/>
          <a:p>
            <a:pPr marL="0" marR="0" lvl="0" indent="0" algn="ctr" defTabSz="820738" eaLnBrk="1" fontAlgn="auto" latinLnBrk="0" hangingPunct="1">
              <a:lnSpc>
                <a:spcPct val="95000"/>
              </a:lnSpc>
              <a:spcBef>
                <a:spcPts val="0"/>
              </a:spcBef>
              <a:spcAft>
                <a:spcPts val="0"/>
              </a:spcAft>
              <a:buClrTx/>
              <a:buSzTx/>
              <a:buFontTx/>
              <a:buNone/>
              <a:tabLst/>
              <a:defRPr/>
            </a:pPr>
            <a: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t>Maturity Level 1</a:t>
            </a:r>
          </a:p>
          <a:p>
            <a:pPr marL="0" marR="0" lvl="0" indent="0" algn="ctr" defTabSz="820738" eaLnBrk="1" fontAlgn="auto" latinLnBrk="0" hangingPunct="1">
              <a:lnSpc>
                <a:spcPct val="95000"/>
              </a:lnSpc>
              <a:spcBef>
                <a:spcPts val="0"/>
              </a:spcBef>
              <a:spcAft>
                <a:spcPts val="0"/>
              </a:spcAft>
              <a:buClrTx/>
              <a:buSzTx/>
              <a:buFontTx/>
              <a:buNone/>
              <a:tabLst/>
              <a:defRPr/>
            </a:pPr>
            <a: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t>Standards Compliance</a:t>
            </a:r>
          </a:p>
        </p:txBody>
      </p:sp>
      <p:sp>
        <p:nvSpPr>
          <p:cNvPr id="45" name="Rectangle 6">
            <a:extLst>
              <a:ext uri="{FF2B5EF4-FFF2-40B4-BE49-F238E27FC236}">
                <a16:creationId xmlns:a16="http://schemas.microsoft.com/office/drawing/2014/main" id="{EF5F34D5-A726-4D72-A7AF-AA0D74596F78}"/>
              </a:ext>
            </a:extLst>
          </p:cNvPr>
          <p:cNvSpPr>
            <a:spLocks noChangeArrowheads="1"/>
          </p:cNvSpPr>
          <p:nvPr/>
        </p:nvSpPr>
        <p:spPr bwMode="blackWhite">
          <a:xfrm>
            <a:off x="4285733" y="2952143"/>
            <a:ext cx="1733003" cy="321627"/>
          </a:xfrm>
          <a:prstGeom prst="rect">
            <a:avLst/>
          </a:prstGeom>
          <a:noFill/>
          <a:ln w="9525">
            <a:noFill/>
            <a:miter lim="800000"/>
            <a:headEnd/>
            <a:tailEnd/>
          </a:ln>
        </p:spPr>
        <p:txBody>
          <a:bodyPr lIns="0" tIns="0" rIns="0" bIns="0">
            <a:spAutoFit/>
          </a:bodyPr>
          <a:lstStyle/>
          <a:p>
            <a:pPr marL="0" marR="0" lvl="0" indent="0" algn="ctr" defTabSz="820738" eaLnBrk="1" fontAlgn="auto" latinLnBrk="0" hangingPunct="1">
              <a:lnSpc>
                <a:spcPct val="95000"/>
              </a:lnSpc>
              <a:spcBef>
                <a:spcPts val="0"/>
              </a:spcBef>
              <a:spcAft>
                <a:spcPts val="0"/>
              </a:spcAft>
              <a:buClrTx/>
              <a:buSzTx/>
              <a:buFontTx/>
              <a:buNone/>
              <a:tabLst/>
              <a:defRPr/>
            </a:pPr>
            <a: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t>Maturity Level 2</a:t>
            </a:r>
          </a:p>
          <a:p>
            <a:pPr marL="0" marR="0" lvl="0" indent="0" algn="ctr" defTabSz="820738" eaLnBrk="1" fontAlgn="auto" latinLnBrk="0" hangingPunct="1">
              <a:lnSpc>
                <a:spcPct val="95000"/>
              </a:lnSpc>
              <a:spcBef>
                <a:spcPts val="0"/>
              </a:spcBef>
              <a:spcAft>
                <a:spcPts val="0"/>
              </a:spcAft>
              <a:buClrTx/>
              <a:buSzTx/>
              <a:buFontTx/>
              <a:buNone/>
              <a:tabLst/>
              <a:defRPr/>
            </a:pPr>
            <a:r>
              <a:rPr lang="en-GB" sz="1100" b="1" kern="0">
                <a:ea typeface="Open Sans" panose="020B0606030504020204" pitchFamily="34" charset="0"/>
                <a:cs typeface="Open Sans" panose="020B0606030504020204" pitchFamily="34" charset="0"/>
              </a:rPr>
              <a:t>Solution Compliance</a:t>
            </a:r>
          </a:p>
        </p:txBody>
      </p:sp>
      <p:sp>
        <p:nvSpPr>
          <p:cNvPr id="46" name="Rectangle 6">
            <a:extLst>
              <a:ext uri="{FF2B5EF4-FFF2-40B4-BE49-F238E27FC236}">
                <a16:creationId xmlns:a16="http://schemas.microsoft.com/office/drawing/2014/main" id="{90E3A5F5-42EE-4B2E-ACC3-25005E59BCFD}"/>
              </a:ext>
            </a:extLst>
          </p:cNvPr>
          <p:cNvSpPr>
            <a:spLocks noChangeArrowheads="1"/>
          </p:cNvSpPr>
          <p:nvPr/>
        </p:nvSpPr>
        <p:spPr bwMode="blackWhite">
          <a:xfrm>
            <a:off x="6111088" y="2718399"/>
            <a:ext cx="1733004" cy="321627"/>
          </a:xfrm>
          <a:prstGeom prst="rect">
            <a:avLst/>
          </a:prstGeom>
          <a:noFill/>
          <a:ln w="9525">
            <a:noFill/>
            <a:miter lim="800000"/>
            <a:headEnd/>
            <a:tailEnd/>
          </a:ln>
        </p:spPr>
        <p:txBody>
          <a:bodyPr lIns="0" tIns="0" rIns="0" bIns="0">
            <a:spAutoFit/>
          </a:bodyPr>
          <a:lstStyle/>
          <a:p>
            <a:pPr marL="0" marR="0" lvl="0" indent="0" algn="ctr" defTabSz="820738" eaLnBrk="1" fontAlgn="auto" latinLnBrk="0" hangingPunct="1">
              <a:lnSpc>
                <a:spcPct val="95000"/>
              </a:lnSpc>
              <a:spcBef>
                <a:spcPts val="0"/>
              </a:spcBef>
              <a:spcAft>
                <a:spcPts val="0"/>
              </a:spcAft>
              <a:buClrTx/>
              <a:buSzTx/>
              <a:buFontTx/>
              <a:buNone/>
              <a:tabLst/>
              <a:defRPr/>
            </a:pPr>
            <a: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t>Maturity Level 3</a:t>
            </a:r>
          </a:p>
          <a:p>
            <a:pPr marL="0" marR="0" lvl="0" indent="0" algn="ctr" defTabSz="820738" eaLnBrk="1" fontAlgn="auto" latinLnBrk="0" hangingPunct="1">
              <a:lnSpc>
                <a:spcPct val="95000"/>
              </a:lnSpc>
              <a:spcBef>
                <a:spcPts val="0"/>
              </a:spcBef>
              <a:spcAft>
                <a:spcPts val="0"/>
              </a:spcAft>
              <a:buClrTx/>
              <a:buSzTx/>
              <a:buFontTx/>
              <a:buNone/>
              <a:tabLst/>
              <a:defRPr/>
            </a:pPr>
            <a:r>
              <a:rPr lang="en-GB" sz="1100" b="1" kern="0">
                <a:ea typeface="Open Sans" panose="020B0606030504020204" pitchFamily="34" charset="0"/>
                <a:cs typeface="Open Sans" panose="020B0606030504020204" pitchFamily="34" charset="0"/>
              </a:rPr>
              <a:t>Portfolio Optimization</a:t>
            </a:r>
          </a:p>
        </p:txBody>
      </p:sp>
      <p:sp>
        <p:nvSpPr>
          <p:cNvPr id="47" name="Rectangle 6">
            <a:extLst>
              <a:ext uri="{FF2B5EF4-FFF2-40B4-BE49-F238E27FC236}">
                <a16:creationId xmlns:a16="http://schemas.microsoft.com/office/drawing/2014/main" id="{B3E9AD43-97C6-4380-B36B-22676592253D}"/>
              </a:ext>
            </a:extLst>
          </p:cNvPr>
          <p:cNvSpPr>
            <a:spLocks noChangeArrowheads="1"/>
          </p:cNvSpPr>
          <p:nvPr/>
        </p:nvSpPr>
        <p:spPr bwMode="blackWhite">
          <a:xfrm>
            <a:off x="7864198" y="2318702"/>
            <a:ext cx="1733004" cy="482440"/>
          </a:xfrm>
          <a:prstGeom prst="rect">
            <a:avLst/>
          </a:prstGeom>
          <a:noFill/>
          <a:ln w="9525">
            <a:noFill/>
            <a:miter lim="800000"/>
            <a:headEnd/>
            <a:tailEnd/>
          </a:ln>
        </p:spPr>
        <p:txBody>
          <a:bodyPr lIns="0" tIns="0" rIns="0" bIns="0">
            <a:spAutoFit/>
          </a:bodyPr>
          <a:lstStyle/>
          <a:p>
            <a:pPr marL="0" marR="0" lvl="0" indent="0" algn="ctr" defTabSz="820738" eaLnBrk="1" fontAlgn="auto" latinLnBrk="0" hangingPunct="1">
              <a:lnSpc>
                <a:spcPct val="95000"/>
              </a:lnSpc>
              <a:spcBef>
                <a:spcPts val="0"/>
              </a:spcBef>
              <a:spcAft>
                <a:spcPts val="0"/>
              </a:spcAft>
              <a:buClrTx/>
              <a:buSzTx/>
              <a:buFontTx/>
              <a:buNone/>
              <a:tabLst/>
              <a:defRPr/>
            </a:pPr>
            <a: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t>Maturity Level 4</a:t>
            </a:r>
          </a:p>
          <a:p>
            <a:pPr marL="0" marR="0" lvl="0" indent="0" algn="ctr" defTabSz="820738" eaLnBrk="1" fontAlgn="auto" latinLnBrk="0" hangingPunct="1">
              <a:lnSpc>
                <a:spcPct val="95000"/>
              </a:lnSpc>
              <a:spcBef>
                <a:spcPts val="0"/>
              </a:spcBef>
              <a:spcAft>
                <a:spcPts val="0"/>
              </a:spcAft>
              <a:buClrTx/>
              <a:buSzTx/>
              <a:buFontTx/>
              <a:buNone/>
              <a:tabLst/>
              <a:defRPr/>
            </a:pPr>
            <a: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t>Pro-Active </a:t>
            </a:r>
            <a:b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br>
            <a: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t>IT Transformation</a:t>
            </a:r>
          </a:p>
        </p:txBody>
      </p:sp>
      <p:sp>
        <p:nvSpPr>
          <p:cNvPr id="48" name="Rectangle 6">
            <a:extLst>
              <a:ext uri="{FF2B5EF4-FFF2-40B4-BE49-F238E27FC236}">
                <a16:creationId xmlns:a16="http://schemas.microsoft.com/office/drawing/2014/main" id="{4EB1900A-1653-4FA8-A008-18A172026A87}"/>
              </a:ext>
            </a:extLst>
          </p:cNvPr>
          <p:cNvSpPr>
            <a:spLocks noChangeArrowheads="1"/>
          </p:cNvSpPr>
          <p:nvPr/>
        </p:nvSpPr>
        <p:spPr bwMode="blackWhite">
          <a:xfrm>
            <a:off x="9827905" y="2059421"/>
            <a:ext cx="1733003" cy="321627"/>
          </a:xfrm>
          <a:prstGeom prst="rect">
            <a:avLst/>
          </a:prstGeom>
          <a:noFill/>
          <a:ln w="9525">
            <a:noFill/>
            <a:miter lim="800000"/>
            <a:headEnd/>
            <a:tailEnd/>
          </a:ln>
        </p:spPr>
        <p:txBody>
          <a:bodyPr lIns="0" tIns="0" rIns="0" bIns="0">
            <a:spAutoFit/>
          </a:bodyPr>
          <a:lstStyle/>
          <a:p>
            <a:pPr marL="0" marR="0" lvl="0" indent="0" algn="ctr" defTabSz="820738" eaLnBrk="1" fontAlgn="auto" latinLnBrk="0" hangingPunct="1">
              <a:lnSpc>
                <a:spcPct val="95000"/>
              </a:lnSpc>
              <a:spcBef>
                <a:spcPts val="0"/>
              </a:spcBef>
              <a:spcAft>
                <a:spcPts val="0"/>
              </a:spcAft>
              <a:buClrTx/>
              <a:buSzTx/>
              <a:buFontTx/>
              <a:buNone/>
              <a:tabLst/>
              <a:defRPr/>
            </a:pPr>
            <a: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t>Maturity Level 5</a:t>
            </a:r>
          </a:p>
          <a:p>
            <a:pPr marL="0" marR="0" lvl="0" indent="0" algn="ctr" defTabSz="820738" eaLnBrk="1" fontAlgn="auto" latinLnBrk="0" hangingPunct="1">
              <a:lnSpc>
                <a:spcPct val="95000"/>
              </a:lnSpc>
              <a:spcBef>
                <a:spcPts val="0"/>
              </a:spcBef>
              <a:spcAft>
                <a:spcPts val="0"/>
              </a:spcAft>
              <a:buClrTx/>
              <a:buSzTx/>
              <a:buFontTx/>
              <a:buNone/>
              <a:tabLst/>
              <a:defRPr/>
            </a:pPr>
            <a:r>
              <a:rPr kumimoji="0" lang="en-GB" sz="1100" b="1" i="0" u="none" strike="noStrike" kern="0" cap="none" spc="0" normalizeH="0" baseline="0" noProof="0">
                <a:ln>
                  <a:noFill/>
                </a:ln>
                <a:effectLst/>
                <a:uLnTx/>
                <a:uFillTx/>
                <a:ea typeface="Open Sans" panose="020B0606030504020204" pitchFamily="34" charset="0"/>
                <a:cs typeface="Open Sans" panose="020B0606030504020204" pitchFamily="34" charset="0"/>
              </a:rPr>
              <a:t>Strategic Business Partner</a:t>
            </a:r>
          </a:p>
        </p:txBody>
      </p:sp>
      <p:sp>
        <p:nvSpPr>
          <p:cNvPr id="49" name="Rectangle 6">
            <a:extLst>
              <a:ext uri="{FF2B5EF4-FFF2-40B4-BE49-F238E27FC236}">
                <a16:creationId xmlns:a16="http://schemas.microsoft.com/office/drawing/2014/main" id="{E5978EA9-D9DB-4BAE-AFCD-77D592EE8E50}"/>
              </a:ext>
            </a:extLst>
          </p:cNvPr>
          <p:cNvSpPr>
            <a:spLocks noChangeArrowheads="1"/>
          </p:cNvSpPr>
          <p:nvPr/>
        </p:nvSpPr>
        <p:spPr bwMode="blackWhite">
          <a:xfrm>
            <a:off x="1219886" y="3273770"/>
            <a:ext cx="1104520" cy="321627"/>
          </a:xfrm>
          <a:prstGeom prst="rect">
            <a:avLst/>
          </a:prstGeom>
          <a:noFill/>
          <a:ln w="9525">
            <a:noFill/>
            <a:miter lim="800000"/>
            <a:headEnd/>
            <a:tailEnd/>
          </a:ln>
        </p:spPr>
        <p:txBody>
          <a:bodyPr wrap="square" lIns="0" tIns="0" rIns="0" bIns="0">
            <a:spAutoFit/>
          </a:bodyPr>
          <a:lstStyle/>
          <a:p>
            <a:pPr algn="ctr" defTabSz="820738">
              <a:lnSpc>
                <a:spcPct val="95000"/>
              </a:lnSpc>
            </a:pPr>
            <a:r>
              <a:rPr lang="en-GB" sz="1100" b="1" kern="0">
                <a:ea typeface="Open Sans" panose="020B0606030504020204" pitchFamily="34" charset="0"/>
                <a:cs typeface="Open Sans" panose="020B0606030504020204" pitchFamily="34" charset="0"/>
              </a:rPr>
              <a:t>Level 0</a:t>
            </a:r>
          </a:p>
          <a:p>
            <a:pPr algn="ctr" defTabSz="820738">
              <a:lnSpc>
                <a:spcPct val="95000"/>
              </a:lnSpc>
            </a:pPr>
            <a:r>
              <a:rPr lang="en-GB" sz="1100" b="1" kern="0">
                <a:ea typeface="Open Sans" panose="020B0606030504020204" pitchFamily="34" charset="0"/>
                <a:cs typeface="Open Sans" panose="020B0606030504020204" pitchFamily="34" charset="0"/>
              </a:rPr>
              <a:t>Non Existent </a:t>
            </a:r>
          </a:p>
        </p:txBody>
      </p:sp>
      <p:sp>
        <p:nvSpPr>
          <p:cNvPr id="50" name="Freeform 5">
            <a:extLst>
              <a:ext uri="{FF2B5EF4-FFF2-40B4-BE49-F238E27FC236}">
                <a16:creationId xmlns:a16="http://schemas.microsoft.com/office/drawing/2014/main" id="{2F9158B8-C34A-4434-8179-70E935C7F1F2}"/>
              </a:ext>
            </a:extLst>
          </p:cNvPr>
          <p:cNvSpPr>
            <a:spLocks/>
          </p:cNvSpPr>
          <p:nvPr/>
        </p:nvSpPr>
        <p:spPr bwMode="blackWhite">
          <a:xfrm>
            <a:off x="1305225" y="3661762"/>
            <a:ext cx="987985" cy="54939"/>
          </a:xfrm>
          <a:custGeom>
            <a:avLst/>
            <a:gdLst>
              <a:gd name="T0" fmla="*/ 0 w 647"/>
              <a:gd name="T1" fmla="*/ 2147483647 h 548"/>
              <a:gd name="T2" fmla="*/ 0 w 647"/>
              <a:gd name="T3" fmla="*/ 2147483647 h 548"/>
              <a:gd name="T4" fmla="*/ 2147483647 w 647"/>
              <a:gd name="T5" fmla="*/ 2147483647 h 548"/>
              <a:gd name="T6" fmla="*/ 2147483647 w 647"/>
              <a:gd name="T7" fmla="*/ 0 h 548"/>
              <a:gd name="T8" fmla="*/ 2147483647 w 647"/>
              <a:gd name="T9" fmla="*/ 2147483647 h 548"/>
              <a:gd name="T10" fmla="*/ 2147483647 w 647"/>
              <a:gd name="T11" fmla="*/ 2147483647 h 548"/>
              <a:gd name="T12" fmla="*/ 2147483647 w 647"/>
              <a:gd name="T13" fmla="*/ 2147483647 h 548"/>
              <a:gd name="T14" fmla="*/ 2147483647 w 647"/>
              <a:gd name="T15" fmla="*/ 2147483647 h 548"/>
              <a:gd name="T16" fmla="*/ 2147483647 w 647"/>
              <a:gd name="T17" fmla="*/ 2147483647 h 548"/>
              <a:gd name="T18" fmla="*/ 2147483647 w 647"/>
              <a:gd name="T19" fmla="*/ 2147483647 h 548"/>
              <a:gd name="T20" fmla="*/ 2147483647 w 647"/>
              <a:gd name="T21" fmla="*/ 2147483647 h 548"/>
              <a:gd name="T22" fmla="*/ 0 w 647"/>
              <a:gd name="T23" fmla="*/ 2147483647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7"/>
              <a:gd name="T37" fmla="*/ 0 h 548"/>
              <a:gd name="T38" fmla="*/ 647 w 647"/>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solidFill>
            <a:schemeClr val="bg2"/>
          </a:solidFill>
          <a:ln w="12700" cap="rnd">
            <a:solidFill>
              <a:srgbClr val="FFFFFF"/>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
            <a:extLst>
              <a:ext uri="{FF2B5EF4-FFF2-40B4-BE49-F238E27FC236}">
                <a16:creationId xmlns:a16="http://schemas.microsoft.com/office/drawing/2014/main" id="{E5978EA9-D9DB-4BAE-AFCD-77D592EE8E50}"/>
              </a:ext>
            </a:extLst>
          </p:cNvPr>
          <p:cNvSpPr>
            <a:spLocks noChangeArrowheads="1"/>
          </p:cNvSpPr>
          <p:nvPr/>
        </p:nvSpPr>
        <p:spPr bwMode="blackWhite">
          <a:xfrm>
            <a:off x="501650" y="3256195"/>
            <a:ext cx="749527" cy="292388"/>
          </a:xfrm>
          <a:prstGeom prst="rect">
            <a:avLst/>
          </a:prstGeom>
          <a:noFill/>
          <a:ln w="9525">
            <a:noFill/>
            <a:miter lim="800000"/>
            <a:headEnd/>
            <a:tailEnd/>
          </a:ln>
        </p:spPr>
        <p:txBody>
          <a:bodyPr wrap="square" lIns="0" tIns="0" rIns="0" bIns="0">
            <a:spAutoFit/>
          </a:bodyPr>
          <a:lstStyle/>
          <a:p>
            <a:pPr algn="ctr" defTabSz="820738">
              <a:lnSpc>
                <a:spcPct val="95000"/>
              </a:lnSpc>
            </a:pPr>
            <a:r>
              <a:rPr lang="en-GB" sz="1000" b="1" kern="0">
                <a:ea typeface="Open Sans" panose="020B0606030504020204" pitchFamily="34" charset="0"/>
                <a:cs typeface="Open Sans" panose="020B0606030504020204" pitchFamily="34" charset="0"/>
              </a:rPr>
              <a:t>Level -1</a:t>
            </a:r>
          </a:p>
          <a:p>
            <a:pPr algn="ctr" defTabSz="820738">
              <a:lnSpc>
                <a:spcPct val="95000"/>
              </a:lnSpc>
            </a:pPr>
            <a:r>
              <a:rPr lang="en-GB" sz="1000" b="1" kern="0">
                <a:ea typeface="Open Sans" panose="020B0606030504020204" pitchFamily="34" charset="0"/>
                <a:cs typeface="Open Sans" panose="020B0606030504020204" pitchFamily="34" charset="0"/>
              </a:rPr>
              <a:t>Detrimental</a:t>
            </a:r>
          </a:p>
        </p:txBody>
      </p:sp>
      <p:sp>
        <p:nvSpPr>
          <p:cNvPr id="52" name="Freeform 5">
            <a:extLst>
              <a:ext uri="{FF2B5EF4-FFF2-40B4-BE49-F238E27FC236}">
                <a16:creationId xmlns:a16="http://schemas.microsoft.com/office/drawing/2014/main" id="{2F9158B8-C34A-4434-8179-70E935C7F1F2}"/>
              </a:ext>
            </a:extLst>
          </p:cNvPr>
          <p:cNvSpPr>
            <a:spLocks/>
          </p:cNvSpPr>
          <p:nvPr/>
        </p:nvSpPr>
        <p:spPr bwMode="blackWhite">
          <a:xfrm>
            <a:off x="501650" y="3545024"/>
            <a:ext cx="749527" cy="173580"/>
          </a:xfrm>
          <a:custGeom>
            <a:avLst/>
            <a:gdLst>
              <a:gd name="T0" fmla="*/ 0 w 647"/>
              <a:gd name="T1" fmla="*/ 2147483647 h 548"/>
              <a:gd name="T2" fmla="*/ 0 w 647"/>
              <a:gd name="T3" fmla="*/ 2147483647 h 548"/>
              <a:gd name="T4" fmla="*/ 2147483647 w 647"/>
              <a:gd name="T5" fmla="*/ 2147483647 h 548"/>
              <a:gd name="T6" fmla="*/ 2147483647 w 647"/>
              <a:gd name="T7" fmla="*/ 0 h 548"/>
              <a:gd name="T8" fmla="*/ 2147483647 w 647"/>
              <a:gd name="T9" fmla="*/ 2147483647 h 548"/>
              <a:gd name="T10" fmla="*/ 2147483647 w 647"/>
              <a:gd name="T11" fmla="*/ 2147483647 h 548"/>
              <a:gd name="T12" fmla="*/ 2147483647 w 647"/>
              <a:gd name="T13" fmla="*/ 2147483647 h 548"/>
              <a:gd name="T14" fmla="*/ 2147483647 w 647"/>
              <a:gd name="T15" fmla="*/ 2147483647 h 548"/>
              <a:gd name="T16" fmla="*/ 2147483647 w 647"/>
              <a:gd name="T17" fmla="*/ 2147483647 h 548"/>
              <a:gd name="T18" fmla="*/ 2147483647 w 647"/>
              <a:gd name="T19" fmla="*/ 2147483647 h 548"/>
              <a:gd name="T20" fmla="*/ 2147483647 w 647"/>
              <a:gd name="T21" fmla="*/ 2147483647 h 548"/>
              <a:gd name="T22" fmla="*/ 0 w 647"/>
              <a:gd name="T23" fmla="*/ 2147483647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7"/>
              <a:gd name="T37" fmla="*/ 0 h 548"/>
              <a:gd name="T38" fmla="*/ 647 w 647"/>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solidFill>
            <a:srgbClr val="ED8B00"/>
          </a:solidFill>
          <a:ln w="12700" cap="rnd">
            <a:solidFill>
              <a:srgbClr val="FFFFFF"/>
            </a:solidFill>
            <a:round/>
            <a:headEnd/>
            <a:tailEnd/>
          </a:ln>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ight Arrow 43"/>
          <p:cNvSpPr>
            <a:spLocks noChangeArrowheads="1"/>
          </p:cNvSpPr>
          <p:nvPr/>
        </p:nvSpPr>
        <p:spPr bwMode="gray">
          <a:xfrm>
            <a:off x="1296104" y="3744763"/>
            <a:ext cx="10316812" cy="407168"/>
          </a:xfrm>
          <a:prstGeom prst="rightArrow">
            <a:avLst>
              <a:gd name="adj1" fmla="val 50000"/>
              <a:gd name="adj2" fmla="val 49995"/>
            </a:avLst>
          </a:prstGeom>
          <a:solidFill>
            <a:schemeClr val="accent4"/>
          </a:solidFill>
          <a:ln w="9525">
            <a:noFill/>
            <a:miter lim="800000"/>
            <a:headEnd/>
            <a:tailEnd/>
          </a:ln>
        </p:spPr>
        <p:txBody>
          <a:bodyPr tIns="0" bIns="0" anchor="ctr" anchorCtr="1"/>
          <a:lstStyle/>
          <a:p>
            <a:pPr algn="ctr">
              <a:spcBef>
                <a:spcPct val="50000"/>
              </a:spcBef>
              <a:buSzPct val="100000"/>
              <a:buFont typeface="Wingdings 2" pitchFamily="18" charset="2"/>
              <a:buNone/>
            </a:pPr>
            <a:r>
              <a:rPr lang="en-US" sz="1100" b="1">
                <a:solidFill>
                  <a:srgbClr val="FFFFFF"/>
                </a:solidFill>
              </a:rPr>
              <a:t>Increasing benefits</a:t>
            </a:r>
          </a:p>
        </p:txBody>
      </p:sp>
      <p:sp>
        <p:nvSpPr>
          <p:cNvPr id="54" name="Right Arrow 43"/>
          <p:cNvSpPr>
            <a:spLocks noChangeArrowheads="1"/>
          </p:cNvSpPr>
          <p:nvPr/>
        </p:nvSpPr>
        <p:spPr bwMode="gray">
          <a:xfrm>
            <a:off x="1296104" y="1663335"/>
            <a:ext cx="10316812" cy="407168"/>
          </a:xfrm>
          <a:prstGeom prst="rightArrow">
            <a:avLst>
              <a:gd name="adj1" fmla="val 50000"/>
              <a:gd name="adj2" fmla="val 49995"/>
            </a:avLst>
          </a:prstGeom>
          <a:solidFill>
            <a:schemeClr val="accent4"/>
          </a:solidFill>
          <a:ln w="9525">
            <a:noFill/>
            <a:miter lim="800000"/>
            <a:headEnd/>
            <a:tailEnd/>
          </a:ln>
        </p:spPr>
        <p:txBody>
          <a:bodyPr tIns="0" bIns="0" anchor="ctr" anchorCtr="1"/>
          <a:lstStyle/>
          <a:p>
            <a:pPr algn="ctr">
              <a:spcBef>
                <a:spcPct val="50000"/>
              </a:spcBef>
              <a:buSzPct val="100000"/>
              <a:buFont typeface="Wingdings 2" pitchFamily="18" charset="2"/>
              <a:buNone/>
            </a:pPr>
            <a:r>
              <a:rPr lang="en-US" sz="1100" b="1">
                <a:solidFill>
                  <a:srgbClr val="FFFFFF"/>
                </a:solidFill>
              </a:rPr>
              <a:t>Increasing EA Ambition</a:t>
            </a:r>
          </a:p>
        </p:txBody>
      </p:sp>
    </p:spTree>
    <p:extLst>
      <p:ext uri="{BB962C8B-B14F-4D97-AF65-F5344CB8AC3E}">
        <p14:creationId xmlns:p14="http://schemas.microsoft.com/office/powerpoint/2010/main" val="2496544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Organising for </a:t>
            </a:r>
            <a:br>
              <a:rPr lang="en-GB"/>
            </a:br>
            <a:r>
              <a:rPr lang="en-GB"/>
              <a:t>data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79392" y="0"/>
            <a:ext cx="7912608" cy="6858000"/>
          </a:xfrm>
          <a:prstGeom prst="rect">
            <a:avLst/>
          </a:prstGeom>
        </p:spPr>
      </p:pic>
    </p:spTree>
    <p:extLst>
      <p:ext uri="{BB962C8B-B14F-4D97-AF65-F5344CB8AC3E}">
        <p14:creationId xmlns:p14="http://schemas.microsoft.com/office/powerpoint/2010/main" val="341129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47">
            <a:extLst>
              <a:ext uri="{FF2B5EF4-FFF2-40B4-BE49-F238E27FC236}">
                <a16:creationId xmlns:a16="http://schemas.microsoft.com/office/drawing/2014/main" id="{B6C9B8EA-00FF-458A-9992-323068A964BA}"/>
              </a:ext>
            </a:extLst>
          </p:cNvPr>
          <p:cNvSpPr/>
          <p:nvPr/>
        </p:nvSpPr>
        <p:spPr bwMode="gray">
          <a:xfrm flipV="1">
            <a:off x="2466779" y="4282091"/>
            <a:ext cx="2985708" cy="692930"/>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rgbClr val="009A44"/>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0" name="Group 119">
            <a:extLst>
              <a:ext uri="{FF2B5EF4-FFF2-40B4-BE49-F238E27FC236}">
                <a16:creationId xmlns:a16="http://schemas.microsoft.com/office/drawing/2014/main" id="{E7CFCC2D-4BBB-4C8B-B0FC-D079A47E2FE1}"/>
              </a:ext>
            </a:extLst>
          </p:cNvPr>
          <p:cNvGrpSpPr/>
          <p:nvPr/>
        </p:nvGrpSpPr>
        <p:grpSpPr>
          <a:xfrm>
            <a:off x="582953" y="3041117"/>
            <a:ext cx="2164160" cy="2688826"/>
            <a:chOff x="4828368" y="3194050"/>
            <a:chExt cx="2451100" cy="2814638"/>
          </a:xfrm>
        </p:grpSpPr>
        <p:sp>
          <p:nvSpPr>
            <p:cNvPr id="121" name="Freeform 307">
              <a:extLst>
                <a:ext uri="{FF2B5EF4-FFF2-40B4-BE49-F238E27FC236}">
                  <a16:creationId xmlns:a16="http://schemas.microsoft.com/office/drawing/2014/main" id="{54057319-BA29-446B-8A44-66BD023C3F96}"/>
                </a:ext>
              </a:extLst>
            </p:cNvPr>
            <p:cNvSpPr>
              <a:spLocks/>
            </p:cNvSpPr>
            <p:nvPr/>
          </p:nvSpPr>
          <p:spPr bwMode="auto">
            <a:xfrm>
              <a:off x="5345893" y="3427413"/>
              <a:ext cx="1863725" cy="1419225"/>
            </a:xfrm>
            <a:custGeom>
              <a:avLst/>
              <a:gdLst>
                <a:gd name="T0" fmla="*/ 1159 w 1174"/>
                <a:gd name="T1" fmla="*/ 0 h 894"/>
                <a:gd name="T2" fmla="*/ 0 w 1174"/>
                <a:gd name="T3" fmla="*/ 850 h 894"/>
                <a:gd name="T4" fmla="*/ 22 w 1174"/>
                <a:gd name="T5" fmla="*/ 894 h 894"/>
                <a:gd name="T6" fmla="*/ 1174 w 1174"/>
                <a:gd name="T7" fmla="*/ 52 h 894"/>
                <a:gd name="T8" fmla="*/ 1159 w 1174"/>
                <a:gd name="T9" fmla="*/ 0 h 894"/>
              </a:gdLst>
              <a:ahLst/>
              <a:cxnLst>
                <a:cxn ang="0">
                  <a:pos x="T0" y="T1"/>
                </a:cxn>
                <a:cxn ang="0">
                  <a:pos x="T2" y="T3"/>
                </a:cxn>
                <a:cxn ang="0">
                  <a:pos x="T4" y="T5"/>
                </a:cxn>
                <a:cxn ang="0">
                  <a:pos x="T6" y="T7"/>
                </a:cxn>
                <a:cxn ang="0">
                  <a:pos x="T8" y="T9"/>
                </a:cxn>
              </a:cxnLst>
              <a:rect l="0" t="0" r="r" b="b"/>
              <a:pathLst>
                <a:path w="1174" h="894">
                  <a:moveTo>
                    <a:pt x="1159" y="0"/>
                  </a:moveTo>
                  <a:lnTo>
                    <a:pt x="0" y="850"/>
                  </a:lnTo>
                  <a:lnTo>
                    <a:pt x="22" y="894"/>
                  </a:lnTo>
                  <a:lnTo>
                    <a:pt x="1174" y="52"/>
                  </a:lnTo>
                  <a:lnTo>
                    <a:pt x="1159"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2" name="Group 121">
              <a:extLst>
                <a:ext uri="{FF2B5EF4-FFF2-40B4-BE49-F238E27FC236}">
                  <a16:creationId xmlns:a16="http://schemas.microsoft.com/office/drawing/2014/main" id="{577BA558-1A41-4E25-B482-CC8A622A90DF}"/>
                </a:ext>
              </a:extLst>
            </p:cNvPr>
            <p:cNvGrpSpPr/>
            <p:nvPr/>
          </p:nvGrpSpPr>
          <p:grpSpPr>
            <a:xfrm>
              <a:off x="4828368" y="3194050"/>
              <a:ext cx="2451100" cy="2814638"/>
              <a:chOff x="4828368" y="3194050"/>
              <a:chExt cx="2451100" cy="2814638"/>
            </a:xfrm>
          </p:grpSpPr>
          <p:sp>
            <p:nvSpPr>
              <p:cNvPr id="123" name="Freeform 287">
                <a:extLst>
                  <a:ext uri="{FF2B5EF4-FFF2-40B4-BE49-F238E27FC236}">
                    <a16:creationId xmlns:a16="http://schemas.microsoft.com/office/drawing/2014/main" id="{69178C03-48D4-42B5-8969-0D146A698CDB}"/>
                  </a:ext>
                </a:extLst>
              </p:cNvPr>
              <p:cNvSpPr>
                <a:spLocks/>
              </p:cNvSpPr>
              <p:nvPr/>
            </p:nvSpPr>
            <p:spPr bwMode="auto">
              <a:xfrm>
                <a:off x="4945843" y="3194050"/>
                <a:ext cx="1408113" cy="984250"/>
              </a:xfrm>
              <a:custGeom>
                <a:avLst/>
                <a:gdLst>
                  <a:gd name="T0" fmla="*/ 806 w 887"/>
                  <a:gd name="T1" fmla="*/ 0 h 620"/>
                  <a:gd name="T2" fmla="*/ 0 w 887"/>
                  <a:gd name="T3" fmla="*/ 583 h 620"/>
                  <a:gd name="T4" fmla="*/ 30 w 887"/>
                  <a:gd name="T5" fmla="*/ 620 h 620"/>
                  <a:gd name="T6" fmla="*/ 887 w 887"/>
                  <a:gd name="T7" fmla="*/ 0 h 620"/>
                  <a:gd name="T8" fmla="*/ 806 w 887"/>
                  <a:gd name="T9" fmla="*/ 0 h 620"/>
                </a:gdLst>
                <a:ahLst/>
                <a:cxnLst>
                  <a:cxn ang="0">
                    <a:pos x="T0" y="T1"/>
                  </a:cxn>
                  <a:cxn ang="0">
                    <a:pos x="T2" y="T3"/>
                  </a:cxn>
                  <a:cxn ang="0">
                    <a:pos x="T4" y="T5"/>
                  </a:cxn>
                  <a:cxn ang="0">
                    <a:pos x="T6" y="T7"/>
                  </a:cxn>
                  <a:cxn ang="0">
                    <a:pos x="T8" y="T9"/>
                  </a:cxn>
                </a:cxnLst>
                <a:rect l="0" t="0" r="r" b="b"/>
                <a:pathLst>
                  <a:path w="887" h="620">
                    <a:moveTo>
                      <a:pt x="806" y="0"/>
                    </a:moveTo>
                    <a:lnTo>
                      <a:pt x="0" y="583"/>
                    </a:lnTo>
                    <a:lnTo>
                      <a:pt x="30" y="620"/>
                    </a:lnTo>
                    <a:lnTo>
                      <a:pt x="887" y="0"/>
                    </a:lnTo>
                    <a:lnTo>
                      <a:pt x="806"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4" name="Freeform 288">
                <a:extLst>
                  <a:ext uri="{FF2B5EF4-FFF2-40B4-BE49-F238E27FC236}">
                    <a16:creationId xmlns:a16="http://schemas.microsoft.com/office/drawing/2014/main" id="{F0FEF07E-5AF7-4785-8921-A8A6EB0BC0D1}"/>
                  </a:ext>
                </a:extLst>
              </p:cNvPr>
              <p:cNvSpPr>
                <a:spLocks/>
              </p:cNvSpPr>
              <p:nvPr/>
            </p:nvSpPr>
            <p:spPr bwMode="auto">
              <a:xfrm>
                <a:off x="5017280" y="3194050"/>
                <a:ext cx="1593850" cy="1149350"/>
              </a:xfrm>
              <a:custGeom>
                <a:avLst/>
                <a:gdLst>
                  <a:gd name="T0" fmla="*/ 923 w 1004"/>
                  <a:gd name="T1" fmla="*/ 0 h 724"/>
                  <a:gd name="T2" fmla="*/ 0 w 1004"/>
                  <a:gd name="T3" fmla="*/ 672 h 724"/>
                  <a:gd name="T4" fmla="*/ 14 w 1004"/>
                  <a:gd name="T5" fmla="*/ 724 h 724"/>
                  <a:gd name="T6" fmla="*/ 1004 w 1004"/>
                  <a:gd name="T7" fmla="*/ 0 h 724"/>
                  <a:gd name="T8" fmla="*/ 923 w 1004"/>
                  <a:gd name="T9" fmla="*/ 0 h 724"/>
                </a:gdLst>
                <a:ahLst/>
                <a:cxnLst>
                  <a:cxn ang="0">
                    <a:pos x="T0" y="T1"/>
                  </a:cxn>
                  <a:cxn ang="0">
                    <a:pos x="T2" y="T3"/>
                  </a:cxn>
                  <a:cxn ang="0">
                    <a:pos x="T4" y="T5"/>
                  </a:cxn>
                  <a:cxn ang="0">
                    <a:pos x="T6" y="T7"/>
                  </a:cxn>
                  <a:cxn ang="0">
                    <a:pos x="T8" y="T9"/>
                  </a:cxn>
                </a:cxnLst>
                <a:rect l="0" t="0" r="r" b="b"/>
                <a:pathLst>
                  <a:path w="1004" h="724">
                    <a:moveTo>
                      <a:pt x="923" y="0"/>
                    </a:moveTo>
                    <a:lnTo>
                      <a:pt x="0" y="672"/>
                    </a:lnTo>
                    <a:lnTo>
                      <a:pt x="14" y="724"/>
                    </a:lnTo>
                    <a:lnTo>
                      <a:pt x="1004" y="0"/>
                    </a:lnTo>
                    <a:lnTo>
                      <a:pt x="923"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Freeform 289">
                <a:extLst>
                  <a:ext uri="{FF2B5EF4-FFF2-40B4-BE49-F238E27FC236}">
                    <a16:creationId xmlns:a16="http://schemas.microsoft.com/office/drawing/2014/main" id="{8D216B05-9BEA-489C-BF6A-AB4C9EC1CFF8}"/>
                  </a:ext>
                </a:extLst>
              </p:cNvPr>
              <p:cNvSpPr>
                <a:spLocks/>
              </p:cNvSpPr>
              <p:nvPr/>
            </p:nvSpPr>
            <p:spPr bwMode="auto">
              <a:xfrm>
                <a:off x="5134755" y="3194050"/>
                <a:ext cx="1735138" cy="1208088"/>
              </a:xfrm>
              <a:custGeom>
                <a:avLst/>
                <a:gdLst>
                  <a:gd name="T0" fmla="*/ 1012 w 1093"/>
                  <a:gd name="T1" fmla="*/ 0 h 761"/>
                  <a:gd name="T2" fmla="*/ 0 w 1093"/>
                  <a:gd name="T3" fmla="*/ 738 h 761"/>
                  <a:gd name="T4" fmla="*/ 44 w 1093"/>
                  <a:gd name="T5" fmla="*/ 753 h 761"/>
                  <a:gd name="T6" fmla="*/ 51 w 1093"/>
                  <a:gd name="T7" fmla="*/ 761 h 761"/>
                  <a:gd name="T8" fmla="*/ 1093 w 1093"/>
                  <a:gd name="T9" fmla="*/ 0 h 761"/>
                  <a:gd name="T10" fmla="*/ 1012 w 1093"/>
                  <a:gd name="T11" fmla="*/ 0 h 761"/>
                </a:gdLst>
                <a:ahLst/>
                <a:cxnLst>
                  <a:cxn ang="0">
                    <a:pos x="T0" y="T1"/>
                  </a:cxn>
                  <a:cxn ang="0">
                    <a:pos x="T2" y="T3"/>
                  </a:cxn>
                  <a:cxn ang="0">
                    <a:pos x="T4" y="T5"/>
                  </a:cxn>
                  <a:cxn ang="0">
                    <a:pos x="T6" y="T7"/>
                  </a:cxn>
                  <a:cxn ang="0">
                    <a:pos x="T8" y="T9"/>
                  </a:cxn>
                  <a:cxn ang="0">
                    <a:pos x="T10" y="T11"/>
                  </a:cxn>
                </a:cxnLst>
                <a:rect l="0" t="0" r="r" b="b"/>
                <a:pathLst>
                  <a:path w="1093" h="761">
                    <a:moveTo>
                      <a:pt x="1012" y="0"/>
                    </a:moveTo>
                    <a:lnTo>
                      <a:pt x="0" y="738"/>
                    </a:lnTo>
                    <a:lnTo>
                      <a:pt x="44" y="753"/>
                    </a:lnTo>
                    <a:lnTo>
                      <a:pt x="51" y="761"/>
                    </a:lnTo>
                    <a:lnTo>
                      <a:pt x="1093" y="0"/>
                    </a:lnTo>
                    <a:lnTo>
                      <a:pt x="1012"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290">
                <a:extLst>
                  <a:ext uri="{FF2B5EF4-FFF2-40B4-BE49-F238E27FC236}">
                    <a16:creationId xmlns:a16="http://schemas.microsoft.com/office/drawing/2014/main" id="{0E3C7562-0711-48CD-A657-B9CC54ACCB30}"/>
                  </a:ext>
                </a:extLst>
              </p:cNvPr>
              <p:cNvSpPr>
                <a:spLocks/>
              </p:cNvSpPr>
              <p:nvPr/>
            </p:nvSpPr>
            <p:spPr bwMode="auto">
              <a:xfrm>
                <a:off x="4993468" y="3194050"/>
                <a:ext cx="1489075" cy="1066800"/>
              </a:xfrm>
              <a:custGeom>
                <a:avLst/>
                <a:gdLst>
                  <a:gd name="T0" fmla="*/ 857 w 938"/>
                  <a:gd name="T1" fmla="*/ 0 h 672"/>
                  <a:gd name="T2" fmla="*/ 0 w 938"/>
                  <a:gd name="T3" fmla="*/ 620 h 672"/>
                  <a:gd name="T4" fmla="*/ 7 w 938"/>
                  <a:gd name="T5" fmla="*/ 635 h 672"/>
                  <a:gd name="T6" fmla="*/ 15 w 938"/>
                  <a:gd name="T7" fmla="*/ 672 h 672"/>
                  <a:gd name="T8" fmla="*/ 938 w 938"/>
                  <a:gd name="T9" fmla="*/ 0 h 672"/>
                  <a:gd name="T10" fmla="*/ 857 w 938"/>
                  <a:gd name="T11" fmla="*/ 0 h 672"/>
                </a:gdLst>
                <a:ahLst/>
                <a:cxnLst>
                  <a:cxn ang="0">
                    <a:pos x="T0" y="T1"/>
                  </a:cxn>
                  <a:cxn ang="0">
                    <a:pos x="T2" y="T3"/>
                  </a:cxn>
                  <a:cxn ang="0">
                    <a:pos x="T4" y="T5"/>
                  </a:cxn>
                  <a:cxn ang="0">
                    <a:pos x="T6" y="T7"/>
                  </a:cxn>
                  <a:cxn ang="0">
                    <a:pos x="T8" y="T9"/>
                  </a:cxn>
                  <a:cxn ang="0">
                    <a:pos x="T10" y="T11"/>
                  </a:cxn>
                </a:cxnLst>
                <a:rect l="0" t="0" r="r" b="b"/>
                <a:pathLst>
                  <a:path w="938" h="672">
                    <a:moveTo>
                      <a:pt x="857" y="0"/>
                    </a:moveTo>
                    <a:lnTo>
                      <a:pt x="0" y="620"/>
                    </a:lnTo>
                    <a:lnTo>
                      <a:pt x="7" y="635"/>
                    </a:lnTo>
                    <a:lnTo>
                      <a:pt x="15" y="672"/>
                    </a:lnTo>
                    <a:lnTo>
                      <a:pt x="938" y="0"/>
                    </a:lnTo>
                    <a:lnTo>
                      <a:pt x="857"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291">
                <a:extLst>
                  <a:ext uri="{FF2B5EF4-FFF2-40B4-BE49-F238E27FC236}">
                    <a16:creationId xmlns:a16="http://schemas.microsoft.com/office/drawing/2014/main" id="{F018DC73-C3DD-4F7F-99F7-6F8694F59532}"/>
                  </a:ext>
                </a:extLst>
              </p:cNvPr>
              <p:cNvSpPr>
                <a:spLocks/>
              </p:cNvSpPr>
              <p:nvPr/>
            </p:nvSpPr>
            <p:spPr bwMode="auto">
              <a:xfrm>
                <a:off x="5039505" y="3194050"/>
                <a:ext cx="1701800" cy="1171575"/>
              </a:xfrm>
              <a:custGeom>
                <a:avLst/>
                <a:gdLst>
                  <a:gd name="T0" fmla="*/ 990 w 1072"/>
                  <a:gd name="T1" fmla="*/ 0 h 738"/>
                  <a:gd name="T2" fmla="*/ 0 w 1072"/>
                  <a:gd name="T3" fmla="*/ 724 h 738"/>
                  <a:gd name="T4" fmla="*/ 0 w 1072"/>
                  <a:gd name="T5" fmla="*/ 724 h 738"/>
                  <a:gd name="T6" fmla="*/ 60 w 1072"/>
                  <a:gd name="T7" fmla="*/ 738 h 738"/>
                  <a:gd name="T8" fmla="*/ 1072 w 1072"/>
                  <a:gd name="T9" fmla="*/ 0 h 738"/>
                  <a:gd name="T10" fmla="*/ 990 w 1072"/>
                  <a:gd name="T11" fmla="*/ 0 h 738"/>
                </a:gdLst>
                <a:ahLst/>
                <a:cxnLst>
                  <a:cxn ang="0">
                    <a:pos x="T0" y="T1"/>
                  </a:cxn>
                  <a:cxn ang="0">
                    <a:pos x="T2" y="T3"/>
                  </a:cxn>
                  <a:cxn ang="0">
                    <a:pos x="T4" y="T5"/>
                  </a:cxn>
                  <a:cxn ang="0">
                    <a:pos x="T6" y="T7"/>
                  </a:cxn>
                  <a:cxn ang="0">
                    <a:pos x="T8" y="T9"/>
                  </a:cxn>
                  <a:cxn ang="0">
                    <a:pos x="T10" y="T11"/>
                  </a:cxn>
                </a:cxnLst>
                <a:rect l="0" t="0" r="r" b="b"/>
                <a:pathLst>
                  <a:path w="1072" h="738">
                    <a:moveTo>
                      <a:pt x="990" y="0"/>
                    </a:moveTo>
                    <a:lnTo>
                      <a:pt x="0" y="724"/>
                    </a:lnTo>
                    <a:lnTo>
                      <a:pt x="0" y="724"/>
                    </a:lnTo>
                    <a:lnTo>
                      <a:pt x="60" y="738"/>
                    </a:lnTo>
                    <a:lnTo>
                      <a:pt x="1072" y="0"/>
                    </a:lnTo>
                    <a:lnTo>
                      <a:pt x="990"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8" name="Freeform 292">
                <a:extLst>
                  <a:ext uri="{FF2B5EF4-FFF2-40B4-BE49-F238E27FC236}">
                    <a16:creationId xmlns:a16="http://schemas.microsoft.com/office/drawing/2014/main" id="{387A4D32-4AA9-4854-ACA5-690469622605}"/>
                  </a:ext>
                </a:extLst>
              </p:cNvPr>
              <p:cNvSpPr>
                <a:spLocks/>
              </p:cNvSpPr>
              <p:nvPr/>
            </p:nvSpPr>
            <p:spPr bwMode="auto">
              <a:xfrm>
                <a:off x="5263343" y="3194050"/>
                <a:ext cx="1887538" cy="1430338"/>
              </a:xfrm>
              <a:custGeom>
                <a:avLst/>
                <a:gdLst>
                  <a:gd name="T0" fmla="*/ 1174 w 1189"/>
                  <a:gd name="T1" fmla="*/ 0 h 901"/>
                  <a:gd name="T2" fmla="*/ 1174 w 1189"/>
                  <a:gd name="T3" fmla="*/ 0 h 901"/>
                  <a:gd name="T4" fmla="*/ 0 w 1189"/>
                  <a:gd name="T5" fmla="*/ 857 h 901"/>
                  <a:gd name="T6" fmla="*/ 22 w 1189"/>
                  <a:gd name="T7" fmla="*/ 901 h 901"/>
                  <a:gd name="T8" fmla="*/ 1189 w 1189"/>
                  <a:gd name="T9" fmla="*/ 51 h 901"/>
                  <a:gd name="T10" fmla="*/ 1174 w 1189"/>
                  <a:gd name="T11" fmla="*/ 0 h 901"/>
                </a:gdLst>
                <a:ahLst/>
                <a:cxnLst>
                  <a:cxn ang="0">
                    <a:pos x="T0" y="T1"/>
                  </a:cxn>
                  <a:cxn ang="0">
                    <a:pos x="T2" y="T3"/>
                  </a:cxn>
                  <a:cxn ang="0">
                    <a:pos x="T4" y="T5"/>
                  </a:cxn>
                  <a:cxn ang="0">
                    <a:pos x="T6" y="T7"/>
                  </a:cxn>
                  <a:cxn ang="0">
                    <a:pos x="T8" y="T9"/>
                  </a:cxn>
                  <a:cxn ang="0">
                    <a:pos x="T10" y="T11"/>
                  </a:cxn>
                </a:cxnLst>
                <a:rect l="0" t="0" r="r" b="b"/>
                <a:pathLst>
                  <a:path w="1189" h="901">
                    <a:moveTo>
                      <a:pt x="1174" y="0"/>
                    </a:moveTo>
                    <a:lnTo>
                      <a:pt x="1174" y="0"/>
                    </a:lnTo>
                    <a:lnTo>
                      <a:pt x="0" y="857"/>
                    </a:lnTo>
                    <a:lnTo>
                      <a:pt x="22" y="901"/>
                    </a:lnTo>
                    <a:lnTo>
                      <a:pt x="1189" y="51"/>
                    </a:lnTo>
                    <a:lnTo>
                      <a:pt x="1174"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9" name="Freeform 293">
                <a:extLst>
                  <a:ext uri="{FF2B5EF4-FFF2-40B4-BE49-F238E27FC236}">
                    <a16:creationId xmlns:a16="http://schemas.microsoft.com/office/drawing/2014/main" id="{65F271B2-0060-445A-B9C8-BF918A8EF4F8}"/>
                  </a:ext>
                </a:extLst>
              </p:cNvPr>
              <p:cNvSpPr>
                <a:spLocks/>
              </p:cNvSpPr>
              <p:nvPr/>
            </p:nvSpPr>
            <p:spPr bwMode="auto">
              <a:xfrm>
                <a:off x="5215718" y="3194050"/>
                <a:ext cx="1782763" cy="1277938"/>
              </a:xfrm>
              <a:custGeom>
                <a:avLst/>
                <a:gdLst>
                  <a:gd name="T0" fmla="*/ 1042 w 1123"/>
                  <a:gd name="T1" fmla="*/ 0 h 805"/>
                  <a:gd name="T2" fmla="*/ 0 w 1123"/>
                  <a:gd name="T3" fmla="*/ 761 h 805"/>
                  <a:gd name="T4" fmla="*/ 15 w 1123"/>
                  <a:gd name="T5" fmla="*/ 805 h 805"/>
                  <a:gd name="T6" fmla="*/ 1123 w 1123"/>
                  <a:gd name="T7" fmla="*/ 0 h 805"/>
                  <a:gd name="T8" fmla="*/ 1042 w 1123"/>
                  <a:gd name="T9" fmla="*/ 0 h 805"/>
                </a:gdLst>
                <a:ahLst/>
                <a:cxnLst>
                  <a:cxn ang="0">
                    <a:pos x="T0" y="T1"/>
                  </a:cxn>
                  <a:cxn ang="0">
                    <a:pos x="T2" y="T3"/>
                  </a:cxn>
                  <a:cxn ang="0">
                    <a:pos x="T4" y="T5"/>
                  </a:cxn>
                  <a:cxn ang="0">
                    <a:pos x="T6" y="T7"/>
                  </a:cxn>
                  <a:cxn ang="0">
                    <a:pos x="T8" y="T9"/>
                  </a:cxn>
                </a:cxnLst>
                <a:rect l="0" t="0" r="r" b="b"/>
                <a:pathLst>
                  <a:path w="1123" h="805">
                    <a:moveTo>
                      <a:pt x="1042" y="0"/>
                    </a:moveTo>
                    <a:lnTo>
                      <a:pt x="0" y="761"/>
                    </a:lnTo>
                    <a:lnTo>
                      <a:pt x="15" y="805"/>
                    </a:lnTo>
                    <a:lnTo>
                      <a:pt x="1123" y="0"/>
                    </a:lnTo>
                    <a:lnTo>
                      <a:pt x="1042"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294">
                <a:extLst>
                  <a:ext uri="{FF2B5EF4-FFF2-40B4-BE49-F238E27FC236}">
                    <a16:creationId xmlns:a16="http://schemas.microsoft.com/office/drawing/2014/main" id="{56AB4D61-55F7-4DCF-BA60-369A9CADADE3}"/>
                  </a:ext>
                </a:extLst>
              </p:cNvPr>
              <p:cNvSpPr>
                <a:spLocks/>
              </p:cNvSpPr>
              <p:nvPr/>
            </p:nvSpPr>
            <p:spPr bwMode="auto">
              <a:xfrm>
                <a:off x="5298268" y="3275013"/>
                <a:ext cx="1876425" cy="1419225"/>
              </a:xfrm>
              <a:custGeom>
                <a:avLst/>
                <a:gdLst>
                  <a:gd name="T0" fmla="*/ 1167 w 1182"/>
                  <a:gd name="T1" fmla="*/ 0 h 894"/>
                  <a:gd name="T2" fmla="*/ 0 w 1182"/>
                  <a:gd name="T3" fmla="*/ 850 h 894"/>
                  <a:gd name="T4" fmla="*/ 15 w 1182"/>
                  <a:gd name="T5" fmla="*/ 894 h 894"/>
                  <a:gd name="T6" fmla="*/ 1182 w 1182"/>
                  <a:gd name="T7" fmla="*/ 45 h 894"/>
                  <a:gd name="T8" fmla="*/ 1167 w 1182"/>
                  <a:gd name="T9" fmla="*/ 0 h 894"/>
                </a:gdLst>
                <a:ahLst/>
                <a:cxnLst>
                  <a:cxn ang="0">
                    <a:pos x="T0" y="T1"/>
                  </a:cxn>
                  <a:cxn ang="0">
                    <a:pos x="T2" y="T3"/>
                  </a:cxn>
                  <a:cxn ang="0">
                    <a:pos x="T4" y="T5"/>
                  </a:cxn>
                  <a:cxn ang="0">
                    <a:pos x="T6" y="T7"/>
                  </a:cxn>
                  <a:cxn ang="0">
                    <a:pos x="T8" y="T9"/>
                  </a:cxn>
                </a:cxnLst>
                <a:rect l="0" t="0" r="r" b="b"/>
                <a:pathLst>
                  <a:path w="1182" h="894">
                    <a:moveTo>
                      <a:pt x="1167" y="0"/>
                    </a:moveTo>
                    <a:lnTo>
                      <a:pt x="0" y="850"/>
                    </a:lnTo>
                    <a:lnTo>
                      <a:pt x="15" y="894"/>
                    </a:lnTo>
                    <a:lnTo>
                      <a:pt x="1182" y="45"/>
                    </a:lnTo>
                    <a:lnTo>
                      <a:pt x="1167"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Freeform 295">
                <a:extLst>
                  <a:ext uri="{FF2B5EF4-FFF2-40B4-BE49-F238E27FC236}">
                    <a16:creationId xmlns:a16="http://schemas.microsoft.com/office/drawing/2014/main" id="{4FC75BAA-5AAE-4001-BFCF-5986C4B47D14}"/>
                  </a:ext>
                </a:extLst>
              </p:cNvPr>
              <p:cNvSpPr>
                <a:spLocks/>
              </p:cNvSpPr>
              <p:nvPr/>
            </p:nvSpPr>
            <p:spPr bwMode="auto">
              <a:xfrm>
                <a:off x="5239530" y="3194050"/>
                <a:ext cx="1887538" cy="1360488"/>
              </a:xfrm>
              <a:custGeom>
                <a:avLst/>
                <a:gdLst>
                  <a:gd name="T0" fmla="*/ 1108 w 1189"/>
                  <a:gd name="T1" fmla="*/ 0 h 857"/>
                  <a:gd name="T2" fmla="*/ 0 w 1189"/>
                  <a:gd name="T3" fmla="*/ 805 h 857"/>
                  <a:gd name="T4" fmla="*/ 15 w 1189"/>
                  <a:gd name="T5" fmla="*/ 857 h 857"/>
                  <a:gd name="T6" fmla="*/ 1189 w 1189"/>
                  <a:gd name="T7" fmla="*/ 0 h 857"/>
                  <a:gd name="T8" fmla="*/ 1108 w 1189"/>
                  <a:gd name="T9" fmla="*/ 0 h 857"/>
                </a:gdLst>
                <a:ahLst/>
                <a:cxnLst>
                  <a:cxn ang="0">
                    <a:pos x="T0" y="T1"/>
                  </a:cxn>
                  <a:cxn ang="0">
                    <a:pos x="T2" y="T3"/>
                  </a:cxn>
                  <a:cxn ang="0">
                    <a:pos x="T4" y="T5"/>
                  </a:cxn>
                  <a:cxn ang="0">
                    <a:pos x="T6" y="T7"/>
                  </a:cxn>
                  <a:cxn ang="0">
                    <a:pos x="T8" y="T9"/>
                  </a:cxn>
                </a:cxnLst>
                <a:rect l="0" t="0" r="r" b="b"/>
                <a:pathLst>
                  <a:path w="1189" h="857">
                    <a:moveTo>
                      <a:pt x="1108" y="0"/>
                    </a:moveTo>
                    <a:lnTo>
                      <a:pt x="0" y="805"/>
                    </a:lnTo>
                    <a:lnTo>
                      <a:pt x="15" y="857"/>
                    </a:lnTo>
                    <a:lnTo>
                      <a:pt x="1189" y="0"/>
                    </a:lnTo>
                    <a:lnTo>
                      <a:pt x="1108"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Freeform 296">
                <a:extLst>
                  <a:ext uri="{FF2B5EF4-FFF2-40B4-BE49-F238E27FC236}">
                    <a16:creationId xmlns:a16="http://schemas.microsoft.com/office/drawing/2014/main" id="{77877E4C-30DB-4FEB-8BC7-44DAB9AEA458}"/>
                  </a:ext>
                </a:extLst>
              </p:cNvPr>
              <p:cNvSpPr>
                <a:spLocks/>
              </p:cNvSpPr>
              <p:nvPr/>
            </p:nvSpPr>
            <p:spPr bwMode="auto">
              <a:xfrm>
                <a:off x="4852180" y="3194050"/>
                <a:ext cx="727075" cy="527050"/>
              </a:xfrm>
              <a:custGeom>
                <a:avLst/>
                <a:gdLst>
                  <a:gd name="T0" fmla="*/ 377 w 458"/>
                  <a:gd name="T1" fmla="*/ 0 h 332"/>
                  <a:gd name="T2" fmla="*/ 15 w 458"/>
                  <a:gd name="T3" fmla="*/ 266 h 332"/>
                  <a:gd name="T4" fmla="*/ 0 w 458"/>
                  <a:gd name="T5" fmla="*/ 332 h 332"/>
                  <a:gd name="T6" fmla="*/ 458 w 458"/>
                  <a:gd name="T7" fmla="*/ 0 h 332"/>
                  <a:gd name="T8" fmla="*/ 377 w 458"/>
                  <a:gd name="T9" fmla="*/ 0 h 332"/>
                </a:gdLst>
                <a:ahLst/>
                <a:cxnLst>
                  <a:cxn ang="0">
                    <a:pos x="T0" y="T1"/>
                  </a:cxn>
                  <a:cxn ang="0">
                    <a:pos x="T2" y="T3"/>
                  </a:cxn>
                  <a:cxn ang="0">
                    <a:pos x="T4" y="T5"/>
                  </a:cxn>
                  <a:cxn ang="0">
                    <a:pos x="T6" y="T7"/>
                  </a:cxn>
                  <a:cxn ang="0">
                    <a:pos x="T8" y="T9"/>
                  </a:cxn>
                </a:cxnLst>
                <a:rect l="0" t="0" r="r" b="b"/>
                <a:pathLst>
                  <a:path w="458" h="332">
                    <a:moveTo>
                      <a:pt x="377" y="0"/>
                    </a:moveTo>
                    <a:lnTo>
                      <a:pt x="15" y="266"/>
                    </a:lnTo>
                    <a:lnTo>
                      <a:pt x="0" y="332"/>
                    </a:lnTo>
                    <a:lnTo>
                      <a:pt x="458" y="0"/>
                    </a:lnTo>
                    <a:lnTo>
                      <a:pt x="377"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Freeform 297">
                <a:extLst>
                  <a:ext uri="{FF2B5EF4-FFF2-40B4-BE49-F238E27FC236}">
                    <a16:creationId xmlns:a16="http://schemas.microsoft.com/office/drawing/2014/main" id="{2EFF3D0E-97C2-492D-B3C5-DFA3D19F8FEC}"/>
                  </a:ext>
                </a:extLst>
              </p:cNvPr>
              <p:cNvSpPr>
                <a:spLocks/>
              </p:cNvSpPr>
              <p:nvPr/>
            </p:nvSpPr>
            <p:spPr bwMode="auto">
              <a:xfrm>
                <a:off x="4923618" y="3194050"/>
                <a:ext cx="268288" cy="187325"/>
              </a:xfrm>
              <a:custGeom>
                <a:avLst/>
                <a:gdLst>
                  <a:gd name="T0" fmla="*/ 88 w 169"/>
                  <a:gd name="T1" fmla="*/ 0 h 118"/>
                  <a:gd name="T2" fmla="*/ 14 w 169"/>
                  <a:gd name="T3" fmla="*/ 51 h 118"/>
                  <a:gd name="T4" fmla="*/ 0 w 169"/>
                  <a:gd name="T5" fmla="*/ 118 h 118"/>
                  <a:gd name="T6" fmla="*/ 169 w 169"/>
                  <a:gd name="T7" fmla="*/ 0 h 118"/>
                  <a:gd name="T8" fmla="*/ 88 w 169"/>
                  <a:gd name="T9" fmla="*/ 0 h 118"/>
                </a:gdLst>
                <a:ahLst/>
                <a:cxnLst>
                  <a:cxn ang="0">
                    <a:pos x="T0" y="T1"/>
                  </a:cxn>
                  <a:cxn ang="0">
                    <a:pos x="T2" y="T3"/>
                  </a:cxn>
                  <a:cxn ang="0">
                    <a:pos x="T4" y="T5"/>
                  </a:cxn>
                  <a:cxn ang="0">
                    <a:pos x="T6" y="T7"/>
                  </a:cxn>
                  <a:cxn ang="0">
                    <a:pos x="T8" y="T9"/>
                  </a:cxn>
                </a:cxnLst>
                <a:rect l="0" t="0" r="r" b="b"/>
                <a:pathLst>
                  <a:path w="169" h="118">
                    <a:moveTo>
                      <a:pt x="88" y="0"/>
                    </a:moveTo>
                    <a:lnTo>
                      <a:pt x="14" y="51"/>
                    </a:lnTo>
                    <a:lnTo>
                      <a:pt x="0" y="118"/>
                    </a:lnTo>
                    <a:lnTo>
                      <a:pt x="169" y="0"/>
                    </a:lnTo>
                    <a:lnTo>
                      <a:pt x="88"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Freeform 298">
                <a:extLst>
                  <a:ext uri="{FF2B5EF4-FFF2-40B4-BE49-F238E27FC236}">
                    <a16:creationId xmlns:a16="http://schemas.microsoft.com/office/drawing/2014/main" id="{14CCEF68-0B3E-47C1-9790-2B189A277E4A}"/>
                  </a:ext>
                </a:extLst>
              </p:cNvPr>
              <p:cNvSpPr>
                <a:spLocks/>
              </p:cNvSpPr>
              <p:nvPr/>
            </p:nvSpPr>
            <p:spPr bwMode="auto">
              <a:xfrm>
                <a:off x="5322080" y="3346450"/>
                <a:ext cx="1863725" cy="1430338"/>
              </a:xfrm>
              <a:custGeom>
                <a:avLst/>
                <a:gdLst>
                  <a:gd name="T0" fmla="*/ 1167 w 1174"/>
                  <a:gd name="T1" fmla="*/ 0 h 901"/>
                  <a:gd name="T2" fmla="*/ 0 w 1174"/>
                  <a:gd name="T3" fmla="*/ 849 h 901"/>
                  <a:gd name="T4" fmla="*/ 15 w 1174"/>
                  <a:gd name="T5" fmla="*/ 901 h 901"/>
                  <a:gd name="T6" fmla="*/ 1174 w 1174"/>
                  <a:gd name="T7" fmla="*/ 51 h 901"/>
                  <a:gd name="T8" fmla="*/ 1167 w 1174"/>
                  <a:gd name="T9" fmla="*/ 0 h 901"/>
                </a:gdLst>
                <a:ahLst/>
                <a:cxnLst>
                  <a:cxn ang="0">
                    <a:pos x="T0" y="T1"/>
                  </a:cxn>
                  <a:cxn ang="0">
                    <a:pos x="T2" y="T3"/>
                  </a:cxn>
                  <a:cxn ang="0">
                    <a:pos x="T4" y="T5"/>
                  </a:cxn>
                  <a:cxn ang="0">
                    <a:pos x="T6" y="T7"/>
                  </a:cxn>
                  <a:cxn ang="0">
                    <a:pos x="T8" y="T9"/>
                  </a:cxn>
                </a:cxnLst>
                <a:rect l="0" t="0" r="r" b="b"/>
                <a:pathLst>
                  <a:path w="1174" h="901">
                    <a:moveTo>
                      <a:pt x="1167" y="0"/>
                    </a:moveTo>
                    <a:lnTo>
                      <a:pt x="0" y="849"/>
                    </a:lnTo>
                    <a:lnTo>
                      <a:pt x="15" y="901"/>
                    </a:lnTo>
                    <a:lnTo>
                      <a:pt x="1174" y="51"/>
                    </a:lnTo>
                    <a:lnTo>
                      <a:pt x="1167"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Freeform 299">
                <a:extLst>
                  <a:ext uri="{FF2B5EF4-FFF2-40B4-BE49-F238E27FC236}">
                    <a16:creationId xmlns:a16="http://schemas.microsoft.com/office/drawing/2014/main" id="{007236E7-8CAB-4172-AA34-CF2A3AE31ED0}"/>
                  </a:ext>
                </a:extLst>
              </p:cNvPr>
              <p:cNvSpPr>
                <a:spLocks/>
              </p:cNvSpPr>
              <p:nvPr/>
            </p:nvSpPr>
            <p:spPr bwMode="auto">
              <a:xfrm>
                <a:off x="4875993" y="3194050"/>
                <a:ext cx="574675" cy="422275"/>
              </a:xfrm>
              <a:custGeom>
                <a:avLst/>
                <a:gdLst>
                  <a:gd name="T0" fmla="*/ 281 w 362"/>
                  <a:gd name="T1" fmla="*/ 0 h 266"/>
                  <a:gd name="T2" fmla="*/ 15 w 362"/>
                  <a:gd name="T3" fmla="*/ 192 h 266"/>
                  <a:gd name="T4" fmla="*/ 0 w 362"/>
                  <a:gd name="T5" fmla="*/ 266 h 266"/>
                  <a:gd name="T6" fmla="*/ 362 w 362"/>
                  <a:gd name="T7" fmla="*/ 0 h 266"/>
                  <a:gd name="T8" fmla="*/ 281 w 362"/>
                  <a:gd name="T9" fmla="*/ 0 h 266"/>
                </a:gdLst>
                <a:ahLst/>
                <a:cxnLst>
                  <a:cxn ang="0">
                    <a:pos x="T0" y="T1"/>
                  </a:cxn>
                  <a:cxn ang="0">
                    <a:pos x="T2" y="T3"/>
                  </a:cxn>
                  <a:cxn ang="0">
                    <a:pos x="T4" y="T5"/>
                  </a:cxn>
                  <a:cxn ang="0">
                    <a:pos x="T6" y="T7"/>
                  </a:cxn>
                  <a:cxn ang="0">
                    <a:pos x="T8" y="T9"/>
                  </a:cxn>
                </a:cxnLst>
                <a:rect l="0" t="0" r="r" b="b"/>
                <a:pathLst>
                  <a:path w="362" h="266">
                    <a:moveTo>
                      <a:pt x="281" y="0"/>
                    </a:moveTo>
                    <a:lnTo>
                      <a:pt x="15" y="192"/>
                    </a:lnTo>
                    <a:lnTo>
                      <a:pt x="0" y="266"/>
                    </a:lnTo>
                    <a:lnTo>
                      <a:pt x="362" y="0"/>
                    </a:lnTo>
                    <a:lnTo>
                      <a:pt x="281"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Freeform 300">
                <a:extLst>
                  <a:ext uri="{FF2B5EF4-FFF2-40B4-BE49-F238E27FC236}">
                    <a16:creationId xmlns:a16="http://schemas.microsoft.com/office/drawing/2014/main" id="{9B31F002-8B13-41C0-8805-8DFFA502FC76}"/>
                  </a:ext>
                </a:extLst>
              </p:cNvPr>
              <p:cNvSpPr>
                <a:spLocks/>
              </p:cNvSpPr>
              <p:nvPr/>
            </p:nvSpPr>
            <p:spPr bwMode="auto">
              <a:xfrm>
                <a:off x="4945843" y="3194050"/>
                <a:ext cx="117475" cy="80963"/>
              </a:xfrm>
              <a:custGeom>
                <a:avLst/>
                <a:gdLst>
                  <a:gd name="T0" fmla="*/ 15 w 74"/>
                  <a:gd name="T1" fmla="*/ 0 h 51"/>
                  <a:gd name="T2" fmla="*/ 0 w 74"/>
                  <a:gd name="T3" fmla="*/ 51 h 51"/>
                  <a:gd name="T4" fmla="*/ 74 w 74"/>
                  <a:gd name="T5" fmla="*/ 0 h 51"/>
                  <a:gd name="T6" fmla="*/ 15 w 74"/>
                  <a:gd name="T7" fmla="*/ 0 h 51"/>
                </a:gdLst>
                <a:ahLst/>
                <a:cxnLst>
                  <a:cxn ang="0">
                    <a:pos x="T0" y="T1"/>
                  </a:cxn>
                  <a:cxn ang="0">
                    <a:pos x="T2" y="T3"/>
                  </a:cxn>
                  <a:cxn ang="0">
                    <a:pos x="T4" y="T5"/>
                  </a:cxn>
                  <a:cxn ang="0">
                    <a:pos x="T6" y="T7"/>
                  </a:cxn>
                </a:cxnLst>
                <a:rect l="0" t="0" r="r" b="b"/>
                <a:pathLst>
                  <a:path w="74" h="51">
                    <a:moveTo>
                      <a:pt x="15" y="0"/>
                    </a:moveTo>
                    <a:lnTo>
                      <a:pt x="0" y="51"/>
                    </a:lnTo>
                    <a:lnTo>
                      <a:pt x="74" y="0"/>
                    </a:lnTo>
                    <a:lnTo>
                      <a:pt x="15"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Freeform 301">
                <a:extLst>
                  <a:ext uri="{FF2B5EF4-FFF2-40B4-BE49-F238E27FC236}">
                    <a16:creationId xmlns:a16="http://schemas.microsoft.com/office/drawing/2014/main" id="{CCBF3367-3087-4E6F-A083-19FCC2C49DDF}"/>
                  </a:ext>
                </a:extLst>
              </p:cNvPr>
              <p:cNvSpPr>
                <a:spLocks/>
              </p:cNvSpPr>
              <p:nvPr/>
            </p:nvSpPr>
            <p:spPr bwMode="auto">
              <a:xfrm>
                <a:off x="4828368" y="3194050"/>
                <a:ext cx="1009650" cy="738188"/>
              </a:xfrm>
              <a:custGeom>
                <a:avLst/>
                <a:gdLst>
                  <a:gd name="T0" fmla="*/ 555 w 636"/>
                  <a:gd name="T1" fmla="*/ 0 h 465"/>
                  <a:gd name="T2" fmla="*/ 8 w 636"/>
                  <a:gd name="T3" fmla="*/ 399 h 465"/>
                  <a:gd name="T4" fmla="*/ 0 w 636"/>
                  <a:gd name="T5" fmla="*/ 465 h 465"/>
                  <a:gd name="T6" fmla="*/ 636 w 636"/>
                  <a:gd name="T7" fmla="*/ 0 h 465"/>
                  <a:gd name="T8" fmla="*/ 555 w 636"/>
                  <a:gd name="T9" fmla="*/ 0 h 465"/>
                </a:gdLst>
                <a:ahLst/>
                <a:cxnLst>
                  <a:cxn ang="0">
                    <a:pos x="T0" y="T1"/>
                  </a:cxn>
                  <a:cxn ang="0">
                    <a:pos x="T2" y="T3"/>
                  </a:cxn>
                  <a:cxn ang="0">
                    <a:pos x="T4" y="T5"/>
                  </a:cxn>
                  <a:cxn ang="0">
                    <a:pos x="T6" y="T7"/>
                  </a:cxn>
                  <a:cxn ang="0">
                    <a:pos x="T8" y="T9"/>
                  </a:cxn>
                </a:cxnLst>
                <a:rect l="0" t="0" r="r" b="b"/>
                <a:pathLst>
                  <a:path w="636" h="465">
                    <a:moveTo>
                      <a:pt x="555" y="0"/>
                    </a:moveTo>
                    <a:lnTo>
                      <a:pt x="8" y="399"/>
                    </a:lnTo>
                    <a:lnTo>
                      <a:pt x="0" y="465"/>
                    </a:lnTo>
                    <a:lnTo>
                      <a:pt x="636" y="0"/>
                    </a:lnTo>
                    <a:lnTo>
                      <a:pt x="555"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Freeform 302">
                <a:extLst>
                  <a:ext uri="{FF2B5EF4-FFF2-40B4-BE49-F238E27FC236}">
                    <a16:creationId xmlns:a16="http://schemas.microsoft.com/office/drawing/2014/main" id="{872A4D55-ECE4-4ADA-8957-AC5AE62D8866}"/>
                  </a:ext>
                </a:extLst>
              </p:cNvPr>
              <p:cNvSpPr>
                <a:spLocks/>
              </p:cNvSpPr>
              <p:nvPr/>
            </p:nvSpPr>
            <p:spPr bwMode="auto">
              <a:xfrm>
                <a:off x="4864880" y="3194050"/>
                <a:ext cx="1230313" cy="866775"/>
              </a:xfrm>
              <a:custGeom>
                <a:avLst/>
                <a:gdLst>
                  <a:gd name="T0" fmla="*/ 694 w 775"/>
                  <a:gd name="T1" fmla="*/ 0 h 546"/>
                  <a:gd name="T2" fmla="*/ 0 w 775"/>
                  <a:gd name="T3" fmla="*/ 509 h 546"/>
                  <a:gd name="T4" fmla="*/ 22 w 775"/>
                  <a:gd name="T5" fmla="*/ 546 h 546"/>
                  <a:gd name="T6" fmla="*/ 775 w 775"/>
                  <a:gd name="T7" fmla="*/ 0 h 546"/>
                  <a:gd name="T8" fmla="*/ 694 w 775"/>
                  <a:gd name="T9" fmla="*/ 0 h 546"/>
                </a:gdLst>
                <a:ahLst/>
                <a:cxnLst>
                  <a:cxn ang="0">
                    <a:pos x="T0" y="T1"/>
                  </a:cxn>
                  <a:cxn ang="0">
                    <a:pos x="T2" y="T3"/>
                  </a:cxn>
                  <a:cxn ang="0">
                    <a:pos x="T4" y="T5"/>
                  </a:cxn>
                  <a:cxn ang="0">
                    <a:pos x="T6" y="T7"/>
                  </a:cxn>
                  <a:cxn ang="0">
                    <a:pos x="T8" y="T9"/>
                  </a:cxn>
                </a:cxnLst>
                <a:rect l="0" t="0" r="r" b="b"/>
                <a:pathLst>
                  <a:path w="775" h="546">
                    <a:moveTo>
                      <a:pt x="694" y="0"/>
                    </a:moveTo>
                    <a:lnTo>
                      <a:pt x="0" y="509"/>
                    </a:lnTo>
                    <a:lnTo>
                      <a:pt x="22" y="546"/>
                    </a:lnTo>
                    <a:lnTo>
                      <a:pt x="775" y="0"/>
                    </a:lnTo>
                    <a:lnTo>
                      <a:pt x="694"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Freeform 303">
                <a:extLst>
                  <a:ext uri="{FF2B5EF4-FFF2-40B4-BE49-F238E27FC236}">
                    <a16:creationId xmlns:a16="http://schemas.microsoft.com/office/drawing/2014/main" id="{B8A68B00-1C50-428F-B91E-C4F0D8D6F735}"/>
                  </a:ext>
                </a:extLst>
              </p:cNvPr>
              <p:cNvSpPr>
                <a:spLocks/>
              </p:cNvSpPr>
              <p:nvPr/>
            </p:nvSpPr>
            <p:spPr bwMode="auto">
              <a:xfrm>
                <a:off x="4828368" y="3194050"/>
                <a:ext cx="1138238" cy="808038"/>
              </a:xfrm>
              <a:custGeom>
                <a:avLst/>
                <a:gdLst>
                  <a:gd name="T0" fmla="*/ 636 w 717"/>
                  <a:gd name="T1" fmla="*/ 0 h 509"/>
                  <a:gd name="T2" fmla="*/ 0 w 717"/>
                  <a:gd name="T3" fmla="*/ 465 h 509"/>
                  <a:gd name="T4" fmla="*/ 0 w 717"/>
                  <a:gd name="T5" fmla="*/ 480 h 509"/>
                  <a:gd name="T6" fmla="*/ 23 w 717"/>
                  <a:gd name="T7" fmla="*/ 509 h 509"/>
                  <a:gd name="T8" fmla="*/ 717 w 717"/>
                  <a:gd name="T9" fmla="*/ 0 h 509"/>
                  <a:gd name="T10" fmla="*/ 636 w 717"/>
                  <a:gd name="T11" fmla="*/ 0 h 509"/>
                </a:gdLst>
                <a:ahLst/>
                <a:cxnLst>
                  <a:cxn ang="0">
                    <a:pos x="T0" y="T1"/>
                  </a:cxn>
                  <a:cxn ang="0">
                    <a:pos x="T2" y="T3"/>
                  </a:cxn>
                  <a:cxn ang="0">
                    <a:pos x="T4" y="T5"/>
                  </a:cxn>
                  <a:cxn ang="0">
                    <a:pos x="T6" y="T7"/>
                  </a:cxn>
                  <a:cxn ang="0">
                    <a:pos x="T8" y="T9"/>
                  </a:cxn>
                  <a:cxn ang="0">
                    <a:pos x="T10" y="T11"/>
                  </a:cxn>
                </a:cxnLst>
                <a:rect l="0" t="0" r="r" b="b"/>
                <a:pathLst>
                  <a:path w="717" h="509">
                    <a:moveTo>
                      <a:pt x="636" y="0"/>
                    </a:moveTo>
                    <a:lnTo>
                      <a:pt x="0" y="465"/>
                    </a:lnTo>
                    <a:lnTo>
                      <a:pt x="0" y="480"/>
                    </a:lnTo>
                    <a:lnTo>
                      <a:pt x="23" y="509"/>
                    </a:lnTo>
                    <a:lnTo>
                      <a:pt x="717" y="0"/>
                    </a:lnTo>
                    <a:lnTo>
                      <a:pt x="636"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Freeform 304">
                <a:extLst>
                  <a:ext uri="{FF2B5EF4-FFF2-40B4-BE49-F238E27FC236}">
                    <a16:creationId xmlns:a16="http://schemas.microsoft.com/office/drawing/2014/main" id="{14CD5868-A940-47BA-A2F5-026883613768}"/>
                  </a:ext>
                </a:extLst>
              </p:cNvPr>
              <p:cNvSpPr>
                <a:spLocks/>
              </p:cNvSpPr>
              <p:nvPr/>
            </p:nvSpPr>
            <p:spPr bwMode="auto">
              <a:xfrm>
                <a:off x="4841068" y="3194050"/>
                <a:ext cx="868363" cy="633413"/>
              </a:xfrm>
              <a:custGeom>
                <a:avLst/>
                <a:gdLst>
                  <a:gd name="T0" fmla="*/ 465 w 547"/>
                  <a:gd name="T1" fmla="*/ 0 h 399"/>
                  <a:gd name="T2" fmla="*/ 7 w 547"/>
                  <a:gd name="T3" fmla="*/ 332 h 399"/>
                  <a:gd name="T4" fmla="*/ 0 w 547"/>
                  <a:gd name="T5" fmla="*/ 354 h 399"/>
                  <a:gd name="T6" fmla="*/ 0 w 547"/>
                  <a:gd name="T7" fmla="*/ 399 h 399"/>
                  <a:gd name="T8" fmla="*/ 547 w 547"/>
                  <a:gd name="T9" fmla="*/ 0 h 399"/>
                  <a:gd name="T10" fmla="*/ 465 w 547"/>
                  <a:gd name="T11" fmla="*/ 0 h 399"/>
                </a:gdLst>
                <a:ahLst/>
                <a:cxnLst>
                  <a:cxn ang="0">
                    <a:pos x="T0" y="T1"/>
                  </a:cxn>
                  <a:cxn ang="0">
                    <a:pos x="T2" y="T3"/>
                  </a:cxn>
                  <a:cxn ang="0">
                    <a:pos x="T4" y="T5"/>
                  </a:cxn>
                  <a:cxn ang="0">
                    <a:pos x="T6" y="T7"/>
                  </a:cxn>
                  <a:cxn ang="0">
                    <a:pos x="T8" y="T9"/>
                  </a:cxn>
                  <a:cxn ang="0">
                    <a:pos x="T10" y="T11"/>
                  </a:cxn>
                </a:cxnLst>
                <a:rect l="0" t="0" r="r" b="b"/>
                <a:pathLst>
                  <a:path w="547" h="399">
                    <a:moveTo>
                      <a:pt x="465" y="0"/>
                    </a:moveTo>
                    <a:lnTo>
                      <a:pt x="7" y="332"/>
                    </a:lnTo>
                    <a:lnTo>
                      <a:pt x="0" y="354"/>
                    </a:lnTo>
                    <a:lnTo>
                      <a:pt x="0" y="399"/>
                    </a:lnTo>
                    <a:lnTo>
                      <a:pt x="547" y="0"/>
                    </a:lnTo>
                    <a:lnTo>
                      <a:pt x="465"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Freeform 305">
                <a:extLst>
                  <a:ext uri="{FF2B5EF4-FFF2-40B4-BE49-F238E27FC236}">
                    <a16:creationId xmlns:a16="http://schemas.microsoft.com/office/drawing/2014/main" id="{AA94497B-7E97-44EA-98CA-349AE76915D6}"/>
                  </a:ext>
                </a:extLst>
              </p:cNvPr>
              <p:cNvSpPr>
                <a:spLocks/>
              </p:cNvSpPr>
              <p:nvPr/>
            </p:nvSpPr>
            <p:spPr bwMode="auto">
              <a:xfrm>
                <a:off x="4899805" y="3194050"/>
                <a:ext cx="1325563" cy="925513"/>
              </a:xfrm>
              <a:custGeom>
                <a:avLst/>
                <a:gdLst>
                  <a:gd name="T0" fmla="*/ 753 w 835"/>
                  <a:gd name="T1" fmla="*/ 0 h 583"/>
                  <a:gd name="T2" fmla="*/ 0 w 835"/>
                  <a:gd name="T3" fmla="*/ 546 h 583"/>
                  <a:gd name="T4" fmla="*/ 29 w 835"/>
                  <a:gd name="T5" fmla="*/ 583 h 583"/>
                  <a:gd name="T6" fmla="*/ 835 w 835"/>
                  <a:gd name="T7" fmla="*/ 0 h 583"/>
                  <a:gd name="T8" fmla="*/ 753 w 835"/>
                  <a:gd name="T9" fmla="*/ 0 h 583"/>
                </a:gdLst>
                <a:ahLst/>
                <a:cxnLst>
                  <a:cxn ang="0">
                    <a:pos x="T0" y="T1"/>
                  </a:cxn>
                  <a:cxn ang="0">
                    <a:pos x="T2" y="T3"/>
                  </a:cxn>
                  <a:cxn ang="0">
                    <a:pos x="T4" y="T5"/>
                  </a:cxn>
                  <a:cxn ang="0">
                    <a:pos x="T6" y="T7"/>
                  </a:cxn>
                  <a:cxn ang="0">
                    <a:pos x="T8" y="T9"/>
                  </a:cxn>
                </a:cxnLst>
                <a:rect l="0" t="0" r="r" b="b"/>
                <a:pathLst>
                  <a:path w="835" h="583">
                    <a:moveTo>
                      <a:pt x="753" y="0"/>
                    </a:moveTo>
                    <a:lnTo>
                      <a:pt x="0" y="546"/>
                    </a:lnTo>
                    <a:lnTo>
                      <a:pt x="29" y="583"/>
                    </a:lnTo>
                    <a:lnTo>
                      <a:pt x="835" y="0"/>
                    </a:lnTo>
                    <a:lnTo>
                      <a:pt x="753"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Freeform 306">
                <a:extLst>
                  <a:ext uri="{FF2B5EF4-FFF2-40B4-BE49-F238E27FC236}">
                    <a16:creationId xmlns:a16="http://schemas.microsoft.com/office/drawing/2014/main" id="{5CE0306E-684C-4B00-9906-72AF844BC3C7}"/>
                  </a:ext>
                </a:extLst>
              </p:cNvPr>
              <p:cNvSpPr>
                <a:spLocks/>
              </p:cNvSpPr>
              <p:nvPr/>
            </p:nvSpPr>
            <p:spPr bwMode="auto">
              <a:xfrm>
                <a:off x="4899805" y="3194050"/>
                <a:ext cx="422275" cy="304800"/>
              </a:xfrm>
              <a:custGeom>
                <a:avLst/>
                <a:gdLst>
                  <a:gd name="T0" fmla="*/ 184 w 266"/>
                  <a:gd name="T1" fmla="*/ 0 h 192"/>
                  <a:gd name="T2" fmla="*/ 15 w 266"/>
                  <a:gd name="T3" fmla="*/ 118 h 192"/>
                  <a:gd name="T4" fmla="*/ 0 w 266"/>
                  <a:gd name="T5" fmla="*/ 192 h 192"/>
                  <a:gd name="T6" fmla="*/ 266 w 266"/>
                  <a:gd name="T7" fmla="*/ 0 h 192"/>
                  <a:gd name="T8" fmla="*/ 184 w 266"/>
                  <a:gd name="T9" fmla="*/ 0 h 192"/>
                </a:gdLst>
                <a:ahLst/>
                <a:cxnLst>
                  <a:cxn ang="0">
                    <a:pos x="T0" y="T1"/>
                  </a:cxn>
                  <a:cxn ang="0">
                    <a:pos x="T2" y="T3"/>
                  </a:cxn>
                  <a:cxn ang="0">
                    <a:pos x="T4" y="T5"/>
                  </a:cxn>
                  <a:cxn ang="0">
                    <a:pos x="T6" y="T7"/>
                  </a:cxn>
                  <a:cxn ang="0">
                    <a:pos x="T8" y="T9"/>
                  </a:cxn>
                </a:cxnLst>
                <a:rect l="0" t="0" r="r" b="b"/>
                <a:pathLst>
                  <a:path w="266" h="192">
                    <a:moveTo>
                      <a:pt x="184" y="0"/>
                    </a:moveTo>
                    <a:lnTo>
                      <a:pt x="15" y="118"/>
                    </a:lnTo>
                    <a:lnTo>
                      <a:pt x="0" y="192"/>
                    </a:lnTo>
                    <a:lnTo>
                      <a:pt x="266" y="0"/>
                    </a:lnTo>
                    <a:lnTo>
                      <a:pt x="184"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Freeform 308">
                <a:extLst>
                  <a:ext uri="{FF2B5EF4-FFF2-40B4-BE49-F238E27FC236}">
                    <a16:creationId xmlns:a16="http://schemas.microsoft.com/office/drawing/2014/main" id="{5EF72F6F-E390-414C-8B09-859EB79A5318}"/>
                  </a:ext>
                </a:extLst>
              </p:cNvPr>
              <p:cNvSpPr>
                <a:spLocks/>
              </p:cNvSpPr>
              <p:nvPr/>
            </p:nvSpPr>
            <p:spPr bwMode="auto">
              <a:xfrm>
                <a:off x="5884055" y="5187950"/>
                <a:ext cx="704850" cy="585788"/>
              </a:xfrm>
              <a:custGeom>
                <a:avLst/>
                <a:gdLst>
                  <a:gd name="T0" fmla="*/ 444 w 444"/>
                  <a:gd name="T1" fmla="*/ 0 h 369"/>
                  <a:gd name="T2" fmla="*/ 0 w 444"/>
                  <a:gd name="T3" fmla="*/ 325 h 369"/>
                  <a:gd name="T4" fmla="*/ 23 w 444"/>
                  <a:gd name="T5" fmla="*/ 369 h 369"/>
                  <a:gd name="T6" fmla="*/ 399 w 444"/>
                  <a:gd name="T7" fmla="*/ 96 h 369"/>
                  <a:gd name="T8" fmla="*/ 444 w 444"/>
                  <a:gd name="T9" fmla="*/ 0 h 369"/>
                </a:gdLst>
                <a:ahLst/>
                <a:cxnLst>
                  <a:cxn ang="0">
                    <a:pos x="T0" y="T1"/>
                  </a:cxn>
                  <a:cxn ang="0">
                    <a:pos x="T2" y="T3"/>
                  </a:cxn>
                  <a:cxn ang="0">
                    <a:pos x="T4" y="T5"/>
                  </a:cxn>
                  <a:cxn ang="0">
                    <a:pos x="T6" y="T7"/>
                  </a:cxn>
                  <a:cxn ang="0">
                    <a:pos x="T8" y="T9"/>
                  </a:cxn>
                </a:cxnLst>
                <a:rect l="0" t="0" r="r" b="b"/>
                <a:pathLst>
                  <a:path w="444" h="369">
                    <a:moveTo>
                      <a:pt x="444" y="0"/>
                    </a:moveTo>
                    <a:lnTo>
                      <a:pt x="0" y="325"/>
                    </a:lnTo>
                    <a:lnTo>
                      <a:pt x="23" y="369"/>
                    </a:lnTo>
                    <a:lnTo>
                      <a:pt x="399" y="96"/>
                    </a:lnTo>
                    <a:lnTo>
                      <a:pt x="444"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309">
                <a:extLst>
                  <a:ext uri="{FF2B5EF4-FFF2-40B4-BE49-F238E27FC236}">
                    <a16:creationId xmlns:a16="http://schemas.microsoft.com/office/drawing/2014/main" id="{783F57D2-BFEC-4069-8E2B-0AC9E066C9FC}"/>
                  </a:ext>
                </a:extLst>
              </p:cNvPr>
              <p:cNvSpPr>
                <a:spLocks/>
              </p:cNvSpPr>
              <p:nvPr/>
            </p:nvSpPr>
            <p:spPr bwMode="auto">
              <a:xfrm>
                <a:off x="5861830" y="5046663"/>
                <a:ext cx="785813" cy="657225"/>
              </a:xfrm>
              <a:custGeom>
                <a:avLst/>
                <a:gdLst>
                  <a:gd name="T0" fmla="*/ 495 w 495"/>
                  <a:gd name="T1" fmla="*/ 0 h 414"/>
                  <a:gd name="T2" fmla="*/ 0 w 495"/>
                  <a:gd name="T3" fmla="*/ 369 h 414"/>
                  <a:gd name="T4" fmla="*/ 14 w 495"/>
                  <a:gd name="T5" fmla="*/ 414 h 414"/>
                  <a:gd name="T6" fmla="*/ 458 w 495"/>
                  <a:gd name="T7" fmla="*/ 89 h 414"/>
                  <a:gd name="T8" fmla="*/ 495 w 495"/>
                  <a:gd name="T9" fmla="*/ 0 h 414"/>
                </a:gdLst>
                <a:ahLst/>
                <a:cxnLst>
                  <a:cxn ang="0">
                    <a:pos x="T0" y="T1"/>
                  </a:cxn>
                  <a:cxn ang="0">
                    <a:pos x="T2" y="T3"/>
                  </a:cxn>
                  <a:cxn ang="0">
                    <a:pos x="T4" y="T5"/>
                  </a:cxn>
                  <a:cxn ang="0">
                    <a:pos x="T6" y="T7"/>
                  </a:cxn>
                  <a:cxn ang="0">
                    <a:pos x="T8" y="T9"/>
                  </a:cxn>
                </a:cxnLst>
                <a:rect l="0" t="0" r="r" b="b"/>
                <a:pathLst>
                  <a:path w="495" h="414">
                    <a:moveTo>
                      <a:pt x="495" y="0"/>
                    </a:moveTo>
                    <a:lnTo>
                      <a:pt x="0" y="369"/>
                    </a:lnTo>
                    <a:lnTo>
                      <a:pt x="14" y="414"/>
                    </a:lnTo>
                    <a:lnTo>
                      <a:pt x="458" y="89"/>
                    </a:lnTo>
                    <a:lnTo>
                      <a:pt x="495"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Freeform 310">
                <a:extLst>
                  <a:ext uri="{FF2B5EF4-FFF2-40B4-BE49-F238E27FC236}">
                    <a16:creationId xmlns:a16="http://schemas.microsoft.com/office/drawing/2014/main" id="{28B8819B-7463-429C-B448-9627466E8331}"/>
                  </a:ext>
                </a:extLst>
              </p:cNvPr>
              <p:cNvSpPr>
                <a:spLocks/>
              </p:cNvSpPr>
              <p:nvPr/>
            </p:nvSpPr>
            <p:spPr bwMode="auto">
              <a:xfrm>
                <a:off x="5790393" y="4670425"/>
                <a:ext cx="1125538" cy="881063"/>
              </a:xfrm>
              <a:custGeom>
                <a:avLst/>
                <a:gdLst>
                  <a:gd name="T0" fmla="*/ 709 w 709"/>
                  <a:gd name="T1" fmla="*/ 0 h 555"/>
                  <a:gd name="T2" fmla="*/ 0 w 709"/>
                  <a:gd name="T3" fmla="*/ 510 h 555"/>
                  <a:gd name="T4" fmla="*/ 22 w 709"/>
                  <a:gd name="T5" fmla="*/ 555 h 555"/>
                  <a:gd name="T6" fmla="*/ 702 w 709"/>
                  <a:gd name="T7" fmla="*/ 60 h 555"/>
                  <a:gd name="T8" fmla="*/ 709 w 709"/>
                  <a:gd name="T9" fmla="*/ 0 h 555"/>
                </a:gdLst>
                <a:ahLst/>
                <a:cxnLst>
                  <a:cxn ang="0">
                    <a:pos x="T0" y="T1"/>
                  </a:cxn>
                  <a:cxn ang="0">
                    <a:pos x="T2" y="T3"/>
                  </a:cxn>
                  <a:cxn ang="0">
                    <a:pos x="T4" y="T5"/>
                  </a:cxn>
                  <a:cxn ang="0">
                    <a:pos x="T6" y="T7"/>
                  </a:cxn>
                  <a:cxn ang="0">
                    <a:pos x="T8" y="T9"/>
                  </a:cxn>
                </a:cxnLst>
                <a:rect l="0" t="0" r="r" b="b"/>
                <a:pathLst>
                  <a:path w="709" h="555">
                    <a:moveTo>
                      <a:pt x="709" y="0"/>
                    </a:moveTo>
                    <a:lnTo>
                      <a:pt x="0" y="510"/>
                    </a:lnTo>
                    <a:lnTo>
                      <a:pt x="22" y="555"/>
                    </a:lnTo>
                    <a:lnTo>
                      <a:pt x="702" y="60"/>
                    </a:lnTo>
                    <a:lnTo>
                      <a:pt x="709"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6" name="Freeform 311">
                <a:extLst>
                  <a:ext uri="{FF2B5EF4-FFF2-40B4-BE49-F238E27FC236}">
                    <a16:creationId xmlns:a16="http://schemas.microsoft.com/office/drawing/2014/main" id="{753A1F2E-03A8-449E-8B8E-C7053F68A763}"/>
                  </a:ext>
                </a:extLst>
              </p:cNvPr>
              <p:cNvSpPr>
                <a:spLocks/>
              </p:cNvSpPr>
              <p:nvPr/>
            </p:nvSpPr>
            <p:spPr bwMode="auto">
              <a:xfrm>
                <a:off x="5942793" y="5480050"/>
                <a:ext cx="504825" cy="422275"/>
              </a:xfrm>
              <a:custGeom>
                <a:avLst/>
                <a:gdLst>
                  <a:gd name="T0" fmla="*/ 318 w 318"/>
                  <a:gd name="T1" fmla="*/ 0 h 266"/>
                  <a:gd name="T2" fmla="*/ 0 w 318"/>
                  <a:gd name="T3" fmla="*/ 229 h 266"/>
                  <a:gd name="T4" fmla="*/ 37 w 318"/>
                  <a:gd name="T5" fmla="*/ 266 h 266"/>
                  <a:gd name="T6" fmla="*/ 274 w 318"/>
                  <a:gd name="T7" fmla="*/ 89 h 266"/>
                  <a:gd name="T8" fmla="*/ 318 w 318"/>
                  <a:gd name="T9" fmla="*/ 0 h 266"/>
                </a:gdLst>
                <a:ahLst/>
                <a:cxnLst>
                  <a:cxn ang="0">
                    <a:pos x="T0" y="T1"/>
                  </a:cxn>
                  <a:cxn ang="0">
                    <a:pos x="T2" y="T3"/>
                  </a:cxn>
                  <a:cxn ang="0">
                    <a:pos x="T4" y="T5"/>
                  </a:cxn>
                  <a:cxn ang="0">
                    <a:pos x="T6" y="T7"/>
                  </a:cxn>
                  <a:cxn ang="0">
                    <a:pos x="T8" y="T9"/>
                  </a:cxn>
                </a:cxnLst>
                <a:rect l="0" t="0" r="r" b="b"/>
                <a:pathLst>
                  <a:path w="318" h="266">
                    <a:moveTo>
                      <a:pt x="318" y="0"/>
                    </a:moveTo>
                    <a:lnTo>
                      <a:pt x="0" y="229"/>
                    </a:lnTo>
                    <a:lnTo>
                      <a:pt x="37" y="266"/>
                    </a:lnTo>
                    <a:lnTo>
                      <a:pt x="274" y="89"/>
                    </a:lnTo>
                    <a:lnTo>
                      <a:pt x="318"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7" name="Freeform 312">
                <a:extLst>
                  <a:ext uri="{FF2B5EF4-FFF2-40B4-BE49-F238E27FC236}">
                    <a16:creationId xmlns:a16="http://schemas.microsoft.com/office/drawing/2014/main" id="{EB2001FA-AEC4-4CEC-812C-8DB8F3445433}"/>
                  </a:ext>
                </a:extLst>
              </p:cNvPr>
              <p:cNvSpPr>
                <a:spLocks/>
              </p:cNvSpPr>
              <p:nvPr/>
            </p:nvSpPr>
            <p:spPr bwMode="auto">
              <a:xfrm>
                <a:off x="6001530" y="5621338"/>
                <a:ext cx="376238" cy="339725"/>
              </a:xfrm>
              <a:custGeom>
                <a:avLst/>
                <a:gdLst>
                  <a:gd name="T0" fmla="*/ 237 w 237"/>
                  <a:gd name="T1" fmla="*/ 0 h 214"/>
                  <a:gd name="T2" fmla="*/ 0 w 237"/>
                  <a:gd name="T3" fmla="*/ 177 h 214"/>
                  <a:gd name="T4" fmla="*/ 30 w 237"/>
                  <a:gd name="T5" fmla="*/ 214 h 214"/>
                  <a:gd name="T6" fmla="*/ 192 w 237"/>
                  <a:gd name="T7" fmla="*/ 89 h 214"/>
                  <a:gd name="T8" fmla="*/ 237 w 237"/>
                  <a:gd name="T9" fmla="*/ 0 h 214"/>
                </a:gdLst>
                <a:ahLst/>
                <a:cxnLst>
                  <a:cxn ang="0">
                    <a:pos x="T0" y="T1"/>
                  </a:cxn>
                  <a:cxn ang="0">
                    <a:pos x="T2" y="T3"/>
                  </a:cxn>
                  <a:cxn ang="0">
                    <a:pos x="T4" y="T5"/>
                  </a:cxn>
                  <a:cxn ang="0">
                    <a:pos x="T6" y="T7"/>
                  </a:cxn>
                  <a:cxn ang="0">
                    <a:pos x="T8" y="T9"/>
                  </a:cxn>
                </a:cxnLst>
                <a:rect l="0" t="0" r="r" b="b"/>
                <a:pathLst>
                  <a:path w="237" h="214">
                    <a:moveTo>
                      <a:pt x="237" y="0"/>
                    </a:moveTo>
                    <a:lnTo>
                      <a:pt x="0" y="177"/>
                    </a:lnTo>
                    <a:lnTo>
                      <a:pt x="30" y="214"/>
                    </a:lnTo>
                    <a:lnTo>
                      <a:pt x="192" y="89"/>
                    </a:lnTo>
                    <a:lnTo>
                      <a:pt x="237"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8" name="Freeform 313">
                <a:extLst>
                  <a:ext uri="{FF2B5EF4-FFF2-40B4-BE49-F238E27FC236}">
                    <a16:creationId xmlns:a16="http://schemas.microsoft.com/office/drawing/2014/main" id="{C44CCB9E-6200-4B28-8641-ECCC58823549}"/>
                  </a:ext>
                </a:extLst>
              </p:cNvPr>
              <p:cNvSpPr>
                <a:spLocks/>
              </p:cNvSpPr>
              <p:nvPr/>
            </p:nvSpPr>
            <p:spPr bwMode="auto">
              <a:xfrm>
                <a:off x="6049155" y="5762625"/>
                <a:ext cx="257175" cy="246063"/>
              </a:xfrm>
              <a:custGeom>
                <a:avLst/>
                <a:gdLst>
                  <a:gd name="T0" fmla="*/ 0 w 162"/>
                  <a:gd name="T1" fmla="*/ 125 h 155"/>
                  <a:gd name="T2" fmla="*/ 29 w 162"/>
                  <a:gd name="T3" fmla="*/ 155 h 155"/>
                  <a:gd name="T4" fmla="*/ 148 w 162"/>
                  <a:gd name="T5" fmla="*/ 36 h 155"/>
                  <a:gd name="T6" fmla="*/ 162 w 162"/>
                  <a:gd name="T7" fmla="*/ 0 h 155"/>
                  <a:gd name="T8" fmla="*/ 0 w 162"/>
                  <a:gd name="T9" fmla="*/ 125 h 155"/>
                </a:gdLst>
                <a:ahLst/>
                <a:cxnLst>
                  <a:cxn ang="0">
                    <a:pos x="T0" y="T1"/>
                  </a:cxn>
                  <a:cxn ang="0">
                    <a:pos x="T2" y="T3"/>
                  </a:cxn>
                  <a:cxn ang="0">
                    <a:pos x="T4" y="T5"/>
                  </a:cxn>
                  <a:cxn ang="0">
                    <a:pos x="T6" y="T7"/>
                  </a:cxn>
                  <a:cxn ang="0">
                    <a:pos x="T8" y="T9"/>
                  </a:cxn>
                </a:cxnLst>
                <a:rect l="0" t="0" r="r" b="b"/>
                <a:pathLst>
                  <a:path w="162" h="155">
                    <a:moveTo>
                      <a:pt x="0" y="125"/>
                    </a:moveTo>
                    <a:lnTo>
                      <a:pt x="29" y="155"/>
                    </a:lnTo>
                    <a:lnTo>
                      <a:pt x="148" y="36"/>
                    </a:lnTo>
                    <a:lnTo>
                      <a:pt x="162" y="0"/>
                    </a:lnTo>
                    <a:lnTo>
                      <a:pt x="0" y="125"/>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9" name="Freeform 314">
                <a:extLst>
                  <a:ext uri="{FF2B5EF4-FFF2-40B4-BE49-F238E27FC236}">
                    <a16:creationId xmlns:a16="http://schemas.microsoft.com/office/drawing/2014/main" id="{5721DA64-68B5-408F-BCFD-146A15024D69}"/>
                  </a:ext>
                </a:extLst>
              </p:cNvPr>
              <p:cNvSpPr>
                <a:spLocks/>
              </p:cNvSpPr>
              <p:nvPr/>
            </p:nvSpPr>
            <p:spPr bwMode="auto">
              <a:xfrm>
                <a:off x="5920568" y="5340350"/>
                <a:ext cx="596900" cy="503238"/>
              </a:xfrm>
              <a:custGeom>
                <a:avLst/>
                <a:gdLst>
                  <a:gd name="T0" fmla="*/ 376 w 376"/>
                  <a:gd name="T1" fmla="*/ 0 h 317"/>
                  <a:gd name="T2" fmla="*/ 0 w 376"/>
                  <a:gd name="T3" fmla="*/ 273 h 317"/>
                  <a:gd name="T4" fmla="*/ 14 w 376"/>
                  <a:gd name="T5" fmla="*/ 317 h 317"/>
                  <a:gd name="T6" fmla="*/ 14 w 376"/>
                  <a:gd name="T7" fmla="*/ 317 h 317"/>
                  <a:gd name="T8" fmla="*/ 332 w 376"/>
                  <a:gd name="T9" fmla="*/ 88 h 317"/>
                  <a:gd name="T10" fmla="*/ 376 w 376"/>
                  <a:gd name="T11" fmla="*/ 0 h 317"/>
                </a:gdLst>
                <a:ahLst/>
                <a:cxnLst>
                  <a:cxn ang="0">
                    <a:pos x="T0" y="T1"/>
                  </a:cxn>
                  <a:cxn ang="0">
                    <a:pos x="T2" y="T3"/>
                  </a:cxn>
                  <a:cxn ang="0">
                    <a:pos x="T4" y="T5"/>
                  </a:cxn>
                  <a:cxn ang="0">
                    <a:pos x="T6" y="T7"/>
                  </a:cxn>
                  <a:cxn ang="0">
                    <a:pos x="T8" y="T9"/>
                  </a:cxn>
                  <a:cxn ang="0">
                    <a:pos x="T10" y="T11"/>
                  </a:cxn>
                </a:cxnLst>
                <a:rect l="0" t="0" r="r" b="b"/>
                <a:pathLst>
                  <a:path w="376" h="317">
                    <a:moveTo>
                      <a:pt x="376" y="0"/>
                    </a:moveTo>
                    <a:lnTo>
                      <a:pt x="0" y="273"/>
                    </a:lnTo>
                    <a:lnTo>
                      <a:pt x="14" y="317"/>
                    </a:lnTo>
                    <a:lnTo>
                      <a:pt x="14" y="317"/>
                    </a:lnTo>
                    <a:lnTo>
                      <a:pt x="332" y="88"/>
                    </a:lnTo>
                    <a:lnTo>
                      <a:pt x="376"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0" name="Freeform 315">
                <a:extLst>
                  <a:ext uri="{FF2B5EF4-FFF2-40B4-BE49-F238E27FC236}">
                    <a16:creationId xmlns:a16="http://schemas.microsoft.com/office/drawing/2014/main" id="{7BF27231-A7DA-4D08-BA94-D88C895BEB64}"/>
                  </a:ext>
                </a:extLst>
              </p:cNvPr>
              <p:cNvSpPr>
                <a:spLocks/>
              </p:cNvSpPr>
              <p:nvPr/>
            </p:nvSpPr>
            <p:spPr bwMode="auto">
              <a:xfrm>
                <a:off x="5766580" y="4565650"/>
                <a:ext cx="1149350" cy="914400"/>
              </a:xfrm>
              <a:custGeom>
                <a:avLst/>
                <a:gdLst>
                  <a:gd name="T0" fmla="*/ 724 w 724"/>
                  <a:gd name="T1" fmla="*/ 0 h 576"/>
                  <a:gd name="T2" fmla="*/ 0 w 724"/>
                  <a:gd name="T3" fmla="*/ 532 h 576"/>
                  <a:gd name="T4" fmla="*/ 15 w 724"/>
                  <a:gd name="T5" fmla="*/ 576 h 576"/>
                  <a:gd name="T6" fmla="*/ 724 w 724"/>
                  <a:gd name="T7" fmla="*/ 66 h 576"/>
                  <a:gd name="T8" fmla="*/ 724 w 724"/>
                  <a:gd name="T9" fmla="*/ 0 h 576"/>
                </a:gdLst>
                <a:ahLst/>
                <a:cxnLst>
                  <a:cxn ang="0">
                    <a:pos x="T0" y="T1"/>
                  </a:cxn>
                  <a:cxn ang="0">
                    <a:pos x="T2" y="T3"/>
                  </a:cxn>
                  <a:cxn ang="0">
                    <a:pos x="T4" y="T5"/>
                  </a:cxn>
                  <a:cxn ang="0">
                    <a:pos x="T6" y="T7"/>
                  </a:cxn>
                  <a:cxn ang="0">
                    <a:pos x="T8" y="T9"/>
                  </a:cxn>
                </a:cxnLst>
                <a:rect l="0" t="0" r="r" b="b"/>
                <a:pathLst>
                  <a:path w="724" h="576">
                    <a:moveTo>
                      <a:pt x="724" y="0"/>
                    </a:moveTo>
                    <a:lnTo>
                      <a:pt x="0" y="532"/>
                    </a:lnTo>
                    <a:lnTo>
                      <a:pt x="15" y="576"/>
                    </a:lnTo>
                    <a:lnTo>
                      <a:pt x="724" y="66"/>
                    </a:lnTo>
                    <a:lnTo>
                      <a:pt x="724"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1" name="Freeform 316">
                <a:extLst>
                  <a:ext uri="{FF2B5EF4-FFF2-40B4-BE49-F238E27FC236}">
                    <a16:creationId xmlns:a16="http://schemas.microsoft.com/office/drawing/2014/main" id="{33E00F68-6902-432A-9393-2E86FE0756CD}"/>
                  </a:ext>
                </a:extLst>
              </p:cNvPr>
              <p:cNvSpPr>
                <a:spLocks/>
              </p:cNvSpPr>
              <p:nvPr/>
            </p:nvSpPr>
            <p:spPr bwMode="auto">
              <a:xfrm>
                <a:off x="5825318" y="4765675"/>
                <a:ext cx="1079500" cy="866775"/>
              </a:xfrm>
              <a:custGeom>
                <a:avLst/>
                <a:gdLst>
                  <a:gd name="T0" fmla="*/ 540 w 680"/>
                  <a:gd name="T1" fmla="*/ 140 h 546"/>
                  <a:gd name="T2" fmla="*/ 680 w 680"/>
                  <a:gd name="T3" fmla="*/ 44 h 546"/>
                  <a:gd name="T4" fmla="*/ 680 w 680"/>
                  <a:gd name="T5" fmla="*/ 0 h 546"/>
                  <a:gd name="T6" fmla="*/ 0 w 680"/>
                  <a:gd name="T7" fmla="*/ 495 h 546"/>
                  <a:gd name="T8" fmla="*/ 23 w 680"/>
                  <a:gd name="T9" fmla="*/ 546 h 546"/>
                  <a:gd name="T10" fmla="*/ 518 w 680"/>
                  <a:gd name="T11" fmla="*/ 177 h 546"/>
                  <a:gd name="T12" fmla="*/ 540 w 680"/>
                  <a:gd name="T13" fmla="*/ 140 h 546"/>
                </a:gdLst>
                <a:ahLst/>
                <a:cxnLst>
                  <a:cxn ang="0">
                    <a:pos x="T0" y="T1"/>
                  </a:cxn>
                  <a:cxn ang="0">
                    <a:pos x="T2" y="T3"/>
                  </a:cxn>
                  <a:cxn ang="0">
                    <a:pos x="T4" y="T5"/>
                  </a:cxn>
                  <a:cxn ang="0">
                    <a:pos x="T6" y="T7"/>
                  </a:cxn>
                  <a:cxn ang="0">
                    <a:pos x="T8" y="T9"/>
                  </a:cxn>
                  <a:cxn ang="0">
                    <a:pos x="T10" y="T11"/>
                  </a:cxn>
                  <a:cxn ang="0">
                    <a:pos x="T12" y="T13"/>
                  </a:cxn>
                </a:cxnLst>
                <a:rect l="0" t="0" r="r" b="b"/>
                <a:pathLst>
                  <a:path w="680" h="546">
                    <a:moveTo>
                      <a:pt x="540" y="140"/>
                    </a:moveTo>
                    <a:lnTo>
                      <a:pt x="680" y="44"/>
                    </a:lnTo>
                    <a:lnTo>
                      <a:pt x="680" y="0"/>
                    </a:lnTo>
                    <a:lnTo>
                      <a:pt x="0" y="495"/>
                    </a:lnTo>
                    <a:lnTo>
                      <a:pt x="23" y="546"/>
                    </a:lnTo>
                    <a:lnTo>
                      <a:pt x="518" y="177"/>
                    </a:lnTo>
                    <a:lnTo>
                      <a:pt x="540" y="14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2" name="Freeform 317">
                <a:extLst>
                  <a:ext uri="{FF2B5EF4-FFF2-40B4-BE49-F238E27FC236}">
                    <a16:creationId xmlns:a16="http://schemas.microsoft.com/office/drawing/2014/main" id="{F6740C8D-19B5-42C2-9620-303646CA6DD1}"/>
                  </a:ext>
                </a:extLst>
              </p:cNvPr>
              <p:cNvSpPr>
                <a:spLocks/>
              </p:cNvSpPr>
              <p:nvPr/>
            </p:nvSpPr>
            <p:spPr bwMode="auto">
              <a:xfrm>
                <a:off x="5461780" y="3744913"/>
                <a:ext cx="1817688" cy="1395413"/>
              </a:xfrm>
              <a:custGeom>
                <a:avLst/>
                <a:gdLst>
                  <a:gd name="T0" fmla="*/ 1049 w 1145"/>
                  <a:gd name="T1" fmla="*/ 74 h 879"/>
                  <a:gd name="T2" fmla="*/ 1145 w 1145"/>
                  <a:gd name="T3" fmla="*/ 15 h 879"/>
                  <a:gd name="T4" fmla="*/ 1138 w 1145"/>
                  <a:gd name="T5" fmla="*/ 0 h 879"/>
                  <a:gd name="T6" fmla="*/ 0 w 1145"/>
                  <a:gd name="T7" fmla="*/ 835 h 879"/>
                  <a:gd name="T8" fmla="*/ 15 w 1145"/>
                  <a:gd name="T9" fmla="*/ 879 h 879"/>
                  <a:gd name="T10" fmla="*/ 15 w 1145"/>
                  <a:gd name="T11" fmla="*/ 879 h 879"/>
                  <a:gd name="T12" fmla="*/ 1049 w 1145"/>
                  <a:gd name="T13" fmla="*/ 125 h 879"/>
                  <a:gd name="T14" fmla="*/ 1049 w 1145"/>
                  <a:gd name="T15" fmla="*/ 74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879">
                    <a:moveTo>
                      <a:pt x="1049" y="74"/>
                    </a:moveTo>
                    <a:lnTo>
                      <a:pt x="1145" y="15"/>
                    </a:lnTo>
                    <a:lnTo>
                      <a:pt x="1138" y="0"/>
                    </a:lnTo>
                    <a:lnTo>
                      <a:pt x="0" y="835"/>
                    </a:lnTo>
                    <a:lnTo>
                      <a:pt x="15" y="879"/>
                    </a:lnTo>
                    <a:lnTo>
                      <a:pt x="15" y="879"/>
                    </a:lnTo>
                    <a:lnTo>
                      <a:pt x="1049" y="125"/>
                    </a:lnTo>
                    <a:lnTo>
                      <a:pt x="1049" y="74"/>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3" name="Freeform 318">
                <a:extLst>
                  <a:ext uri="{FF2B5EF4-FFF2-40B4-BE49-F238E27FC236}">
                    <a16:creationId xmlns:a16="http://schemas.microsoft.com/office/drawing/2014/main" id="{E09F7C18-FCE2-417A-B9D5-9C8C94859926}"/>
                  </a:ext>
                </a:extLst>
              </p:cNvPr>
              <p:cNvSpPr>
                <a:spLocks/>
              </p:cNvSpPr>
              <p:nvPr/>
            </p:nvSpPr>
            <p:spPr bwMode="auto">
              <a:xfrm>
                <a:off x="5403043" y="3592513"/>
                <a:ext cx="1841500" cy="1406525"/>
              </a:xfrm>
              <a:custGeom>
                <a:avLst/>
                <a:gdLst>
                  <a:gd name="T0" fmla="*/ 1153 w 1160"/>
                  <a:gd name="T1" fmla="*/ 0 h 886"/>
                  <a:gd name="T2" fmla="*/ 0 w 1160"/>
                  <a:gd name="T3" fmla="*/ 835 h 886"/>
                  <a:gd name="T4" fmla="*/ 15 w 1160"/>
                  <a:gd name="T5" fmla="*/ 886 h 886"/>
                  <a:gd name="T6" fmla="*/ 1160 w 1160"/>
                  <a:gd name="T7" fmla="*/ 52 h 886"/>
                  <a:gd name="T8" fmla="*/ 1153 w 1160"/>
                  <a:gd name="T9" fmla="*/ 0 h 886"/>
                </a:gdLst>
                <a:ahLst/>
                <a:cxnLst>
                  <a:cxn ang="0">
                    <a:pos x="T0" y="T1"/>
                  </a:cxn>
                  <a:cxn ang="0">
                    <a:pos x="T2" y="T3"/>
                  </a:cxn>
                  <a:cxn ang="0">
                    <a:pos x="T4" y="T5"/>
                  </a:cxn>
                  <a:cxn ang="0">
                    <a:pos x="T6" y="T7"/>
                  </a:cxn>
                  <a:cxn ang="0">
                    <a:pos x="T8" y="T9"/>
                  </a:cxn>
                </a:cxnLst>
                <a:rect l="0" t="0" r="r" b="b"/>
                <a:pathLst>
                  <a:path w="1160" h="886">
                    <a:moveTo>
                      <a:pt x="1153" y="0"/>
                    </a:moveTo>
                    <a:lnTo>
                      <a:pt x="0" y="835"/>
                    </a:lnTo>
                    <a:lnTo>
                      <a:pt x="15" y="886"/>
                    </a:lnTo>
                    <a:lnTo>
                      <a:pt x="1160" y="52"/>
                    </a:lnTo>
                    <a:lnTo>
                      <a:pt x="1153"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Freeform 319">
                <a:extLst>
                  <a:ext uri="{FF2B5EF4-FFF2-40B4-BE49-F238E27FC236}">
                    <a16:creationId xmlns:a16="http://schemas.microsoft.com/office/drawing/2014/main" id="{59268517-D236-4330-95BF-BC96B86BF816}"/>
                  </a:ext>
                </a:extLst>
              </p:cNvPr>
              <p:cNvSpPr>
                <a:spLocks/>
              </p:cNvSpPr>
              <p:nvPr/>
            </p:nvSpPr>
            <p:spPr bwMode="auto">
              <a:xfrm>
                <a:off x="5426855" y="3675063"/>
                <a:ext cx="1841500" cy="1395413"/>
              </a:xfrm>
              <a:custGeom>
                <a:avLst/>
                <a:gdLst>
                  <a:gd name="T0" fmla="*/ 1145 w 1160"/>
                  <a:gd name="T1" fmla="*/ 0 h 879"/>
                  <a:gd name="T2" fmla="*/ 0 w 1160"/>
                  <a:gd name="T3" fmla="*/ 834 h 879"/>
                  <a:gd name="T4" fmla="*/ 22 w 1160"/>
                  <a:gd name="T5" fmla="*/ 879 h 879"/>
                  <a:gd name="T6" fmla="*/ 1160 w 1160"/>
                  <a:gd name="T7" fmla="*/ 44 h 879"/>
                  <a:gd name="T8" fmla="*/ 1145 w 1160"/>
                  <a:gd name="T9" fmla="*/ 0 h 879"/>
                </a:gdLst>
                <a:ahLst/>
                <a:cxnLst>
                  <a:cxn ang="0">
                    <a:pos x="T0" y="T1"/>
                  </a:cxn>
                  <a:cxn ang="0">
                    <a:pos x="T2" y="T3"/>
                  </a:cxn>
                  <a:cxn ang="0">
                    <a:pos x="T4" y="T5"/>
                  </a:cxn>
                  <a:cxn ang="0">
                    <a:pos x="T6" y="T7"/>
                  </a:cxn>
                  <a:cxn ang="0">
                    <a:pos x="T8" y="T9"/>
                  </a:cxn>
                </a:cxnLst>
                <a:rect l="0" t="0" r="r" b="b"/>
                <a:pathLst>
                  <a:path w="1160" h="879">
                    <a:moveTo>
                      <a:pt x="1145" y="0"/>
                    </a:moveTo>
                    <a:lnTo>
                      <a:pt x="0" y="834"/>
                    </a:lnTo>
                    <a:lnTo>
                      <a:pt x="22" y="879"/>
                    </a:lnTo>
                    <a:lnTo>
                      <a:pt x="1160" y="44"/>
                    </a:lnTo>
                    <a:lnTo>
                      <a:pt x="1145"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Freeform 320">
                <a:extLst>
                  <a:ext uri="{FF2B5EF4-FFF2-40B4-BE49-F238E27FC236}">
                    <a16:creationId xmlns:a16="http://schemas.microsoft.com/office/drawing/2014/main" id="{71163412-4B00-4CFF-BCBD-F26AEA6CFF09}"/>
                  </a:ext>
                </a:extLst>
              </p:cNvPr>
              <p:cNvSpPr>
                <a:spLocks/>
              </p:cNvSpPr>
              <p:nvPr/>
            </p:nvSpPr>
            <p:spPr bwMode="auto">
              <a:xfrm>
                <a:off x="5380818" y="3509963"/>
                <a:ext cx="1852613" cy="1408113"/>
              </a:xfrm>
              <a:custGeom>
                <a:avLst/>
                <a:gdLst>
                  <a:gd name="T0" fmla="*/ 1152 w 1167"/>
                  <a:gd name="T1" fmla="*/ 0 h 887"/>
                  <a:gd name="T2" fmla="*/ 0 w 1167"/>
                  <a:gd name="T3" fmla="*/ 842 h 887"/>
                  <a:gd name="T4" fmla="*/ 14 w 1167"/>
                  <a:gd name="T5" fmla="*/ 887 h 887"/>
                  <a:gd name="T6" fmla="*/ 1167 w 1167"/>
                  <a:gd name="T7" fmla="*/ 52 h 887"/>
                  <a:gd name="T8" fmla="*/ 1152 w 1167"/>
                  <a:gd name="T9" fmla="*/ 0 h 887"/>
                </a:gdLst>
                <a:ahLst/>
                <a:cxnLst>
                  <a:cxn ang="0">
                    <a:pos x="T0" y="T1"/>
                  </a:cxn>
                  <a:cxn ang="0">
                    <a:pos x="T2" y="T3"/>
                  </a:cxn>
                  <a:cxn ang="0">
                    <a:pos x="T4" y="T5"/>
                  </a:cxn>
                  <a:cxn ang="0">
                    <a:pos x="T6" y="T7"/>
                  </a:cxn>
                  <a:cxn ang="0">
                    <a:pos x="T8" y="T9"/>
                  </a:cxn>
                </a:cxnLst>
                <a:rect l="0" t="0" r="r" b="b"/>
                <a:pathLst>
                  <a:path w="1167" h="887">
                    <a:moveTo>
                      <a:pt x="1152" y="0"/>
                    </a:moveTo>
                    <a:lnTo>
                      <a:pt x="0" y="842"/>
                    </a:lnTo>
                    <a:lnTo>
                      <a:pt x="14" y="887"/>
                    </a:lnTo>
                    <a:lnTo>
                      <a:pt x="1167" y="52"/>
                    </a:lnTo>
                    <a:lnTo>
                      <a:pt x="1152"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Freeform 321">
                <a:extLst>
                  <a:ext uri="{FF2B5EF4-FFF2-40B4-BE49-F238E27FC236}">
                    <a16:creationId xmlns:a16="http://schemas.microsoft.com/office/drawing/2014/main" id="{949725C3-CC1C-4FBF-8345-D24D39E0E65C}"/>
                  </a:ext>
                </a:extLst>
              </p:cNvPr>
              <p:cNvSpPr>
                <a:spLocks/>
              </p:cNvSpPr>
              <p:nvPr/>
            </p:nvSpPr>
            <p:spPr bwMode="auto">
              <a:xfrm>
                <a:off x="5544330" y="4038600"/>
                <a:ext cx="1595438" cy="1206500"/>
              </a:xfrm>
              <a:custGeom>
                <a:avLst/>
                <a:gdLst>
                  <a:gd name="T0" fmla="*/ 1005 w 1005"/>
                  <a:gd name="T1" fmla="*/ 0 h 760"/>
                  <a:gd name="T2" fmla="*/ 0 w 1005"/>
                  <a:gd name="T3" fmla="*/ 731 h 760"/>
                  <a:gd name="T4" fmla="*/ 37 w 1005"/>
                  <a:gd name="T5" fmla="*/ 760 h 760"/>
                  <a:gd name="T6" fmla="*/ 1005 w 1005"/>
                  <a:gd name="T7" fmla="*/ 59 h 760"/>
                  <a:gd name="T8" fmla="*/ 1005 w 1005"/>
                  <a:gd name="T9" fmla="*/ 0 h 760"/>
                </a:gdLst>
                <a:ahLst/>
                <a:cxnLst>
                  <a:cxn ang="0">
                    <a:pos x="T0" y="T1"/>
                  </a:cxn>
                  <a:cxn ang="0">
                    <a:pos x="T2" y="T3"/>
                  </a:cxn>
                  <a:cxn ang="0">
                    <a:pos x="T4" y="T5"/>
                  </a:cxn>
                  <a:cxn ang="0">
                    <a:pos x="T6" y="T7"/>
                  </a:cxn>
                  <a:cxn ang="0">
                    <a:pos x="T8" y="T9"/>
                  </a:cxn>
                </a:cxnLst>
                <a:rect l="0" t="0" r="r" b="b"/>
                <a:pathLst>
                  <a:path w="1005" h="760">
                    <a:moveTo>
                      <a:pt x="1005" y="0"/>
                    </a:moveTo>
                    <a:lnTo>
                      <a:pt x="0" y="731"/>
                    </a:lnTo>
                    <a:lnTo>
                      <a:pt x="37" y="760"/>
                    </a:lnTo>
                    <a:lnTo>
                      <a:pt x="1005" y="59"/>
                    </a:lnTo>
                    <a:lnTo>
                      <a:pt x="1005"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Freeform 322">
                <a:extLst>
                  <a:ext uri="{FF2B5EF4-FFF2-40B4-BE49-F238E27FC236}">
                    <a16:creationId xmlns:a16="http://schemas.microsoft.com/office/drawing/2014/main" id="{50470780-18E4-4D16-8367-B38A80B977C9}"/>
                  </a:ext>
                </a:extLst>
              </p:cNvPr>
              <p:cNvSpPr>
                <a:spLocks/>
              </p:cNvSpPr>
              <p:nvPr/>
            </p:nvSpPr>
            <p:spPr bwMode="auto">
              <a:xfrm>
                <a:off x="5603068" y="4132263"/>
                <a:ext cx="1536700" cy="1160463"/>
              </a:xfrm>
              <a:custGeom>
                <a:avLst/>
                <a:gdLst>
                  <a:gd name="T0" fmla="*/ 968 w 968"/>
                  <a:gd name="T1" fmla="*/ 0 h 731"/>
                  <a:gd name="T2" fmla="*/ 0 w 968"/>
                  <a:gd name="T3" fmla="*/ 701 h 731"/>
                  <a:gd name="T4" fmla="*/ 37 w 968"/>
                  <a:gd name="T5" fmla="*/ 731 h 731"/>
                  <a:gd name="T6" fmla="*/ 968 w 968"/>
                  <a:gd name="T7" fmla="*/ 51 h 731"/>
                  <a:gd name="T8" fmla="*/ 968 w 968"/>
                  <a:gd name="T9" fmla="*/ 0 h 731"/>
                </a:gdLst>
                <a:ahLst/>
                <a:cxnLst>
                  <a:cxn ang="0">
                    <a:pos x="T0" y="T1"/>
                  </a:cxn>
                  <a:cxn ang="0">
                    <a:pos x="T2" y="T3"/>
                  </a:cxn>
                  <a:cxn ang="0">
                    <a:pos x="T4" y="T5"/>
                  </a:cxn>
                  <a:cxn ang="0">
                    <a:pos x="T6" y="T7"/>
                  </a:cxn>
                  <a:cxn ang="0">
                    <a:pos x="T8" y="T9"/>
                  </a:cxn>
                </a:cxnLst>
                <a:rect l="0" t="0" r="r" b="b"/>
                <a:pathLst>
                  <a:path w="968" h="731">
                    <a:moveTo>
                      <a:pt x="968" y="0"/>
                    </a:moveTo>
                    <a:lnTo>
                      <a:pt x="0" y="701"/>
                    </a:lnTo>
                    <a:lnTo>
                      <a:pt x="37" y="731"/>
                    </a:lnTo>
                    <a:lnTo>
                      <a:pt x="968" y="51"/>
                    </a:lnTo>
                    <a:lnTo>
                      <a:pt x="968"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8" name="Freeform 323">
                <a:extLst>
                  <a:ext uri="{FF2B5EF4-FFF2-40B4-BE49-F238E27FC236}">
                    <a16:creationId xmlns:a16="http://schemas.microsoft.com/office/drawing/2014/main" id="{8AD85A9D-D7D8-4CB7-A214-D9FD4E1C42DB}"/>
                  </a:ext>
                </a:extLst>
              </p:cNvPr>
              <p:cNvSpPr>
                <a:spLocks/>
              </p:cNvSpPr>
              <p:nvPr/>
            </p:nvSpPr>
            <p:spPr bwMode="auto">
              <a:xfrm>
                <a:off x="5661805" y="4213225"/>
                <a:ext cx="1489075" cy="1138238"/>
              </a:xfrm>
              <a:custGeom>
                <a:avLst/>
                <a:gdLst>
                  <a:gd name="T0" fmla="*/ 931 w 938"/>
                  <a:gd name="T1" fmla="*/ 0 h 717"/>
                  <a:gd name="T2" fmla="*/ 0 w 938"/>
                  <a:gd name="T3" fmla="*/ 680 h 717"/>
                  <a:gd name="T4" fmla="*/ 37 w 938"/>
                  <a:gd name="T5" fmla="*/ 717 h 717"/>
                  <a:gd name="T6" fmla="*/ 938 w 938"/>
                  <a:gd name="T7" fmla="*/ 59 h 717"/>
                  <a:gd name="T8" fmla="*/ 931 w 938"/>
                  <a:gd name="T9" fmla="*/ 0 h 717"/>
                </a:gdLst>
                <a:ahLst/>
                <a:cxnLst>
                  <a:cxn ang="0">
                    <a:pos x="T0" y="T1"/>
                  </a:cxn>
                  <a:cxn ang="0">
                    <a:pos x="T2" y="T3"/>
                  </a:cxn>
                  <a:cxn ang="0">
                    <a:pos x="T4" y="T5"/>
                  </a:cxn>
                  <a:cxn ang="0">
                    <a:pos x="T6" y="T7"/>
                  </a:cxn>
                  <a:cxn ang="0">
                    <a:pos x="T8" y="T9"/>
                  </a:cxn>
                </a:cxnLst>
                <a:rect l="0" t="0" r="r" b="b"/>
                <a:pathLst>
                  <a:path w="938" h="717">
                    <a:moveTo>
                      <a:pt x="931" y="0"/>
                    </a:moveTo>
                    <a:lnTo>
                      <a:pt x="0" y="680"/>
                    </a:lnTo>
                    <a:lnTo>
                      <a:pt x="37" y="717"/>
                    </a:lnTo>
                    <a:lnTo>
                      <a:pt x="938" y="59"/>
                    </a:lnTo>
                    <a:lnTo>
                      <a:pt x="931"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Freeform 324">
                <a:extLst>
                  <a:ext uri="{FF2B5EF4-FFF2-40B4-BE49-F238E27FC236}">
                    <a16:creationId xmlns:a16="http://schemas.microsoft.com/office/drawing/2014/main" id="{7ED7E25B-27CF-4D30-A40D-B04B33E1944E}"/>
                  </a:ext>
                </a:extLst>
              </p:cNvPr>
              <p:cNvSpPr>
                <a:spLocks/>
              </p:cNvSpPr>
              <p:nvPr/>
            </p:nvSpPr>
            <p:spPr bwMode="auto">
              <a:xfrm>
                <a:off x="5485593" y="3943350"/>
                <a:ext cx="1654175" cy="1255713"/>
              </a:xfrm>
              <a:custGeom>
                <a:avLst/>
                <a:gdLst>
                  <a:gd name="T0" fmla="*/ 1034 w 1042"/>
                  <a:gd name="T1" fmla="*/ 0 h 791"/>
                  <a:gd name="T2" fmla="*/ 0 w 1042"/>
                  <a:gd name="T3" fmla="*/ 754 h 791"/>
                  <a:gd name="T4" fmla="*/ 37 w 1042"/>
                  <a:gd name="T5" fmla="*/ 791 h 791"/>
                  <a:gd name="T6" fmla="*/ 1042 w 1042"/>
                  <a:gd name="T7" fmla="*/ 60 h 791"/>
                  <a:gd name="T8" fmla="*/ 1034 w 1042"/>
                  <a:gd name="T9" fmla="*/ 0 h 791"/>
                </a:gdLst>
                <a:ahLst/>
                <a:cxnLst>
                  <a:cxn ang="0">
                    <a:pos x="T0" y="T1"/>
                  </a:cxn>
                  <a:cxn ang="0">
                    <a:pos x="T2" y="T3"/>
                  </a:cxn>
                  <a:cxn ang="0">
                    <a:pos x="T4" y="T5"/>
                  </a:cxn>
                  <a:cxn ang="0">
                    <a:pos x="T6" y="T7"/>
                  </a:cxn>
                  <a:cxn ang="0">
                    <a:pos x="T8" y="T9"/>
                  </a:cxn>
                </a:cxnLst>
                <a:rect l="0" t="0" r="r" b="b"/>
                <a:pathLst>
                  <a:path w="1042" h="791">
                    <a:moveTo>
                      <a:pt x="1034" y="0"/>
                    </a:moveTo>
                    <a:lnTo>
                      <a:pt x="0" y="754"/>
                    </a:lnTo>
                    <a:lnTo>
                      <a:pt x="37" y="791"/>
                    </a:lnTo>
                    <a:lnTo>
                      <a:pt x="1042" y="60"/>
                    </a:lnTo>
                    <a:lnTo>
                      <a:pt x="1034" y="0"/>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0" name="Freeform 325">
                <a:extLst>
                  <a:ext uri="{FF2B5EF4-FFF2-40B4-BE49-F238E27FC236}">
                    <a16:creationId xmlns:a16="http://schemas.microsoft.com/office/drawing/2014/main" id="{02AF1C75-524E-4EE1-9F59-AA5A10388A87}"/>
                  </a:ext>
                </a:extLst>
              </p:cNvPr>
              <p:cNvSpPr>
                <a:spLocks/>
              </p:cNvSpPr>
              <p:nvPr/>
            </p:nvSpPr>
            <p:spPr bwMode="auto">
              <a:xfrm>
                <a:off x="5720543" y="4306888"/>
                <a:ext cx="1430338" cy="1103313"/>
              </a:xfrm>
              <a:custGeom>
                <a:avLst/>
                <a:gdLst>
                  <a:gd name="T0" fmla="*/ 761 w 901"/>
                  <a:gd name="T1" fmla="*/ 111 h 695"/>
                  <a:gd name="T2" fmla="*/ 901 w 901"/>
                  <a:gd name="T3" fmla="*/ 8 h 695"/>
                  <a:gd name="T4" fmla="*/ 901 w 901"/>
                  <a:gd name="T5" fmla="*/ 0 h 695"/>
                  <a:gd name="T6" fmla="*/ 0 w 901"/>
                  <a:gd name="T7" fmla="*/ 658 h 695"/>
                  <a:gd name="T8" fmla="*/ 22 w 901"/>
                  <a:gd name="T9" fmla="*/ 680 h 695"/>
                  <a:gd name="T10" fmla="*/ 29 w 901"/>
                  <a:gd name="T11" fmla="*/ 695 h 695"/>
                  <a:gd name="T12" fmla="*/ 753 w 901"/>
                  <a:gd name="T13" fmla="*/ 163 h 695"/>
                  <a:gd name="T14" fmla="*/ 761 w 901"/>
                  <a:gd name="T15" fmla="*/ 111 h 6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1" h="695">
                    <a:moveTo>
                      <a:pt x="761" y="111"/>
                    </a:moveTo>
                    <a:lnTo>
                      <a:pt x="901" y="8"/>
                    </a:lnTo>
                    <a:lnTo>
                      <a:pt x="901" y="0"/>
                    </a:lnTo>
                    <a:lnTo>
                      <a:pt x="0" y="658"/>
                    </a:lnTo>
                    <a:lnTo>
                      <a:pt x="22" y="680"/>
                    </a:lnTo>
                    <a:lnTo>
                      <a:pt x="29" y="695"/>
                    </a:lnTo>
                    <a:lnTo>
                      <a:pt x="753" y="163"/>
                    </a:lnTo>
                    <a:lnTo>
                      <a:pt x="761" y="111"/>
                    </a:lnTo>
                    <a:close/>
                  </a:path>
                </a:pathLst>
              </a:custGeom>
              <a:noFill/>
              <a:ln w="22225" cap="flat">
                <a:solidFill>
                  <a:srgbClr val="009A4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1" name="Line 329">
                <a:extLst>
                  <a:ext uri="{FF2B5EF4-FFF2-40B4-BE49-F238E27FC236}">
                    <a16:creationId xmlns:a16="http://schemas.microsoft.com/office/drawing/2014/main" id="{21469EC9-09EB-411F-BC13-B5B9F6ADE17D}"/>
                  </a:ext>
                </a:extLst>
              </p:cNvPr>
              <p:cNvSpPr>
                <a:spLocks noChangeShapeType="1"/>
              </p:cNvSpPr>
              <p:nvPr/>
            </p:nvSpPr>
            <p:spPr bwMode="auto">
              <a:xfrm>
                <a:off x="4969655" y="3194050"/>
                <a:ext cx="2157413" cy="0"/>
              </a:xfrm>
              <a:prstGeom prst="line">
                <a:avLst/>
              </a:prstGeom>
              <a:noFill/>
              <a:ln w="22225" cap="rnd">
                <a:solidFill>
                  <a:srgbClr val="009A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62" name="Group 161">
            <a:extLst>
              <a:ext uri="{FF2B5EF4-FFF2-40B4-BE49-F238E27FC236}">
                <a16:creationId xmlns:a16="http://schemas.microsoft.com/office/drawing/2014/main" id="{D423B0CB-C444-4753-83F6-CFD89466FCE6}"/>
              </a:ext>
            </a:extLst>
          </p:cNvPr>
          <p:cNvGrpSpPr/>
          <p:nvPr/>
        </p:nvGrpSpPr>
        <p:grpSpPr>
          <a:xfrm>
            <a:off x="491299" y="1939855"/>
            <a:ext cx="2327333" cy="1104385"/>
            <a:chOff x="4724555" y="1716088"/>
            <a:chExt cx="2635904" cy="1482155"/>
          </a:xfrm>
        </p:grpSpPr>
        <p:sp>
          <p:nvSpPr>
            <p:cNvPr id="163" name="Freeform 327">
              <a:extLst>
                <a:ext uri="{FF2B5EF4-FFF2-40B4-BE49-F238E27FC236}">
                  <a16:creationId xmlns:a16="http://schemas.microsoft.com/office/drawing/2014/main" id="{A6A1104C-F771-4529-B402-64B7142E3826}"/>
                </a:ext>
              </a:extLst>
            </p:cNvPr>
            <p:cNvSpPr>
              <a:spLocks/>
            </p:cNvSpPr>
            <p:nvPr/>
          </p:nvSpPr>
          <p:spPr bwMode="auto">
            <a:xfrm>
              <a:off x="4969655" y="1716088"/>
              <a:ext cx="2157413" cy="1477963"/>
            </a:xfrm>
            <a:custGeom>
              <a:avLst/>
              <a:gdLst>
                <a:gd name="T0" fmla="*/ 0 w 1359"/>
                <a:gd name="T1" fmla="*/ 931 h 931"/>
                <a:gd name="T2" fmla="*/ 59 w 1359"/>
                <a:gd name="T3" fmla="*/ 842 h 931"/>
                <a:gd name="T4" fmla="*/ 163 w 1359"/>
                <a:gd name="T5" fmla="*/ 805 h 931"/>
                <a:gd name="T6" fmla="*/ 259 w 1359"/>
                <a:gd name="T7" fmla="*/ 517 h 931"/>
                <a:gd name="T8" fmla="*/ 310 w 1359"/>
                <a:gd name="T9" fmla="*/ 583 h 931"/>
                <a:gd name="T10" fmla="*/ 347 w 1359"/>
                <a:gd name="T11" fmla="*/ 517 h 931"/>
                <a:gd name="T12" fmla="*/ 406 w 1359"/>
                <a:gd name="T13" fmla="*/ 554 h 931"/>
                <a:gd name="T14" fmla="*/ 473 w 1359"/>
                <a:gd name="T15" fmla="*/ 310 h 931"/>
                <a:gd name="T16" fmla="*/ 532 w 1359"/>
                <a:gd name="T17" fmla="*/ 258 h 931"/>
                <a:gd name="T18" fmla="*/ 665 w 1359"/>
                <a:gd name="T19" fmla="*/ 0 h 931"/>
                <a:gd name="T20" fmla="*/ 746 w 1359"/>
                <a:gd name="T21" fmla="*/ 15 h 931"/>
                <a:gd name="T22" fmla="*/ 820 w 1359"/>
                <a:gd name="T23" fmla="*/ 192 h 931"/>
                <a:gd name="T24" fmla="*/ 879 w 1359"/>
                <a:gd name="T25" fmla="*/ 192 h 931"/>
                <a:gd name="T26" fmla="*/ 916 w 1359"/>
                <a:gd name="T27" fmla="*/ 347 h 931"/>
                <a:gd name="T28" fmla="*/ 968 w 1359"/>
                <a:gd name="T29" fmla="*/ 450 h 931"/>
                <a:gd name="T30" fmla="*/ 1005 w 1359"/>
                <a:gd name="T31" fmla="*/ 347 h 931"/>
                <a:gd name="T32" fmla="*/ 1182 w 1359"/>
                <a:gd name="T33" fmla="*/ 783 h 931"/>
                <a:gd name="T34" fmla="*/ 1249 w 1359"/>
                <a:gd name="T35" fmla="*/ 768 h 931"/>
                <a:gd name="T36" fmla="*/ 1359 w 1359"/>
                <a:gd name="T37" fmla="*/ 931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59" h="931">
                  <a:moveTo>
                    <a:pt x="0" y="931"/>
                  </a:moveTo>
                  <a:lnTo>
                    <a:pt x="59" y="842"/>
                  </a:lnTo>
                  <a:lnTo>
                    <a:pt x="163" y="805"/>
                  </a:lnTo>
                  <a:lnTo>
                    <a:pt x="259" y="517"/>
                  </a:lnTo>
                  <a:lnTo>
                    <a:pt x="310" y="583"/>
                  </a:lnTo>
                  <a:lnTo>
                    <a:pt x="347" y="517"/>
                  </a:lnTo>
                  <a:lnTo>
                    <a:pt x="406" y="554"/>
                  </a:lnTo>
                  <a:lnTo>
                    <a:pt x="473" y="310"/>
                  </a:lnTo>
                  <a:lnTo>
                    <a:pt x="532" y="258"/>
                  </a:lnTo>
                  <a:lnTo>
                    <a:pt x="665" y="0"/>
                  </a:lnTo>
                  <a:lnTo>
                    <a:pt x="746" y="15"/>
                  </a:lnTo>
                  <a:lnTo>
                    <a:pt x="820" y="192"/>
                  </a:lnTo>
                  <a:lnTo>
                    <a:pt x="879" y="192"/>
                  </a:lnTo>
                  <a:lnTo>
                    <a:pt x="916" y="347"/>
                  </a:lnTo>
                  <a:lnTo>
                    <a:pt x="968" y="450"/>
                  </a:lnTo>
                  <a:lnTo>
                    <a:pt x="1005" y="347"/>
                  </a:lnTo>
                  <a:lnTo>
                    <a:pt x="1182" y="783"/>
                  </a:lnTo>
                  <a:lnTo>
                    <a:pt x="1249" y="768"/>
                  </a:lnTo>
                  <a:lnTo>
                    <a:pt x="1359" y="931"/>
                  </a:lnTo>
                </a:path>
              </a:pathLst>
            </a:custGeom>
            <a:noFill/>
            <a:ln w="22225" cap="rnd">
              <a:solidFill>
                <a:srgbClr val="009A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4" name="Line 328">
              <a:extLst>
                <a:ext uri="{FF2B5EF4-FFF2-40B4-BE49-F238E27FC236}">
                  <a16:creationId xmlns:a16="http://schemas.microsoft.com/office/drawing/2014/main" id="{9531B2FD-A3D4-4936-9BD3-157955FF8B63}"/>
                </a:ext>
              </a:extLst>
            </p:cNvPr>
            <p:cNvSpPr>
              <a:spLocks noChangeShapeType="1"/>
            </p:cNvSpPr>
            <p:nvPr/>
          </p:nvSpPr>
          <p:spPr bwMode="auto">
            <a:xfrm>
              <a:off x="4724555" y="3167940"/>
              <a:ext cx="2635904" cy="30303"/>
            </a:xfrm>
            <a:prstGeom prst="line">
              <a:avLst/>
            </a:prstGeom>
            <a:noFill/>
            <a:ln w="22225" cap="rnd">
              <a:solidFill>
                <a:srgbClr val="009A4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5" name="Freeform 330">
              <a:extLst>
                <a:ext uri="{FF2B5EF4-FFF2-40B4-BE49-F238E27FC236}">
                  <a16:creationId xmlns:a16="http://schemas.microsoft.com/office/drawing/2014/main" id="{E59A3FB5-F170-457B-95B9-5BF6151EF5D8}"/>
                </a:ext>
              </a:extLst>
            </p:cNvPr>
            <p:cNvSpPr>
              <a:spLocks/>
            </p:cNvSpPr>
            <p:nvPr/>
          </p:nvSpPr>
          <p:spPr bwMode="auto">
            <a:xfrm>
              <a:off x="5333193" y="2255838"/>
              <a:ext cx="550863" cy="738188"/>
            </a:xfrm>
            <a:custGeom>
              <a:avLst/>
              <a:gdLst>
                <a:gd name="T0" fmla="*/ 0 w 347"/>
                <a:gd name="T1" fmla="*/ 465 h 465"/>
                <a:gd name="T2" fmla="*/ 74 w 347"/>
                <a:gd name="T3" fmla="*/ 347 h 465"/>
                <a:gd name="T4" fmla="*/ 163 w 347"/>
                <a:gd name="T5" fmla="*/ 384 h 465"/>
                <a:gd name="T6" fmla="*/ 214 w 347"/>
                <a:gd name="T7" fmla="*/ 273 h 465"/>
                <a:gd name="T8" fmla="*/ 318 w 347"/>
                <a:gd name="T9" fmla="*/ 206 h 465"/>
                <a:gd name="T10" fmla="*/ 310 w 347"/>
                <a:gd name="T11" fmla="*/ 110 h 465"/>
                <a:gd name="T12" fmla="*/ 347 w 347"/>
                <a:gd name="T13" fmla="*/ 0 h 465"/>
              </a:gdLst>
              <a:ahLst/>
              <a:cxnLst>
                <a:cxn ang="0">
                  <a:pos x="T0" y="T1"/>
                </a:cxn>
                <a:cxn ang="0">
                  <a:pos x="T2" y="T3"/>
                </a:cxn>
                <a:cxn ang="0">
                  <a:pos x="T4" y="T5"/>
                </a:cxn>
                <a:cxn ang="0">
                  <a:pos x="T6" y="T7"/>
                </a:cxn>
                <a:cxn ang="0">
                  <a:pos x="T8" y="T9"/>
                </a:cxn>
                <a:cxn ang="0">
                  <a:pos x="T10" y="T11"/>
                </a:cxn>
                <a:cxn ang="0">
                  <a:pos x="T12" y="T13"/>
                </a:cxn>
              </a:cxnLst>
              <a:rect l="0" t="0" r="r" b="b"/>
              <a:pathLst>
                <a:path w="347" h="465">
                  <a:moveTo>
                    <a:pt x="0" y="465"/>
                  </a:moveTo>
                  <a:lnTo>
                    <a:pt x="74" y="347"/>
                  </a:lnTo>
                  <a:lnTo>
                    <a:pt x="163" y="384"/>
                  </a:lnTo>
                  <a:lnTo>
                    <a:pt x="214" y="273"/>
                  </a:lnTo>
                  <a:lnTo>
                    <a:pt x="318" y="206"/>
                  </a:lnTo>
                  <a:lnTo>
                    <a:pt x="310" y="110"/>
                  </a:lnTo>
                  <a:lnTo>
                    <a:pt x="347" y="0"/>
                  </a:lnTo>
                </a:path>
              </a:pathLst>
            </a:custGeom>
            <a:noFill/>
            <a:ln w="22225" cap="rnd">
              <a:solidFill>
                <a:srgbClr val="009A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6" name="Freeform 331">
              <a:extLst>
                <a:ext uri="{FF2B5EF4-FFF2-40B4-BE49-F238E27FC236}">
                  <a16:creationId xmlns:a16="http://schemas.microsoft.com/office/drawing/2014/main" id="{3206ECAE-9288-4FB2-82DC-8EAAA80E30FA}"/>
                </a:ext>
              </a:extLst>
            </p:cNvPr>
            <p:cNvSpPr>
              <a:spLocks/>
            </p:cNvSpPr>
            <p:nvPr/>
          </p:nvSpPr>
          <p:spPr bwMode="auto">
            <a:xfrm>
              <a:off x="6271405" y="2373313"/>
              <a:ext cx="234950" cy="128588"/>
            </a:xfrm>
            <a:custGeom>
              <a:avLst/>
              <a:gdLst>
                <a:gd name="T0" fmla="*/ 148 w 148"/>
                <a:gd name="T1" fmla="*/ 36 h 81"/>
                <a:gd name="T2" fmla="*/ 52 w 148"/>
                <a:gd name="T3" fmla="*/ 0 h 81"/>
                <a:gd name="T4" fmla="*/ 0 w 148"/>
                <a:gd name="T5" fmla="*/ 81 h 81"/>
              </a:gdLst>
              <a:ahLst/>
              <a:cxnLst>
                <a:cxn ang="0">
                  <a:pos x="T0" y="T1"/>
                </a:cxn>
                <a:cxn ang="0">
                  <a:pos x="T2" y="T3"/>
                </a:cxn>
                <a:cxn ang="0">
                  <a:pos x="T4" y="T5"/>
                </a:cxn>
              </a:cxnLst>
              <a:rect l="0" t="0" r="r" b="b"/>
              <a:pathLst>
                <a:path w="148" h="81">
                  <a:moveTo>
                    <a:pt x="148" y="36"/>
                  </a:moveTo>
                  <a:lnTo>
                    <a:pt x="52" y="0"/>
                  </a:lnTo>
                  <a:lnTo>
                    <a:pt x="0" y="81"/>
                  </a:lnTo>
                </a:path>
              </a:pathLst>
            </a:custGeom>
            <a:noFill/>
            <a:ln w="22225" cap="rnd">
              <a:solidFill>
                <a:srgbClr val="009A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7" name="Freeform 332">
              <a:extLst>
                <a:ext uri="{FF2B5EF4-FFF2-40B4-BE49-F238E27FC236}">
                  <a16:creationId xmlns:a16="http://schemas.microsoft.com/office/drawing/2014/main" id="{0DD36009-3630-4FC8-B674-B6D3BA4F4C7F}"/>
                </a:ext>
              </a:extLst>
            </p:cNvPr>
            <p:cNvSpPr>
              <a:spLocks/>
            </p:cNvSpPr>
            <p:nvPr/>
          </p:nvSpPr>
          <p:spPr bwMode="auto">
            <a:xfrm>
              <a:off x="6552393" y="2947988"/>
              <a:ext cx="293688" cy="93663"/>
            </a:xfrm>
            <a:custGeom>
              <a:avLst/>
              <a:gdLst>
                <a:gd name="T0" fmla="*/ 185 w 185"/>
                <a:gd name="T1" fmla="*/ 7 h 59"/>
                <a:gd name="T2" fmla="*/ 74 w 185"/>
                <a:gd name="T3" fmla="*/ 0 h 59"/>
                <a:gd name="T4" fmla="*/ 0 w 185"/>
                <a:gd name="T5" fmla="*/ 59 h 59"/>
              </a:gdLst>
              <a:ahLst/>
              <a:cxnLst>
                <a:cxn ang="0">
                  <a:pos x="T0" y="T1"/>
                </a:cxn>
                <a:cxn ang="0">
                  <a:pos x="T2" y="T3"/>
                </a:cxn>
                <a:cxn ang="0">
                  <a:pos x="T4" y="T5"/>
                </a:cxn>
              </a:cxnLst>
              <a:rect l="0" t="0" r="r" b="b"/>
              <a:pathLst>
                <a:path w="185" h="59">
                  <a:moveTo>
                    <a:pt x="185" y="7"/>
                  </a:moveTo>
                  <a:lnTo>
                    <a:pt x="74" y="0"/>
                  </a:lnTo>
                  <a:lnTo>
                    <a:pt x="0" y="59"/>
                  </a:lnTo>
                </a:path>
              </a:pathLst>
            </a:custGeom>
            <a:noFill/>
            <a:ln w="22225" cap="rnd">
              <a:solidFill>
                <a:srgbClr val="009A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68" name="Freeform 47">
            <a:extLst>
              <a:ext uri="{FF2B5EF4-FFF2-40B4-BE49-F238E27FC236}">
                <a16:creationId xmlns:a16="http://schemas.microsoft.com/office/drawing/2014/main" id="{90A643A9-1926-478E-A1C1-D07F7DC742EC}"/>
              </a:ext>
            </a:extLst>
          </p:cNvPr>
          <p:cNvSpPr/>
          <p:nvPr/>
        </p:nvSpPr>
        <p:spPr bwMode="gray">
          <a:xfrm flipV="1">
            <a:off x="1960269" y="5415290"/>
            <a:ext cx="2654538" cy="542270"/>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rgbClr val="009A44"/>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5">
            <a:extLst>
              <a:ext uri="{FF2B5EF4-FFF2-40B4-BE49-F238E27FC236}">
                <a16:creationId xmlns:a16="http://schemas.microsoft.com/office/drawing/2014/main" id="{DF2F51E4-4FA9-4831-A828-29EFB02F192C}"/>
              </a:ext>
            </a:extLst>
          </p:cNvPr>
          <p:cNvSpPr/>
          <p:nvPr/>
        </p:nvSpPr>
        <p:spPr bwMode="gray">
          <a:xfrm>
            <a:off x="1836439" y="1732943"/>
            <a:ext cx="3115893" cy="314184"/>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rgbClr val="009A44"/>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TextBox 169">
            <a:extLst>
              <a:ext uri="{FF2B5EF4-FFF2-40B4-BE49-F238E27FC236}">
                <a16:creationId xmlns:a16="http://schemas.microsoft.com/office/drawing/2014/main" id="{B783F25F-2D7B-4D98-986E-2FAA7FA25D73}"/>
              </a:ext>
            </a:extLst>
          </p:cNvPr>
          <p:cNvSpPr txBox="1"/>
          <p:nvPr/>
        </p:nvSpPr>
        <p:spPr>
          <a:xfrm>
            <a:off x="2775349" y="1571405"/>
            <a:ext cx="2654888" cy="323165"/>
          </a:xfrm>
          <a:prstGeom prst="rect">
            <a:avLst/>
          </a:prstGeom>
          <a:solidFill>
            <a:schemeClr val="bg1"/>
          </a:solidFill>
        </p:spPr>
        <p:txBody>
          <a:bodyPr wrap="square" lIns="0" tIns="0" rIns="0" bIns="0" rtlCol="0">
            <a:spAutoFit/>
          </a:bodyPr>
          <a:lstStyle/>
          <a:p>
            <a:pPr algn="ctr">
              <a:spcBef>
                <a:spcPts val="600"/>
              </a:spcBef>
              <a:buSzPct val="100000"/>
            </a:pPr>
            <a:r>
              <a:rPr lang="es" sz="1050" b="1" dirty="0">
                <a:latin typeface="Open Sans" panose="020B0606030504020204" pitchFamily="34" charset="0"/>
                <a:ea typeface="Open Sans" panose="020B0606030504020204" pitchFamily="34" charset="0"/>
                <a:cs typeface="Open Sans" panose="020B0606030504020204" pitchFamily="34" charset="0"/>
              </a:rPr>
              <a:t>RÁPIDA INNOVACIÓN Y ADOPCIÓN POR PARTE DE LOS USUARIOS</a:t>
            </a:r>
          </a:p>
        </p:txBody>
      </p:sp>
      <p:sp>
        <p:nvSpPr>
          <p:cNvPr id="171" name="TextBox 170">
            <a:extLst>
              <a:ext uri="{FF2B5EF4-FFF2-40B4-BE49-F238E27FC236}">
                <a16:creationId xmlns:a16="http://schemas.microsoft.com/office/drawing/2014/main" id="{27F6F865-6F82-459F-A201-B5D3C5DEE716}"/>
              </a:ext>
            </a:extLst>
          </p:cNvPr>
          <p:cNvSpPr txBox="1"/>
          <p:nvPr/>
        </p:nvSpPr>
        <p:spPr>
          <a:xfrm>
            <a:off x="9371739" y="434854"/>
            <a:ext cx="1922812" cy="276999"/>
          </a:xfrm>
          <a:prstGeom prst="rect">
            <a:avLst/>
          </a:prstGeom>
          <a:noFill/>
        </p:spPr>
        <p:txBody>
          <a:bodyPr wrap="square" lIns="0" tIns="0" rIns="0" bIns="0" rtlCol="0">
            <a:spAutoFit/>
          </a:bodyPr>
          <a:lstStyle/>
          <a:p>
            <a:pPr>
              <a:spcBef>
                <a:spcPts val="600"/>
              </a:spcBef>
              <a:buSzPct val="100000"/>
            </a:pPr>
            <a:r>
              <a:rPr lang="es" b="1">
                <a:solidFill>
                  <a:schemeClr val="bg1"/>
                </a:solidFill>
                <a:latin typeface="Century Gothic" panose="020B0502020202020204" pitchFamily="34" charset="0"/>
                <a:ea typeface="Open Sans" panose="020B0606030504020204" pitchFamily="34" charset="0"/>
                <a:cs typeface="Open Sans" panose="020B0606030504020204" pitchFamily="34" charset="0"/>
              </a:rPr>
              <a:t>Términos de la muestra:</a:t>
            </a:r>
          </a:p>
        </p:txBody>
      </p:sp>
      <p:sp>
        <p:nvSpPr>
          <p:cNvPr id="172" name="TextBox 171">
            <a:extLst>
              <a:ext uri="{FF2B5EF4-FFF2-40B4-BE49-F238E27FC236}">
                <a16:creationId xmlns:a16="http://schemas.microsoft.com/office/drawing/2014/main" id="{F5A59D75-B622-4C26-AA4A-C36DD3A8A300}"/>
              </a:ext>
            </a:extLst>
          </p:cNvPr>
          <p:cNvSpPr txBox="1"/>
          <p:nvPr/>
        </p:nvSpPr>
        <p:spPr>
          <a:xfrm>
            <a:off x="2552858" y="5754195"/>
            <a:ext cx="2899629" cy="323165"/>
          </a:xfrm>
          <a:prstGeom prst="rect">
            <a:avLst/>
          </a:prstGeom>
          <a:solidFill>
            <a:schemeClr val="bg1"/>
          </a:solidFill>
        </p:spPr>
        <p:txBody>
          <a:bodyPr wrap="square" lIns="0" tIns="0" rIns="0" bIns="0" rtlCol="0">
            <a:spAutoFit/>
          </a:bodyPr>
          <a:lstStyle/>
          <a:p>
            <a:pPr algn="ctr">
              <a:spcBef>
                <a:spcPts val="600"/>
              </a:spcBef>
              <a:buSzPct val="100000"/>
            </a:pPr>
            <a:r>
              <a:rPr lang="es" sz="1050" b="1" dirty="0">
                <a:latin typeface="Open Sans" panose="020B0606030504020204" pitchFamily="34" charset="0"/>
                <a:ea typeface="Open Sans" panose="020B0606030504020204" pitchFamily="34" charset="0"/>
                <a:cs typeface="Open Sans" panose="020B0606030504020204" pitchFamily="34" charset="0"/>
              </a:rPr>
              <a:t>LOS ACTORES SE MUEVEN PARA ABORDAR LOS RIESGOS Y LA INCERTIDUMBRE</a:t>
            </a:r>
            <a:endParaRPr lang="en-US" sz="1050" b="1" dirty="0">
              <a:highlight>
                <a:srgbClr val="D1E7F1"/>
              </a:highlight>
              <a:latin typeface="Open Sans" panose="020B0606030504020204" pitchFamily="34" charset="0"/>
              <a:ea typeface="Open Sans" panose="020B0606030504020204" pitchFamily="34" charset="0"/>
              <a:cs typeface="Open Sans" panose="020B0606030504020204" pitchFamily="34" charset="0"/>
            </a:endParaRPr>
          </a:p>
        </p:txBody>
      </p:sp>
      <p:sp>
        <p:nvSpPr>
          <p:cNvPr id="173" name="TextBox 172">
            <a:extLst>
              <a:ext uri="{FF2B5EF4-FFF2-40B4-BE49-F238E27FC236}">
                <a16:creationId xmlns:a16="http://schemas.microsoft.com/office/drawing/2014/main" id="{D6C6B9ED-0C1B-4A9B-83B8-C664710C83EB}"/>
              </a:ext>
            </a:extLst>
          </p:cNvPr>
          <p:cNvSpPr txBox="1"/>
          <p:nvPr/>
        </p:nvSpPr>
        <p:spPr>
          <a:xfrm>
            <a:off x="3050444" y="4811929"/>
            <a:ext cx="2415570" cy="484748"/>
          </a:xfrm>
          <a:prstGeom prst="rect">
            <a:avLst/>
          </a:prstGeom>
          <a:solidFill>
            <a:schemeClr val="bg1"/>
          </a:solidFill>
        </p:spPr>
        <p:txBody>
          <a:bodyPr wrap="square" lIns="0" tIns="0" rIns="0" bIns="0" rtlCol="0">
            <a:spAutoFit/>
          </a:bodyPr>
          <a:lstStyle/>
          <a:p>
            <a:pPr algn="ctr">
              <a:spcBef>
                <a:spcPts val="600"/>
              </a:spcBef>
              <a:buSzPct val="100000"/>
            </a:pPr>
            <a:r>
              <a:rPr lang="es" sz="1050" b="1" dirty="0">
                <a:latin typeface="Open Sans" panose="020B0606030504020204" pitchFamily="34" charset="0"/>
                <a:ea typeface="Open Sans" panose="020B0606030504020204" pitchFamily="34" charset="0"/>
                <a:cs typeface="Open Sans" panose="020B0606030504020204" pitchFamily="34" charset="0"/>
              </a:rPr>
              <a:t>INNOVACIÓN Y ASOCIACIONES QUE REQUIEREN UN USO INTENSIVO DE RECURSOS</a:t>
            </a:r>
          </a:p>
        </p:txBody>
      </p:sp>
      <p:sp>
        <p:nvSpPr>
          <p:cNvPr id="174" name="Freeform 5">
            <a:extLst>
              <a:ext uri="{FF2B5EF4-FFF2-40B4-BE49-F238E27FC236}">
                <a16:creationId xmlns:a16="http://schemas.microsoft.com/office/drawing/2014/main" id="{216D1A8F-8575-433B-95BF-7066225B4B67}"/>
              </a:ext>
            </a:extLst>
          </p:cNvPr>
          <p:cNvSpPr/>
          <p:nvPr/>
        </p:nvSpPr>
        <p:spPr bwMode="gray">
          <a:xfrm>
            <a:off x="2847221" y="2904212"/>
            <a:ext cx="2113820" cy="153355"/>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rgbClr val="009A44"/>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5" name="TextBox 174">
            <a:extLst>
              <a:ext uri="{FF2B5EF4-FFF2-40B4-BE49-F238E27FC236}">
                <a16:creationId xmlns:a16="http://schemas.microsoft.com/office/drawing/2014/main" id="{8A691C60-C2DF-4010-801A-7B16B0784700}"/>
              </a:ext>
            </a:extLst>
          </p:cNvPr>
          <p:cNvSpPr txBox="1"/>
          <p:nvPr/>
        </p:nvSpPr>
        <p:spPr>
          <a:xfrm>
            <a:off x="3293573" y="2704232"/>
            <a:ext cx="2416159" cy="323165"/>
          </a:xfrm>
          <a:prstGeom prst="rect">
            <a:avLst/>
          </a:prstGeom>
          <a:solidFill>
            <a:schemeClr val="bg1"/>
          </a:solidFill>
        </p:spPr>
        <p:txBody>
          <a:bodyPr wrap="square" lIns="0" tIns="0" rIns="0" bIns="0" rtlCol="0">
            <a:spAutoFit/>
          </a:bodyPr>
          <a:lstStyle/>
          <a:p>
            <a:pPr algn="ctr">
              <a:spcBef>
                <a:spcPts val="600"/>
              </a:spcBef>
              <a:buSzPct val="100000"/>
            </a:pPr>
            <a:r>
              <a:rPr lang="es" sz="1050" b="1" dirty="0">
                <a:latin typeface="Open Sans" panose="020B0606030504020204" pitchFamily="34" charset="0"/>
                <a:ea typeface="Open Sans" panose="020B0606030504020204" pitchFamily="34" charset="0"/>
                <a:cs typeface="Open Sans" panose="020B0606030504020204" pitchFamily="34" charset="0"/>
              </a:rPr>
              <a:t>AMPLIA ADOPCIÓN EMPRESARIAL DE MÚLTIPLES CASOS DE USO</a:t>
            </a:r>
          </a:p>
        </p:txBody>
      </p:sp>
      <p:sp>
        <p:nvSpPr>
          <p:cNvPr id="176" name="Freeform 47">
            <a:extLst>
              <a:ext uri="{FF2B5EF4-FFF2-40B4-BE49-F238E27FC236}">
                <a16:creationId xmlns:a16="http://schemas.microsoft.com/office/drawing/2014/main" id="{E66CE583-EEA5-4834-84A5-F2977FAD413C}"/>
              </a:ext>
            </a:extLst>
          </p:cNvPr>
          <p:cNvSpPr/>
          <p:nvPr/>
        </p:nvSpPr>
        <p:spPr bwMode="gray">
          <a:xfrm flipV="1">
            <a:off x="2837391" y="3048857"/>
            <a:ext cx="2174634" cy="1008501"/>
          </a:xfrm>
          <a:custGeom>
            <a:avLst/>
            <a:gdLst>
              <a:gd name="connsiteX0" fmla="*/ 0 w 4448175"/>
              <a:gd name="connsiteY0" fmla="*/ 733425 h 733425"/>
              <a:gd name="connsiteX1" fmla="*/ 257175 w 4448175"/>
              <a:gd name="connsiteY1" fmla="*/ 733425 h 733425"/>
              <a:gd name="connsiteX2" fmla="*/ 257175 w 4448175"/>
              <a:gd name="connsiteY2" fmla="*/ 0 h 733425"/>
              <a:gd name="connsiteX3" fmla="*/ 4448175 w 4448175"/>
              <a:gd name="connsiteY3" fmla="*/ 0 h 733425"/>
            </a:gdLst>
            <a:ahLst/>
            <a:cxnLst>
              <a:cxn ang="0">
                <a:pos x="connsiteX0" y="connsiteY0"/>
              </a:cxn>
              <a:cxn ang="0">
                <a:pos x="connsiteX1" y="connsiteY1"/>
              </a:cxn>
              <a:cxn ang="0">
                <a:pos x="connsiteX2" y="connsiteY2"/>
              </a:cxn>
              <a:cxn ang="0">
                <a:pos x="connsiteX3" y="connsiteY3"/>
              </a:cxn>
            </a:cxnLst>
            <a:rect l="l" t="t" r="r" b="b"/>
            <a:pathLst>
              <a:path w="4448175" h="733425">
                <a:moveTo>
                  <a:pt x="0" y="733425"/>
                </a:moveTo>
                <a:lnTo>
                  <a:pt x="257175" y="733425"/>
                </a:lnTo>
                <a:lnTo>
                  <a:pt x="257175" y="0"/>
                </a:lnTo>
                <a:lnTo>
                  <a:pt x="4448175" y="0"/>
                </a:lnTo>
              </a:path>
            </a:pathLst>
          </a:custGeom>
          <a:noFill/>
          <a:ln w="19050" algn="ctr">
            <a:solidFill>
              <a:srgbClr val="009A44"/>
            </a:solidFill>
            <a:prstDash val="sysDash"/>
            <a:miter lim="800000"/>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7" name="TextBox 176">
            <a:extLst>
              <a:ext uri="{FF2B5EF4-FFF2-40B4-BE49-F238E27FC236}">
                <a16:creationId xmlns:a16="http://schemas.microsoft.com/office/drawing/2014/main" id="{1056C485-7F74-4B57-A51F-20F44D3D894C}"/>
              </a:ext>
            </a:extLst>
          </p:cNvPr>
          <p:cNvSpPr txBox="1"/>
          <p:nvPr/>
        </p:nvSpPr>
        <p:spPr>
          <a:xfrm>
            <a:off x="3481603" y="3840378"/>
            <a:ext cx="2095187" cy="323165"/>
          </a:xfrm>
          <a:prstGeom prst="rect">
            <a:avLst/>
          </a:prstGeom>
          <a:solidFill>
            <a:schemeClr val="bg1"/>
          </a:solidFill>
        </p:spPr>
        <p:txBody>
          <a:bodyPr wrap="square" lIns="0" tIns="0" rIns="0" bIns="0" rtlCol="0">
            <a:spAutoFit/>
          </a:bodyPr>
          <a:lstStyle/>
          <a:p>
            <a:pPr algn="ctr">
              <a:spcBef>
                <a:spcPts val="600"/>
              </a:spcBef>
              <a:buSzPct val="100000"/>
            </a:pPr>
            <a:r>
              <a:rPr lang="es" sz="1050" b="1" dirty="0">
                <a:latin typeface="Open Sans" panose="020B0606030504020204" pitchFamily="34" charset="0"/>
                <a:ea typeface="Open Sans" panose="020B0606030504020204" pitchFamily="34" charset="0"/>
                <a:cs typeface="Open Sans" panose="020B0606030504020204" pitchFamily="34" charset="0"/>
              </a:rPr>
              <a:t>NUEVAS CAPACIDADES TODOS LOS DÍAS</a:t>
            </a:r>
          </a:p>
        </p:txBody>
      </p:sp>
      <p:sp>
        <p:nvSpPr>
          <p:cNvPr id="180" name="Rectangle 179">
            <a:extLst>
              <a:ext uri="{FF2B5EF4-FFF2-40B4-BE49-F238E27FC236}">
                <a16:creationId xmlns:a16="http://schemas.microsoft.com/office/drawing/2014/main" id="{0F054288-2790-45EF-AAB7-45D7C2FC6DA7}"/>
              </a:ext>
            </a:extLst>
          </p:cNvPr>
          <p:cNvSpPr/>
          <p:nvPr/>
        </p:nvSpPr>
        <p:spPr>
          <a:xfrm>
            <a:off x="6298101" y="4653822"/>
            <a:ext cx="1818312" cy="772283"/>
          </a:xfrm>
          <a:prstGeom prst="rect">
            <a:avLst/>
          </a:prstGeom>
          <a:noFill/>
          <a:ln w="12700">
            <a:noFill/>
            <a:prstDash val="sysDash"/>
          </a:ln>
          <a:effectLst/>
        </p:spPr>
        <p:style>
          <a:lnRef idx="1">
            <a:schemeClr val="accent1"/>
          </a:lnRef>
          <a:fillRef idx="3">
            <a:schemeClr val="accent1"/>
          </a:fillRef>
          <a:effectRef idx="2">
            <a:schemeClr val="accent1"/>
          </a:effectRef>
          <a:fontRef idx="minor">
            <a:schemeClr val="lt1"/>
          </a:fontRef>
        </p:style>
        <p:txBody>
          <a:bodyPr rtlCol="0" anchor="t"/>
          <a:lstStyle/>
          <a:p>
            <a:r>
              <a:rPr lang="es" sz="900" b="1" dirty="0">
                <a:solidFill>
                  <a:schemeClr val="bg1"/>
                </a:solidFill>
                <a:highlight>
                  <a:srgbClr val="044559"/>
                </a:highlight>
                <a:latin typeface="Open Sans" panose="020B0606030504020204" pitchFamily="34" charset="0"/>
                <a:ea typeface="Open Sans" panose="020B0606030504020204" pitchFamily="34" charset="0"/>
                <a:cs typeface="Open Sans" panose="020B0606030504020204" pitchFamily="34" charset="0"/>
              </a:rPr>
              <a:t>Inversión de 10.000 millones de dólares </a:t>
            </a:r>
            <a:r>
              <a:rPr lang="e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para facilitar la investigación e integrar OpenAI en Azure5</a:t>
            </a:r>
          </a:p>
        </p:txBody>
      </p:sp>
      <p:sp>
        <p:nvSpPr>
          <p:cNvPr id="184" name="Rectangle 183">
            <a:extLst>
              <a:ext uri="{FF2B5EF4-FFF2-40B4-BE49-F238E27FC236}">
                <a16:creationId xmlns:a16="http://schemas.microsoft.com/office/drawing/2014/main" id="{53E75301-9353-49B3-AF85-D4B7F99E1616}"/>
              </a:ext>
            </a:extLst>
          </p:cNvPr>
          <p:cNvSpPr/>
          <p:nvPr/>
        </p:nvSpPr>
        <p:spPr>
          <a:xfrm>
            <a:off x="9316180" y="4582139"/>
            <a:ext cx="2643195" cy="938719"/>
          </a:xfrm>
          <a:prstGeom prst="rect">
            <a:avLst/>
          </a:prstGeom>
          <a:solidFill>
            <a:schemeClr val="bg1"/>
          </a:solidFill>
          <a:ln w="12700">
            <a:noFill/>
            <a:prstDash val="sysDash"/>
          </a:ln>
          <a:effectLst/>
        </p:spPr>
        <p:style>
          <a:lnRef idx="1">
            <a:schemeClr val="accent1"/>
          </a:lnRef>
          <a:fillRef idx="3">
            <a:schemeClr val="accent1"/>
          </a:fillRef>
          <a:effectRef idx="2">
            <a:schemeClr val="accent1"/>
          </a:effectRef>
          <a:fontRef idx="minor">
            <a:schemeClr val="lt1"/>
          </a:fontRef>
        </p:style>
        <p:txBody>
          <a:bodyPr rtlCol="0" anchor="t"/>
          <a:lstStyle/>
          <a:p>
            <a:r>
              <a:rPr lang="e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El programa de 5 años reunió a estudiantes, empresas e investigadores; condujo a la creación de dos empresas de datos de alto valor, Databricks y D2iQ (anteriormente Mesosphere) </a:t>
            </a:r>
            <a:r>
              <a:rPr lang="es" sz="900" dirty="0">
                <a:solidFill>
                  <a:srgbClr val="00AABC"/>
                </a:solidFill>
                <a:latin typeface="Open Sans" panose="020B0606030504020204" pitchFamily="34" charset="0"/>
                <a:ea typeface="Open Sans" panose="020B0606030504020204" pitchFamily="34" charset="0"/>
                <a:cs typeface="Open Sans" panose="020B0606030504020204" pitchFamily="34" charset="0"/>
              </a:rPr>
              <a:t>(4)</a:t>
            </a:r>
          </a:p>
        </p:txBody>
      </p:sp>
      <p:grpSp>
        <p:nvGrpSpPr>
          <p:cNvPr id="187" name="Group 186">
            <a:extLst>
              <a:ext uri="{FF2B5EF4-FFF2-40B4-BE49-F238E27FC236}">
                <a16:creationId xmlns:a16="http://schemas.microsoft.com/office/drawing/2014/main" id="{30C44806-AE53-48AF-951C-39DE5FF6476A}"/>
              </a:ext>
            </a:extLst>
          </p:cNvPr>
          <p:cNvGrpSpPr/>
          <p:nvPr/>
        </p:nvGrpSpPr>
        <p:grpSpPr>
          <a:xfrm>
            <a:off x="7206298" y="1546392"/>
            <a:ext cx="2527113" cy="646331"/>
            <a:chOff x="8177843" y="1061697"/>
            <a:chExt cx="3699947" cy="751872"/>
          </a:xfrm>
        </p:grpSpPr>
        <p:sp>
          <p:nvSpPr>
            <p:cNvPr id="188" name="TextBox 187">
              <a:extLst>
                <a:ext uri="{FF2B5EF4-FFF2-40B4-BE49-F238E27FC236}">
                  <a16:creationId xmlns:a16="http://schemas.microsoft.com/office/drawing/2014/main" id="{BF638E3C-E9B7-44B6-B87D-AC15FD2812F2}"/>
                </a:ext>
              </a:extLst>
            </p:cNvPr>
            <p:cNvSpPr txBox="1"/>
            <p:nvPr/>
          </p:nvSpPr>
          <p:spPr>
            <a:xfrm>
              <a:off x="9214587" y="1061697"/>
              <a:ext cx="2663203" cy="751872"/>
            </a:xfrm>
            <a:prstGeom prst="rect">
              <a:avLst/>
            </a:prstGeom>
            <a:noFill/>
          </p:spPr>
          <p:txBody>
            <a:bodyPr wrap="square" rtlCol="0" anchor="ctr">
              <a:spAutoFit/>
            </a:bodyPr>
            <a:lstStyle/>
            <a:p>
              <a:pPr marL="0" marR="0" lvl="0" indent="0" defTabSz="914400" rtl="0" eaLnBrk="1" fontAlgn="auto" latinLnBrk="0" hangingPunct="0">
                <a:lnSpc>
                  <a:spcPct val="100000"/>
                </a:lnSpc>
                <a:spcBef>
                  <a:spcPts val="0"/>
                </a:spcBef>
                <a:spcAft>
                  <a:spcPts val="200"/>
                </a:spcAft>
                <a:buClrTx/>
                <a:buSzTx/>
                <a:buFontTx/>
                <a:buNone/>
                <a:tabLst/>
                <a:defRPr/>
              </a:pP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Aumento  de las </a:t>
              </a:r>
              <a:r>
                <a:rPr lang="es" sz="900" b="1"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inversiones mundiales en IA </a:t>
              </a: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en los últimos 10 años hasta los 63.000 millones de dólares.</a:t>
              </a:r>
            </a:p>
          </p:txBody>
        </p:sp>
        <p:sp>
          <p:nvSpPr>
            <p:cNvPr id="189" name="Rectangle 188">
              <a:extLst>
                <a:ext uri="{FF2B5EF4-FFF2-40B4-BE49-F238E27FC236}">
                  <a16:creationId xmlns:a16="http://schemas.microsoft.com/office/drawing/2014/main" id="{B20954D8-0A3C-4636-897E-6EDA3A603CE4}"/>
                </a:ext>
              </a:extLst>
            </p:cNvPr>
            <p:cNvSpPr/>
            <p:nvPr/>
          </p:nvSpPr>
          <p:spPr>
            <a:xfrm>
              <a:off x="8177843" y="1203945"/>
              <a:ext cx="1078925" cy="4452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 sz="14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12 veces</a:t>
              </a:r>
            </a:p>
          </p:txBody>
        </p:sp>
      </p:grpSp>
      <p:grpSp>
        <p:nvGrpSpPr>
          <p:cNvPr id="190" name="Group 189">
            <a:extLst>
              <a:ext uri="{FF2B5EF4-FFF2-40B4-BE49-F238E27FC236}">
                <a16:creationId xmlns:a16="http://schemas.microsoft.com/office/drawing/2014/main" id="{3D66917E-4A85-46B0-AFE3-AF94141F7E81}"/>
              </a:ext>
            </a:extLst>
          </p:cNvPr>
          <p:cNvGrpSpPr/>
          <p:nvPr/>
        </p:nvGrpSpPr>
        <p:grpSpPr>
          <a:xfrm>
            <a:off x="5240821" y="1513729"/>
            <a:ext cx="1993083" cy="646331"/>
            <a:chOff x="5976634" y="1107526"/>
            <a:chExt cx="2411628" cy="646331"/>
          </a:xfrm>
        </p:grpSpPr>
        <p:sp>
          <p:nvSpPr>
            <p:cNvPr id="191" name="Rectangle 190">
              <a:extLst>
                <a:ext uri="{FF2B5EF4-FFF2-40B4-BE49-F238E27FC236}">
                  <a16:creationId xmlns:a16="http://schemas.microsoft.com/office/drawing/2014/main" id="{63540938-4697-410F-82E5-C155EA5649B4}"/>
                </a:ext>
              </a:extLst>
            </p:cNvPr>
            <p:cNvSpPr/>
            <p:nvPr/>
          </p:nvSpPr>
          <p:spPr>
            <a:xfrm>
              <a:off x="5976634" y="1212929"/>
              <a:ext cx="389858" cy="4452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 sz="14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5</a:t>
              </a:r>
            </a:p>
          </p:txBody>
        </p:sp>
        <p:sp>
          <p:nvSpPr>
            <p:cNvPr id="192" name="TextBox 191">
              <a:extLst>
                <a:ext uri="{FF2B5EF4-FFF2-40B4-BE49-F238E27FC236}">
                  <a16:creationId xmlns:a16="http://schemas.microsoft.com/office/drawing/2014/main" id="{B2750843-C600-437B-B2FB-8BD785E452A0}"/>
                </a:ext>
              </a:extLst>
            </p:cNvPr>
            <p:cNvSpPr txBox="1"/>
            <p:nvPr/>
          </p:nvSpPr>
          <p:spPr>
            <a:xfrm>
              <a:off x="6346859" y="1107526"/>
              <a:ext cx="2041403" cy="646331"/>
            </a:xfrm>
            <a:prstGeom prst="rect">
              <a:avLst/>
            </a:prstGeom>
            <a:noFill/>
          </p:spPr>
          <p:txBody>
            <a:bodyPr wrap="square" rtlCol="0" anchor="ctr">
              <a:spAutoFit/>
            </a:bodyPr>
            <a:lstStyle/>
            <a:p>
              <a:pPr marL="0" marR="0" lvl="0" indent="0" defTabSz="914400" rtl="0" eaLnBrk="1" fontAlgn="auto" latinLnBrk="0" hangingPunct="0">
                <a:lnSpc>
                  <a:spcPct val="100000"/>
                </a:lnSpc>
                <a:spcBef>
                  <a:spcPts val="0"/>
                </a:spcBef>
                <a:spcAft>
                  <a:spcPts val="200"/>
                </a:spcAft>
                <a:buClrTx/>
                <a:buSzTx/>
                <a:buFontTx/>
                <a:buNone/>
                <a:tabLst/>
                <a:defRPr/>
              </a:pP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de días tardó ChatGPT en alcanzar el </a:t>
              </a:r>
              <a:r>
                <a:rPr lang="es" sz="900" b="1"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millón  de </a:t>
              </a: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usuarios (frente a 5 meses Spotify) </a:t>
              </a:r>
              <a:r>
                <a:rPr lang="es" sz="900" kern="0" dirty="0">
                  <a:solidFill>
                    <a:srgbClr val="00AABC"/>
                  </a:solidFill>
                  <a:latin typeface="Open Sans" panose="020B0606030504020204" pitchFamily="34" charset="0"/>
                  <a:ea typeface="Open Sans" panose="020B0606030504020204" pitchFamily="34" charset="0"/>
                  <a:cs typeface="Open Sans" panose="020B0606030504020204" pitchFamily="34" charset="0"/>
                  <a:sym typeface="Open Sans"/>
                </a:rPr>
                <a:t>(1)</a:t>
              </a:r>
            </a:p>
          </p:txBody>
        </p:sp>
      </p:grpSp>
      <p:sp>
        <p:nvSpPr>
          <p:cNvPr id="193" name="Rectangle 192">
            <a:extLst>
              <a:ext uri="{FF2B5EF4-FFF2-40B4-BE49-F238E27FC236}">
                <a16:creationId xmlns:a16="http://schemas.microsoft.com/office/drawing/2014/main" id="{8F1369F0-18C9-4480-88B9-260247D50A95}"/>
              </a:ext>
            </a:extLst>
          </p:cNvPr>
          <p:cNvSpPr/>
          <p:nvPr/>
        </p:nvSpPr>
        <p:spPr>
          <a:xfrm>
            <a:off x="6461882" y="3643464"/>
            <a:ext cx="2251960" cy="744606"/>
          </a:xfrm>
          <a:prstGeom prst="rect">
            <a:avLst/>
          </a:prstGeom>
          <a:noFill/>
          <a:ln w="12700">
            <a:noFill/>
            <a:prstDash val="sysDash"/>
          </a:ln>
          <a:effectLst/>
        </p:spPr>
        <p:style>
          <a:lnRef idx="1">
            <a:schemeClr val="accent1"/>
          </a:lnRef>
          <a:fillRef idx="3">
            <a:schemeClr val="accent1"/>
          </a:fillRef>
          <a:effectRef idx="2">
            <a:schemeClr val="accent1"/>
          </a:effectRef>
          <a:fontRef idx="minor">
            <a:schemeClr val="lt1"/>
          </a:fontRef>
        </p:style>
        <p:txBody>
          <a:bodyPr rtlCol="0" anchor="t"/>
          <a:lstStyle/>
          <a:p>
            <a:r>
              <a:rPr lang="e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Mejoras, aplicaciones y clones de modelos de texto a texto y de texto a imagen en un plazo de 15 meses desde los lanzamientos pioneros4</a:t>
            </a:r>
            <a:endParaRPr lang="en-US" sz="9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endParaRPr lang="en-US" sz="9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4" name="Rectangle 193">
            <a:extLst>
              <a:ext uri="{FF2B5EF4-FFF2-40B4-BE49-F238E27FC236}">
                <a16:creationId xmlns:a16="http://schemas.microsoft.com/office/drawing/2014/main" id="{3800F324-5FC2-47BD-B222-FA079DC6C20F}"/>
              </a:ext>
            </a:extLst>
          </p:cNvPr>
          <p:cNvSpPr/>
          <p:nvPr/>
        </p:nvSpPr>
        <p:spPr>
          <a:xfrm>
            <a:off x="5748765" y="3799666"/>
            <a:ext cx="641536" cy="4452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 sz="14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14+</a:t>
            </a:r>
          </a:p>
        </p:txBody>
      </p:sp>
      <p:sp>
        <p:nvSpPr>
          <p:cNvPr id="195" name="Rectangle 194">
            <a:extLst>
              <a:ext uri="{FF2B5EF4-FFF2-40B4-BE49-F238E27FC236}">
                <a16:creationId xmlns:a16="http://schemas.microsoft.com/office/drawing/2014/main" id="{0BBD72C3-1F81-42B3-BFFA-3FA625729C45}"/>
              </a:ext>
            </a:extLst>
          </p:cNvPr>
          <p:cNvSpPr/>
          <p:nvPr/>
        </p:nvSpPr>
        <p:spPr>
          <a:xfrm>
            <a:off x="5688807" y="2608829"/>
            <a:ext cx="715813" cy="4452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 sz="1400" b="1">
                <a:solidFill>
                  <a:schemeClr val="bg1"/>
                </a:solidFill>
                <a:highlight>
                  <a:srgbClr val="044559"/>
                </a:highlight>
                <a:latin typeface="Open Sans" panose="020B0606030504020204" pitchFamily="34" charset="0"/>
                <a:ea typeface="Open Sans" panose="020B0606030504020204" pitchFamily="34" charset="0"/>
                <a:cs typeface="Open Sans" panose="020B0606030504020204" pitchFamily="34" charset="0"/>
              </a:rPr>
              <a:t>79%</a:t>
            </a:r>
          </a:p>
        </p:txBody>
      </p:sp>
      <p:sp>
        <p:nvSpPr>
          <p:cNvPr id="196" name="TextBox 195">
            <a:extLst>
              <a:ext uri="{FF2B5EF4-FFF2-40B4-BE49-F238E27FC236}">
                <a16:creationId xmlns:a16="http://schemas.microsoft.com/office/drawing/2014/main" id="{3010A2FC-4A6C-4A2F-8723-425565043CDB}"/>
              </a:ext>
            </a:extLst>
          </p:cNvPr>
          <p:cNvSpPr txBox="1"/>
          <p:nvPr/>
        </p:nvSpPr>
        <p:spPr>
          <a:xfrm>
            <a:off x="6439061" y="2507315"/>
            <a:ext cx="2274781" cy="810478"/>
          </a:xfrm>
          <a:prstGeom prst="rect">
            <a:avLst/>
          </a:prstGeom>
          <a:noFill/>
        </p:spPr>
        <p:txBody>
          <a:bodyPr wrap="square" rtlCol="0" anchor="ctr">
            <a:spAutoFit/>
          </a:bodyPr>
          <a:lstStyle/>
          <a:p>
            <a:pPr marL="0" marR="0" lvl="0" indent="0" defTabSz="914400" rtl="0" eaLnBrk="1" fontAlgn="auto" latinLnBrk="0" hangingPunct="0">
              <a:lnSpc>
                <a:spcPct val="100000"/>
              </a:lnSpc>
              <a:spcBef>
                <a:spcPts val="0"/>
              </a:spcBef>
              <a:spcAft>
                <a:spcPts val="200"/>
              </a:spcAft>
              <a:buClrTx/>
              <a:buSzTx/>
              <a:buFontTx/>
              <a:buNone/>
              <a:tabLst/>
              <a:defRPr/>
            </a:pP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Los líderes encuestados informaron de una implementación a gran escala para </a:t>
            </a:r>
            <a:r>
              <a:rPr lang="es" sz="900" b="1"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tres o más tipos de aplicaciones de IA</a:t>
            </a: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frente al </a:t>
            </a:r>
            <a:r>
              <a:rPr lang="es" sz="900" kern="0" dirty="0">
                <a:solidFill>
                  <a:schemeClr val="bg1"/>
                </a:solidFill>
                <a:highlight>
                  <a:srgbClr val="044559"/>
                </a:highlight>
                <a:latin typeface="Open Sans" panose="020B0606030504020204" pitchFamily="34" charset="0"/>
                <a:ea typeface="Open Sans" panose="020B0606030504020204" pitchFamily="34" charset="0"/>
                <a:cs typeface="Open Sans" panose="020B0606030504020204" pitchFamily="34" charset="0"/>
                <a:sym typeface="Open Sans"/>
              </a:rPr>
              <a:t>62 %</a:t>
            </a:r>
            <a:r>
              <a:rPr lang="es" sz="900" kern="0" dirty="0">
                <a:solidFill>
                  <a:srgbClr val="FF0000"/>
                </a:solidFill>
                <a:highlight>
                  <a:srgbClr val="044559"/>
                </a:highlight>
                <a:latin typeface="Open Sans" panose="020B0606030504020204" pitchFamily="34" charset="0"/>
                <a:ea typeface="Open Sans" panose="020B0606030504020204" pitchFamily="34" charset="0"/>
                <a:cs typeface="Open Sans" panose="020B0606030504020204" pitchFamily="34" charset="0"/>
                <a:sym typeface="Open Sans"/>
              </a:rPr>
              <a:t> </a:t>
            </a:r>
            <a:r>
              <a:rPr lang="es" sz="900" kern="0" dirty="0">
                <a:latin typeface="Open Sans" panose="020B0606030504020204" pitchFamily="34" charset="0"/>
                <a:ea typeface="Open Sans" panose="020B0606030504020204" pitchFamily="34" charset="0"/>
                <a:cs typeface="Open Sans" panose="020B0606030504020204" pitchFamily="34" charset="0"/>
                <a:sym typeface="Open Sans"/>
              </a:rPr>
              <a:t>del  </a:t>
            </a: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año pasado3</a:t>
            </a:r>
          </a:p>
          <a:p>
            <a:pPr marL="0" marR="0" lvl="0" indent="0" defTabSz="914400" rtl="0" eaLnBrk="1" fontAlgn="auto" latinLnBrk="0" hangingPunct="0">
              <a:lnSpc>
                <a:spcPct val="100000"/>
              </a:lnSpc>
              <a:spcBef>
                <a:spcPts val="0"/>
              </a:spcBef>
              <a:spcAft>
                <a:spcPts val="200"/>
              </a:spcAft>
              <a:buClrTx/>
              <a:buSzTx/>
              <a:buFontTx/>
              <a:buNone/>
              <a:tabLst/>
              <a:defRPr/>
            </a:pPr>
            <a:endParaRPr lang="en-U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cxnSp>
        <p:nvCxnSpPr>
          <p:cNvPr id="197" name="Straight Connector 196">
            <a:extLst>
              <a:ext uri="{FF2B5EF4-FFF2-40B4-BE49-F238E27FC236}">
                <a16:creationId xmlns:a16="http://schemas.microsoft.com/office/drawing/2014/main" id="{8BADFA8D-DE2D-4C72-8892-8096C83150A3}"/>
              </a:ext>
            </a:extLst>
          </p:cNvPr>
          <p:cNvCxnSpPr>
            <a:cxnSpLocks/>
          </p:cNvCxnSpPr>
          <p:nvPr/>
        </p:nvCxnSpPr>
        <p:spPr>
          <a:xfrm>
            <a:off x="3037141" y="2272241"/>
            <a:ext cx="8806648" cy="0"/>
          </a:xfrm>
          <a:prstGeom prst="line">
            <a:avLst/>
          </a:prstGeom>
          <a:ln w="12700" cmpd="sng">
            <a:solidFill>
              <a:srgbClr val="009A4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210BD51-E8B9-40D6-A4E4-DD9E313CE205}"/>
              </a:ext>
            </a:extLst>
          </p:cNvPr>
          <p:cNvCxnSpPr>
            <a:cxnSpLocks/>
          </p:cNvCxnSpPr>
          <p:nvPr/>
        </p:nvCxnSpPr>
        <p:spPr>
          <a:xfrm>
            <a:off x="3041228" y="3517173"/>
            <a:ext cx="8806648" cy="0"/>
          </a:xfrm>
          <a:prstGeom prst="line">
            <a:avLst/>
          </a:prstGeom>
          <a:ln w="12700" cmpd="sng">
            <a:solidFill>
              <a:srgbClr val="009A4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A2884359-5FDF-4E89-93AC-4F3A46B663DA}"/>
              </a:ext>
            </a:extLst>
          </p:cNvPr>
          <p:cNvCxnSpPr>
            <a:cxnSpLocks/>
          </p:cNvCxnSpPr>
          <p:nvPr/>
        </p:nvCxnSpPr>
        <p:spPr>
          <a:xfrm>
            <a:off x="3003928" y="4474248"/>
            <a:ext cx="8806648" cy="0"/>
          </a:xfrm>
          <a:prstGeom prst="line">
            <a:avLst/>
          </a:prstGeom>
          <a:ln w="12700" cmpd="sng">
            <a:solidFill>
              <a:srgbClr val="009A4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982C8115-936C-407A-A045-25BD379E7639}"/>
              </a:ext>
            </a:extLst>
          </p:cNvPr>
          <p:cNvCxnSpPr>
            <a:cxnSpLocks/>
          </p:cNvCxnSpPr>
          <p:nvPr/>
        </p:nvCxnSpPr>
        <p:spPr>
          <a:xfrm>
            <a:off x="3018408" y="5558288"/>
            <a:ext cx="8806648" cy="0"/>
          </a:xfrm>
          <a:prstGeom prst="line">
            <a:avLst/>
          </a:prstGeom>
          <a:ln w="12700" cmpd="sng">
            <a:solidFill>
              <a:srgbClr val="009A44"/>
            </a:solidFill>
            <a:prstDash val="dash"/>
          </a:ln>
          <a:effectLst/>
        </p:spPr>
        <p:style>
          <a:lnRef idx="2">
            <a:schemeClr val="accent1"/>
          </a:lnRef>
          <a:fillRef idx="0">
            <a:schemeClr val="accent1"/>
          </a:fillRef>
          <a:effectRef idx="1">
            <a:schemeClr val="accent1"/>
          </a:effectRef>
          <a:fontRef idx="minor">
            <a:schemeClr val="tx1"/>
          </a:fontRef>
        </p:style>
      </p:cxnSp>
      <p:sp>
        <p:nvSpPr>
          <p:cNvPr id="201" name="Rectangle 200">
            <a:extLst>
              <a:ext uri="{FF2B5EF4-FFF2-40B4-BE49-F238E27FC236}">
                <a16:creationId xmlns:a16="http://schemas.microsoft.com/office/drawing/2014/main" id="{D0094247-7196-4BF0-A3FB-2A1012F30492}"/>
              </a:ext>
            </a:extLst>
          </p:cNvPr>
          <p:cNvSpPr/>
          <p:nvPr/>
        </p:nvSpPr>
        <p:spPr>
          <a:xfrm>
            <a:off x="5499099" y="5872651"/>
            <a:ext cx="871086" cy="40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 sz="1600" b="1">
                <a:solidFill>
                  <a:schemeClr val="bg1"/>
                </a:solidFill>
                <a:highlight>
                  <a:srgbClr val="044559"/>
                </a:highlight>
                <a:latin typeface="Open Sans" panose="020B0606030504020204" pitchFamily="34" charset="0"/>
                <a:ea typeface="Open Sans" panose="020B0606030504020204" pitchFamily="34" charset="0"/>
                <a:cs typeface="Open Sans" panose="020B0606030504020204" pitchFamily="34" charset="0"/>
              </a:rPr>
              <a:t>67%</a:t>
            </a:r>
          </a:p>
        </p:txBody>
      </p:sp>
      <p:sp>
        <p:nvSpPr>
          <p:cNvPr id="202" name="TextBox 201">
            <a:extLst>
              <a:ext uri="{FF2B5EF4-FFF2-40B4-BE49-F238E27FC236}">
                <a16:creationId xmlns:a16="http://schemas.microsoft.com/office/drawing/2014/main" id="{18F11E6F-0AD7-450E-984E-4005FB1B7469}"/>
              </a:ext>
            </a:extLst>
          </p:cNvPr>
          <p:cNvSpPr txBox="1"/>
          <p:nvPr/>
        </p:nvSpPr>
        <p:spPr>
          <a:xfrm>
            <a:off x="6326991" y="5751571"/>
            <a:ext cx="1517778" cy="646331"/>
          </a:xfrm>
          <a:prstGeom prst="rect">
            <a:avLst/>
          </a:prstGeom>
          <a:noFill/>
        </p:spPr>
        <p:txBody>
          <a:bodyPr wrap="square" rtlCol="0" anchor="ctr">
            <a:spAutoFit/>
          </a:bodyPr>
          <a:lstStyle/>
          <a:p>
            <a:pPr marL="0" marR="0" lvl="0" indent="0" defTabSz="914400" rtl="0" eaLnBrk="1" fontAlgn="auto" latinLnBrk="0" hangingPunct="0">
              <a:lnSpc>
                <a:spcPct val="100000"/>
              </a:lnSpc>
              <a:spcBef>
                <a:spcPts val="0"/>
              </a:spcBef>
              <a:spcAft>
                <a:spcPts val="200"/>
              </a:spcAft>
              <a:buClrTx/>
              <a:buSzTx/>
              <a:buFontTx/>
              <a:buNone/>
              <a:tabLst/>
              <a:defRPr/>
            </a:pP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Los ejecutivos encuestados se sienten incómodos con los datos producidos por AI7</a:t>
            </a:r>
          </a:p>
        </p:txBody>
      </p:sp>
      <p:sp>
        <p:nvSpPr>
          <p:cNvPr id="203" name="Rectangle 202">
            <a:extLst>
              <a:ext uri="{FF2B5EF4-FFF2-40B4-BE49-F238E27FC236}">
                <a16:creationId xmlns:a16="http://schemas.microsoft.com/office/drawing/2014/main" id="{4CF9788F-5B56-4A7E-846B-E1435EF387D9}"/>
              </a:ext>
            </a:extLst>
          </p:cNvPr>
          <p:cNvSpPr/>
          <p:nvPr/>
        </p:nvSpPr>
        <p:spPr>
          <a:xfrm>
            <a:off x="9477092" y="3647717"/>
            <a:ext cx="2472681" cy="853381"/>
          </a:xfrm>
          <a:prstGeom prst="rect">
            <a:avLst/>
          </a:prstGeom>
          <a:noFill/>
          <a:ln w="12700">
            <a:noFill/>
            <a:prstDash val="sysDash"/>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r>
              <a:rPr lang="es" sz="700" dirty="0">
                <a:solidFill>
                  <a:srgbClr val="000000"/>
                </a:solidFill>
                <a:latin typeface="Open Sans" panose="020B0606030504020204" pitchFamily="34" charset="0"/>
                <a:ea typeface="Open Sans" panose="020B0606030504020204" pitchFamily="34" charset="0"/>
                <a:cs typeface="Open Sans" panose="020B0606030504020204" pitchFamily="34" charset="0"/>
              </a:rPr>
              <a:t>Anunció grandes modelos de lenguaje en el último año; </a:t>
            </a:r>
            <a:r>
              <a:rPr lang="es" sz="900" dirty="0">
                <a:solidFill>
                  <a:srgbClr val="000000"/>
                </a:solidFill>
                <a:latin typeface="Open Sans" panose="020B0606030504020204" pitchFamily="34" charset="0"/>
                <a:ea typeface="Open Sans" panose="020B0606030504020204" pitchFamily="34" charset="0"/>
                <a:cs typeface="Open Sans" panose="020B0606030504020204" pitchFamily="34" charset="0"/>
              </a:rPr>
              <a:t>LlaMa de Meta con 65 mil millones de parámetros, PaLM de Google con 540 mil millones de parámetros</a:t>
            </a:r>
          </a:p>
          <a:p>
            <a:endParaRPr lang="en-US" sz="7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6" name="Rectangle 205">
            <a:extLst>
              <a:ext uri="{FF2B5EF4-FFF2-40B4-BE49-F238E27FC236}">
                <a16:creationId xmlns:a16="http://schemas.microsoft.com/office/drawing/2014/main" id="{991EF68F-3E93-4E5D-84A2-1936AE5ACE53}"/>
              </a:ext>
            </a:extLst>
          </p:cNvPr>
          <p:cNvSpPr/>
          <p:nvPr/>
        </p:nvSpPr>
        <p:spPr>
          <a:xfrm>
            <a:off x="8593440" y="2598894"/>
            <a:ext cx="715813" cy="4452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 sz="14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14+</a:t>
            </a:r>
          </a:p>
        </p:txBody>
      </p:sp>
      <p:sp>
        <p:nvSpPr>
          <p:cNvPr id="207" name="TextBox 206">
            <a:extLst>
              <a:ext uri="{FF2B5EF4-FFF2-40B4-BE49-F238E27FC236}">
                <a16:creationId xmlns:a16="http://schemas.microsoft.com/office/drawing/2014/main" id="{4F77947B-A8C5-49D1-96C9-D8E71A8FC159}"/>
              </a:ext>
            </a:extLst>
          </p:cNvPr>
          <p:cNvSpPr txBox="1"/>
          <p:nvPr/>
        </p:nvSpPr>
        <p:spPr>
          <a:xfrm>
            <a:off x="9246988" y="2416262"/>
            <a:ext cx="2545155" cy="369332"/>
          </a:xfrm>
          <a:prstGeom prst="rect">
            <a:avLst/>
          </a:prstGeom>
          <a:noFill/>
        </p:spPr>
        <p:txBody>
          <a:bodyPr wrap="square" rtlCol="0" anchor="ctr">
            <a:spAutoFit/>
          </a:bodyPr>
          <a:lstStyle/>
          <a:p>
            <a:pPr marL="0" marR="0" lvl="0" indent="0" defTabSz="914400" rtl="0" eaLnBrk="1" fontAlgn="auto" latinLnBrk="0" hangingPunct="0">
              <a:lnSpc>
                <a:spcPct val="100000"/>
              </a:lnSpc>
              <a:spcBef>
                <a:spcPts val="0"/>
              </a:spcBef>
              <a:spcAft>
                <a:spcPts val="200"/>
              </a:spcAft>
              <a:buClrTx/>
              <a:buSzTx/>
              <a:buFontTx/>
              <a:buNone/>
              <a:tabLst/>
              <a:defRPr/>
            </a:pP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Tecnologías de IA implementadas por Deloitte con clientes incl.</a:t>
            </a:r>
          </a:p>
        </p:txBody>
      </p:sp>
      <p:sp>
        <p:nvSpPr>
          <p:cNvPr id="208" name="TextBox 207">
            <a:extLst>
              <a:ext uri="{FF2B5EF4-FFF2-40B4-BE49-F238E27FC236}">
                <a16:creationId xmlns:a16="http://schemas.microsoft.com/office/drawing/2014/main" id="{9597BDDB-0F1D-47AA-A972-1B7EE4CE90DB}"/>
              </a:ext>
            </a:extLst>
          </p:cNvPr>
          <p:cNvSpPr txBox="1"/>
          <p:nvPr/>
        </p:nvSpPr>
        <p:spPr>
          <a:xfrm>
            <a:off x="9246988" y="2829671"/>
            <a:ext cx="2808888" cy="523220"/>
          </a:xfrm>
          <a:prstGeom prst="rect">
            <a:avLst/>
          </a:prstGeom>
          <a:noFill/>
        </p:spPr>
        <p:txBody>
          <a:bodyPr wrap="square" numCol="2" rtlCol="0" anchor="ctr">
            <a:spAutoFit/>
          </a:bodyPr>
          <a:lstStyle/>
          <a:p>
            <a:pPr marL="171450" marR="0" lvl="0" indent="-171450" defTabSz="914400" rtl="0" eaLnBrk="1" fontAlgn="auto" latinLnBrk="0" hangingPunct="0">
              <a:lnSpc>
                <a:spcPct val="100000"/>
              </a:lnSpc>
              <a:spcBef>
                <a:spcPts val="0"/>
              </a:spcBef>
              <a:buClrTx/>
              <a:buSzTx/>
              <a:buFont typeface="Arial" panose="020B0604020202020204" pitchFamily="34" charset="0"/>
              <a:buChar char="•"/>
              <a:tabLst/>
              <a:defRPr/>
            </a:pPr>
            <a:r>
              <a:rPr lang="es" sz="7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Plataformas de ML</a:t>
            </a:r>
          </a:p>
          <a:p>
            <a:pPr marL="171450" marR="0" lvl="0" indent="-171450" defTabSz="914400" rtl="0" eaLnBrk="1" fontAlgn="auto" latinLnBrk="0" hangingPunct="0">
              <a:lnSpc>
                <a:spcPct val="100000"/>
              </a:lnSpc>
              <a:spcBef>
                <a:spcPts val="0"/>
              </a:spcBef>
              <a:buClrTx/>
              <a:buSzTx/>
              <a:buFont typeface="Arial" panose="020B0604020202020204" pitchFamily="34" charset="0"/>
              <a:buChar char="•"/>
              <a:tabLst/>
              <a:defRPr/>
            </a:pPr>
            <a:r>
              <a:rPr lang="es" sz="7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Generación NL</a:t>
            </a:r>
          </a:p>
          <a:p>
            <a:pPr marL="171450" marR="0" lvl="0" indent="-171450" defTabSz="914400" rtl="0" eaLnBrk="1" fontAlgn="auto" latinLnBrk="0" hangingPunct="0">
              <a:lnSpc>
                <a:spcPct val="100000"/>
              </a:lnSpc>
              <a:spcBef>
                <a:spcPts val="0"/>
              </a:spcBef>
              <a:buClrTx/>
              <a:buSzTx/>
              <a:buFont typeface="Arial" panose="020B0604020202020204" pitchFamily="34" charset="0"/>
              <a:buChar char="•"/>
              <a:tabLst/>
              <a:defRPr/>
            </a:pPr>
            <a:r>
              <a:rPr lang="es" sz="7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Detección de sentimientos</a:t>
            </a:r>
          </a:p>
          <a:p>
            <a:pPr marL="171450" marR="0" lvl="0" indent="-171450" defTabSz="914400" rtl="0" eaLnBrk="1" fontAlgn="auto" latinLnBrk="0" hangingPunct="0">
              <a:lnSpc>
                <a:spcPct val="100000"/>
              </a:lnSpc>
              <a:spcBef>
                <a:spcPts val="0"/>
              </a:spcBef>
              <a:buClrTx/>
              <a:buSzTx/>
              <a:buFont typeface="Arial" panose="020B0604020202020204" pitchFamily="34" charset="0"/>
              <a:buChar char="•"/>
              <a:tabLst/>
              <a:defRPr/>
            </a:pPr>
            <a:r>
              <a:rPr lang="es" sz="7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Agentes virtuales</a:t>
            </a:r>
          </a:p>
          <a:p>
            <a:pPr marL="171450" marR="0" lvl="0" indent="-171450" defTabSz="914400" rtl="0" eaLnBrk="1" fontAlgn="auto" latinLnBrk="0" hangingPunct="0">
              <a:lnSpc>
                <a:spcPct val="100000"/>
              </a:lnSpc>
              <a:spcBef>
                <a:spcPts val="0"/>
              </a:spcBef>
              <a:buClrTx/>
              <a:buSzTx/>
              <a:buFont typeface="Arial" panose="020B0604020202020204" pitchFamily="34" charset="0"/>
              <a:buChar char="•"/>
              <a:tabLst/>
              <a:defRPr/>
            </a:pPr>
            <a:r>
              <a:rPr lang="es" sz="7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Reconocimiento de patrones</a:t>
            </a:r>
          </a:p>
          <a:p>
            <a:pPr marL="171450" marR="0" lvl="0" indent="-171450" defTabSz="914400" rtl="0" eaLnBrk="1" fontAlgn="auto" latinLnBrk="0" hangingPunct="0">
              <a:lnSpc>
                <a:spcPct val="100000"/>
              </a:lnSpc>
              <a:spcBef>
                <a:spcPts val="0"/>
              </a:spcBef>
              <a:buClrTx/>
              <a:buSzTx/>
              <a:buFont typeface="Arial" panose="020B0604020202020204" pitchFamily="34" charset="0"/>
              <a:buChar char="•"/>
              <a:tabLst/>
              <a:defRPr/>
            </a:pPr>
            <a:r>
              <a:rPr lang="es" sz="7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RPA (en inglés)</a:t>
            </a:r>
          </a:p>
        </p:txBody>
      </p:sp>
      <p:grpSp>
        <p:nvGrpSpPr>
          <p:cNvPr id="210" name="Group 209">
            <a:extLst>
              <a:ext uri="{FF2B5EF4-FFF2-40B4-BE49-F238E27FC236}">
                <a16:creationId xmlns:a16="http://schemas.microsoft.com/office/drawing/2014/main" id="{9FEB1EC3-BDC9-45D2-A680-9BA8DED81D93}"/>
              </a:ext>
            </a:extLst>
          </p:cNvPr>
          <p:cNvGrpSpPr/>
          <p:nvPr/>
        </p:nvGrpSpPr>
        <p:grpSpPr>
          <a:xfrm>
            <a:off x="9470719" y="1620868"/>
            <a:ext cx="2641336" cy="507831"/>
            <a:chOff x="7877918" y="1149325"/>
            <a:chExt cx="2869510" cy="576614"/>
          </a:xfrm>
        </p:grpSpPr>
        <p:sp>
          <p:nvSpPr>
            <p:cNvPr id="211" name="TextBox 210">
              <a:extLst>
                <a:ext uri="{FF2B5EF4-FFF2-40B4-BE49-F238E27FC236}">
                  <a16:creationId xmlns:a16="http://schemas.microsoft.com/office/drawing/2014/main" id="{D10FF305-2631-44D4-A163-BC6DD767581C}"/>
                </a:ext>
              </a:extLst>
            </p:cNvPr>
            <p:cNvSpPr txBox="1"/>
            <p:nvPr/>
          </p:nvSpPr>
          <p:spPr>
            <a:xfrm>
              <a:off x="9214586" y="1149325"/>
              <a:ext cx="1532842" cy="576614"/>
            </a:xfrm>
            <a:prstGeom prst="rect">
              <a:avLst/>
            </a:prstGeom>
            <a:noFill/>
          </p:spPr>
          <p:txBody>
            <a:bodyPr wrap="square" rtlCol="0" anchor="ctr">
              <a:spAutoFit/>
            </a:bodyPr>
            <a:lstStyle/>
            <a:p>
              <a:pPr marL="0" marR="0" lvl="0" indent="0" defTabSz="914400" rtl="0" eaLnBrk="1" fontAlgn="auto" latinLnBrk="0" hangingPunct="0">
                <a:lnSpc>
                  <a:spcPct val="100000"/>
                </a:lnSpc>
                <a:spcBef>
                  <a:spcPts val="0"/>
                </a:spcBef>
                <a:spcAft>
                  <a:spcPts val="200"/>
                </a:spcAft>
                <a:buClrTx/>
                <a:buSzTx/>
                <a:buFontTx/>
                <a:buNone/>
                <a:tabLst/>
                <a:defRPr/>
              </a:pP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Tamaño del mercado proyectado para 2030 de Generative AI </a:t>
              </a:r>
              <a:r>
                <a:rPr lang="es" sz="900" kern="0" dirty="0">
                  <a:solidFill>
                    <a:srgbClr val="00AABC"/>
                  </a:solidFill>
                  <a:latin typeface="Open Sans" panose="020B0606030504020204" pitchFamily="34" charset="0"/>
                  <a:ea typeface="Open Sans" panose="020B0606030504020204" pitchFamily="34" charset="0"/>
                  <a:cs typeface="Open Sans" panose="020B0606030504020204" pitchFamily="34" charset="0"/>
                  <a:sym typeface="Open Sans"/>
                </a:rPr>
                <a:t>(8)</a:t>
              </a:r>
            </a:p>
          </p:txBody>
        </p:sp>
        <p:sp>
          <p:nvSpPr>
            <p:cNvPr id="212" name="Rectangle 211">
              <a:extLst>
                <a:ext uri="{FF2B5EF4-FFF2-40B4-BE49-F238E27FC236}">
                  <a16:creationId xmlns:a16="http://schemas.microsoft.com/office/drawing/2014/main" id="{B039DA30-6AF1-43D8-A6A0-C7CF7E80F868}"/>
                </a:ext>
              </a:extLst>
            </p:cNvPr>
            <p:cNvSpPr/>
            <p:nvPr/>
          </p:nvSpPr>
          <p:spPr>
            <a:xfrm>
              <a:off x="7877918" y="1203945"/>
              <a:ext cx="1378849" cy="4452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s" sz="1400" b="1" dirty="0">
                  <a:solidFill>
                    <a:schemeClr val="bg1"/>
                  </a:solidFill>
                  <a:highlight>
                    <a:srgbClr val="044559"/>
                  </a:highlight>
                  <a:latin typeface="Open Sans" panose="020B0606030504020204" pitchFamily="34" charset="0"/>
                  <a:ea typeface="Open Sans" panose="020B0606030504020204" pitchFamily="34" charset="0"/>
                  <a:cs typeface="Open Sans" panose="020B0606030504020204" pitchFamily="34" charset="0"/>
                </a:rPr>
                <a:t>~$111MM</a:t>
              </a:r>
            </a:p>
          </p:txBody>
        </p:sp>
      </p:grpSp>
      <p:sp>
        <p:nvSpPr>
          <p:cNvPr id="213" name="TextBox 212">
            <a:extLst>
              <a:ext uri="{FF2B5EF4-FFF2-40B4-BE49-F238E27FC236}">
                <a16:creationId xmlns:a16="http://schemas.microsoft.com/office/drawing/2014/main" id="{F9EA151E-1D31-46DF-9A45-08AEBC828047}"/>
              </a:ext>
            </a:extLst>
          </p:cNvPr>
          <p:cNvSpPr txBox="1"/>
          <p:nvPr/>
        </p:nvSpPr>
        <p:spPr>
          <a:xfrm>
            <a:off x="8515112" y="5765936"/>
            <a:ext cx="1588282" cy="507831"/>
          </a:xfrm>
          <a:prstGeom prst="rect">
            <a:avLst/>
          </a:prstGeom>
          <a:noFill/>
        </p:spPr>
        <p:txBody>
          <a:bodyPr wrap="square" rtlCol="0" anchor="ctr">
            <a:spAutoFit/>
          </a:bodyPr>
          <a:lstStyle/>
          <a:p>
            <a:pPr marL="0" marR="0" lvl="0" indent="0" defTabSz="914400" rtl="0" eaLnBrk="1" fontAlgn="auto" latinLnBrk="0" hangingPunct="0">
              <a:lnSpc>
                <a:spcPct val="100000"/>
              </a:lnSpc>
              <a:spcBef>
                <a:spcPts val="0"/>
              </a:spcBef>
              <a:spcAft>
                <a:spcPts val="200"/>
              </a:spcAft>
              <a:buClrTx/>
              <a:buSzTx/>
              <a:buFontTx/>
              <a:buNone/>
              <a:tabLst/>
              <a:defRPr/>
            </a:pPr>
            <a:r>
              <a:rPr lang="es" sz="9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Surgen nuevas empresas en materia de certificación y aseguramiento de la IA</a:t>
            </a:r>
            <a:endParaRPr lang="en-US" sz="900" kern="0" baseline="3000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17" name="TextBox 216">
            <a:extLst>
              <a:ext uri="{FF2B5EF4-FFF2-40B4-BE49-F238E27FC236}">
                <a16:creationId xmlns:a16="http://schemas.microsoft.com/office/drawing/2014/main" id="{77C1A8F1-FB90-420C-A2E1-DDF3938C58C8}"/>
              </a:ext>
            </a:extLst>
          </p:cNvPr>
          <p:cNvSpPr txBox="1"/>
          <p:nvPr/>
        </p:nvSpPr>
        <p:spPr>
          <a:xfrm>
            <a:off x="10103394" y="5696685"/>
            <a:ext cx="1882227" cy="646331"/>
          </a:xfrm>
          <a:prstGeom prst="rect">
            <a:avLst/>
          </a:prstGeom>
          <a:noFill/>
        </p:spPr>
        <p:txBody>
          <a:bodyPr wrap="square" rtlCol="0" anchor="ctr">
            <a:spAutoFit/>
          </a:bodyPr>
          <a:lstStyle/>
          <a:p>
            <a:pPr marL="0" marR="0" lvl="0" indent="0" defTabSz="914400" rtl="0" eaLnBrk="1" fontAlgn="auto" latinLnBrk="0" hangingPunct="0">
              <a:lnSpc>
                <a:spcPct val="100000"/>
              </a:lnSpc>
              <a:spcBef>
                <a:spcPts val="0"/>
              </a:spcBef>
              <a:spcAft>
                <a:spcPts val="200"/>
              </a:spcAft>
              <a:buClrTx/>
              <a:buSzTx/>
              <a:buFontTx/>
              <a:buNone/>
              <a:tabLst/>
              <a:defRPr/>
            </a:pPr>
            <a:r>
              <a:rPr lang="es" sz="9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EE. UU. y la UE han publicado directrices sobre futuras regulaciones de IA en los últimos 3 meses </a:t>
            </a:r>
            <a:r>
              <a:rPr lang="es" sz="900" kern="0" dirty="0">
                <a:solidFill>
                  <a:srgbClr val="00AABC"/>
                </a:solidFill>
                <a:latin typeface="Open Sans" panose="020B0606030504020204" pitchFamily="34" charset="0"/>
                <a:ea typeface="Open Sans" panose="020B0606030504020204" pitchFamily="34" charset="0"/>
                <a:cs typeface="Open Sans" panose="020B0606030504020204" pitchFamily="34" charset="0"/>
                <a:sym typeface="Open Sans"/>
              </a:rPr>
              <a:t>(9, 10)</a:t>
            </a:r>
          </a:p>
        </p:txBody>
      </p:sp>
      <p:sp>
        <p:nvSpPr>
          <p:cNvPr id="5" name="TextBox 4">
            <a:extLst>
              <a:ext uri="{FF2B5EF4-FFF2-40B4-BE49-F238E27FC236}">
                <a16:creationId xmlns:a16="http://schemas.microsoft.com/office/drawing/2014/main" id="{66AF8CDF-A8E1-B254-350D-8ABD97DE156F}"/>
              </a:ext>
            </a:extLst>
          </p:cNvPr>
          <p:cNvSpPr txBox="1"/>
          <p:nvPr/>
        </p:nvSpPr>
        <p:spPr>
          <a:xfrm>
            <a:off x="7532296" y="5733587"/>
            <a:ext cx="65" cy="76944"/>
          </a:xfrm>
          <a:prstGeom prst="rect">
            <a:avLst/>
          </a:prstGeom>
          <a:noFill/>
        </p:spPr>
        <p:txBody>
          <a:bodyPr wrap="none" lIns="0" tIns="0" rIns="0" bIns="0" rtlCol="0">
            <a:spAutoFit/>
          </a:bodyPr>
          <a:lstStyle/>
          <a:p>
            <a:pPr>
              <a:spcBef>
                <a:spcPts val="600"/>
              </a:spcBef>
              <a:buSzPct val="100000"/>
            </a:pPr>
            <a:endParaRPr lang="en-US" sz="5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C58ED3FD-B6CF-BDAB-4483-C0E96ABF8C44}"/>
              </a:ext>
            </a:extLst>
          </p:cNvPr>
          <p:cNvGrpSpPr/>
          <p:nvPr/>
        </p:nvGrpSpPr>
        <p:grpSpPr>
          <a:xfrm>
            <a:off x="5457443" y="4692346"/>
            <a:ext cx="883686" cy="617075"/>
            <a:chOff x="5612655" y="4503600"/>
            <a:chExt cx="883686" cy="617075"/>
          </a:xfrm>
        </p:grpSpPr>
        <p:pic>
          <p:nvPicPr>
            <p:cNvPr id="11" name="Picture 10">
              <a:extLst>
                <a:ext uri="{FF2B5EF4-FFF2-40B4-BE49-F238E27FC236}">
                  <a16:creationId xmlns:a16="http://schemas.microsoft.com/office/drawing/2014/main" id="{3D8E2167-1A6B-41CB-4804-61B9EABC645C}"/>
                </a:ext>
              </a:extLst>
            </p:cNvPr>
            <p:cNvPicPr>
              <a:picLocks noChangeAspect="1"/>
            </p:cNvPicPr>
            <p:nvPr/>
          </p:nvPicPr>
          <p:blipFill rotWithShape="1">
            <a:blip r:embed="rId3"/>
            <a:srcRect l="54240" t="40506" r="4211" b="42270"/>
            <a:stretch/>
          </p:blipFill>
          <p:spPr>
            <a:xfrm>
              <a:off x="5612655" y="4503600"/>
              <a:ext cx="883686" cy="206055"/>
            </a:xfrm>
            <a:prstGeom prst="rect">
              <a:avLst/>
            </a:prstGeom>
          </p:spPr>
        </p:pic>
        <p:pic>
          <p:nvPicPr>
            <p:cNvPr id="12" name="Picture 11">
              <a:extLst>
                <a:ext uri="{FF2B5EF4-FFF2-40B4-BE49-F238E27FC236}">
                  <a16:creationId xmlns:a16="http://schemas.microsoft.com/office/drawing/2014/main" id="{2B91A3BA-BCAE-439F-0F72-4243ECA451E8}"/>
                </a:ext>
              </a:extLst>
            </p:cNvPr>
            <p:cNvPicPr>
              <a:picLocks noChangeAspect="1"/>
            </p:cNvPicPr>
            <p:nvPr/>
          </p:nvPicPr>
          <p:blipFill rotWithShape="1">
            <a:blip r:embed="rId3"/>
            <a:srcRect l="4561" t="40364" r="58122" b="36866"/>
            <a:stretch/>
          </p:blipFill>
          <p:spPr>
            <a:xfrm>
              <a:off x="5657667" y="4848275"/>
              <a:ext cx="793663" cy="272400"/>
            </a:xfrm>
            <a:prstGeom prst="rect">
              <a:avLst/>
            </a:prstGeom>
          </p:spPr>
        </p:pic>
      </p:grpSp>
      <p:pic>
        <p:nvPicPr>
          <p:cNvPr id="13" name="Picture 2">
            <a:extLst>
              <a:ext uri="{FF2B5EF4-FFF2-40B4-BE49-F238E27FC236}">
                <a16:creationId xmlns:a16="http://schemas.microsoft.com/office/drawing/2014/main" id="{4F7E94F4-D564-4468-5B03-EB0702FB06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4393" y="3756052"/>
            <a:ext cx="763838" cy="1175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62502C-EDE9-6D3C-0BA2-E751F5F49098}"/>
              </a:ext>
            </a:extLst>
          </p:cNvPr>
          <p:cNvPicPr>
            <a:picLocks noChangeAspect="1"/>
          </p:cNvPicPr>
          <p:nvPr/>
        </p:nvPicPr>
        <p:blipFill rotWithShape="1">
          <a:blip r:embed="rId5"/>
          <a:srcRect t="11773"/>
          <a:stretch/>
        </p:blipFill>
        <p:spPr>
          <a:xfrm>
            <a:off x="8691331" y="3979935"/>
            <a:ext cx="689962" cy="276382"/>
          </a:xfrm>
          <a:prstGeom prst="rect">
            <a:avLst/>
          </a:prstGeom>
        </p:spPr>
      </p:pic>
      <p:pic>
        <p:nvPicPr>
          <p:cNvPr id="15" name="Picture 14">
            <a:extLst>
              <a:ext uri="{FF2B5EF4-FFF2-40B4-BE49-F238E27FC236}">
                <a16:creationId xmlns:a16="http://schemas.microsoft.com/office/drawing/2014/main" id="{D7A5F311-1991-1982-1536-442B928A2821}"/>
              </a:ext>
            </a:extLst>
          </p:cNvPr>
          <p:cNvPicPr>
            <a:picLocks noChangeAspect="1"/>
          </p:cNvPicPr>
          <p:nvPr/>
        </p:nvPicPr>
        <p:blipFill>
          <a:blip r:embed="rId6"/>
          <a:stretch>
            <a:fillRect/>
          </a:stretch>
        </p:blipFill>
        <p:spPr>
          <a:xfrm>
            <a:off x="8518101" y="4672450"/>
            <a:ext cx="743276" cy="234132"/>
          </a:xfrm>
          <a:prstGeom prst="rect">
            <a:avLst/>
          </a:prstGeom>
        </p:spPr>
      </p:pic>
      <p:pic>
        <p:nvPicPr>
          <p:cNvPr id="16" name="Picture 15">
            <a:extLst>
              <a:ext uri="{FF2B5EF4-FFF2-40B4-BE49-F238E27FC236}">
                <a16:creationId xmlns:a16="http://schemas.microsoft.com/office/drawing/2014/main" id="{28815E80-863A-F4AB-D38C-A34F7BCED38D}"/>
              </a:ext>
            </a:extLst>
          </p:cNvPr>
          <p:cNvPicPr>
            <a:picLocks noChangeAspect="1"/>
          </p:cNvPicPr>
          <p:nvPr/>
        </p:nvPicPr>
        <p:blipFill>
          <a:blip r:embed="rId7"/>
          <a:stretch>
            <a:fillRect/>
          </a:stretch>
        </p:blipFill>
        <p:spPr>
          <a:xfrm>
            <a:off x="8375856" y="4979735"/>
            <a:ext cx="593676" cy="312158"/>
          </a:xfrm>
          <a:prstGeom prst="rect">
            <a:avLst/>
          </a:prstGeom>
        </p:spPr>
      </p:pic>
      <p:pic>
        <p:nvPicPr>
          <p:cNvPr id="17" name="Picture 16">
            <a:extLst>
              <a:ext uri="{FF2B5EF4-FFF2-40B4-BE49-F238E27FC236}">
                <a16:creationId xmlns:a16="http://schemas.microsoft.com/office/drawing/2014/main" id="{BEB9E716-20F9-A33B-B4D8-4336FB76A903}"/>
              </a:ext>
            </a:extLst>
          </p:cNvPr>
          <p:cNvPicPr>
            <a:picLocks noChangeAspect="1"/>
          </p:cNvPicPr>
          <p:nvPr/>
        </p:nvPicPr>
        <p:blipFill>
          <a:blip r:embed="rId8"/>
          <a:stretch>
            <a:fillRect/>
          </a:stretch>
        </p:blipFill>
        <p:spPr>
          <a:xfrm>
            <a:off x="8935860" y="4995377"/>
            <a:ext cx="293115" cy="293115"/>
          </a:xfrm>
          <a:prstGeom prst="rect">
            <a:avLst/>
          </a:prstGeom>
        </p:spPr>
      </p:pic>
      <p:pic>
        <p:nvPicPr>
          <p:cNvPr id="18" name="Picture 2" descr="Armilla">
            <a:extLst>
              <a:ext uri="{FF2B5EF4-FFF2-40B4-BE49-F238E27FC236}">
                <a16:creationId xmlns:a16="http://schemas.microsoft.com/office/drawing/2014/main" id="{14F38FF1-970F-1485-41BD-63242813D2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2779" y="5720301"/>
            <a:ext cx="733175" cy="2786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redo AI anuncia nuevas capacidades para brindar transparencia a través de evaluaciones e informes integrales">
            <a:extLst>
              <a:ext uri="{FF2B5EF4-FFF2-40B4-BE49-F238E27FC236}">
                <a16:creationId xmlns:a16="http://schemas.microsoft.com/office/drawing/2014/main" id="{D7AE6351-4D35-83B1-FE02-2D9D9792692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92779" y="6135930"/>
            <a:ext cx="733175" cy="1237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B176F8-9507-093D-AA9F-DAD68BBD6D67}"/>
              </a:ext>
            </a:extLst>
          </p:cNvPr>
          <p:cNvSpPr/>
          <p:nvPr/>
        </p:nvSpPr>
        <p:spPr bwMode="gray">
          <a:xfrm>
            <a:off x="500400" y="316801"/>
            <a:ext cx="10998000" cy="385204"/>
          </a:xfrm>
          <a:prstGeom prst="rect">
            <a:avLst/>
          </a:prstGeom>
        </p:spPr>
        <p:txBody>
          <a:bodyPr vert="horz" lIns="0" tIns="0" rIns="0" bIns="0" rtlCol="0" anchor="t" anchorCtr="0">
            <a:noAutofit/>
          </a:bodyPr>
          <a:lstStyle/>
          <a:p>
            <a:pPr>
              <a:spcBef>
                <a:spcPct val="0"/>
              </a:spcBef>
            </a:pPr>
            <a:r>
              <a:rPr lang="es-MX" sz="2200" b="1" dirty="0">
                <a:latin typeface="Open Sans ExtraBold" panose="020B0906030804020204" pitchFamily="34" charset="0"/>
                <a:ea typeface="Open Sans ExtraBold" panose="020B0906030804020204" pitchFamily="34" charset="0"/>
                <a:cs typeface="Open Sans ExtraBold" panose="020B0906030804020204" pitchFamily="34" charset="0"/>
              </a:rPr>
              <a:t>El paisaje en crecimiento</a:t>
            </a:r>
          </a:p>
        </p:txBody>
      </p:sp>
      <p:sp>
        <p:nvSpPr>
          <p:cNvPr id="4" name="TextBox 3">
            <a:extLst>
              <a:ext uri="{FF2B5EF4-FFF2-40B4-BE49-F238E27FC236}">
                <a16:creationId xmlns:a16="http://schemas.microsoft.com/office/drawing/2014/main" id="{59579A8D-1E10-FA92-AE97-E9674B4B0A60}"/>
              </a:ext>
            </a:extLst>
          </p:cNvPr>
          <p:cNvSpPr txBox="1"/>
          <p:nvPr/>
        </p:nvSpPr>
        <p:spPr>
          <a:xfrm>
            <a:off x="500400" y="795600"/>
            <a:ext cx="11199600" cy="246221"/>
          </a:xfrm>
          <a:prstGeom prst="rect">
            <a:avLst/>
          </a:prstGeom>
          <a:noFill/>
        </p:spPr>
        <p:txBody>
          <a:bodyPr vert="horz" wrap="square" lIns="0" tIns="0" rIns="0" bIns="0" rtlCol="0">
            <a:spAutoFit/>
          </a:bodyPr>
          <a:lstStyle>
            <a:defPPr>
              <a:defRPr lang="en-US"/>
            </a:defPPr>
            <a:lvl1pPr indent="0">
              <a:spcBef>
                <a:spcPts val="0"/>
              </a:spcBef>
              <a:spcAft>
                <a:spcPts val="1000"/>
              </a:spcAft>
              <a:buSzPct val="100000"/>
              <a:buFont typeface="Arial" panose="020B0604020202020204" pitchFamily="34" charset="0"/>
              <a:buNone/>
              <a:defRPr lang="en-US" sz="1600" b="0">
                <a:latin typeface="Calibri" panose="020F0502020204030204" pitchFamily="34" charset="0"/>
                <a:cs typeface="Calibri" panose="020F0502020204030204" pitchFamily="34" charset="0"/>
              </a:defRPr>
            </a:lvl1pPr>
            <a:lvl2pPr marL="0" indent="0">
              <a:spcBef>
                <a:spcPts val="0"/>
              </a:spcBef>
              <a:spcAft>
                <a:spcPts val="1000"/>
              </a:spcAft>
              <a:buClrTx/>
              <a:buSzPct val="100000"/>
              <a:buFont typeface="Arial"/>
              <a:buNone/>
              <a:defRPr lang="en-US" sz="1200" b="1" dirty="0" smtClean="0"/>
            </a:lvl2pPr>
            <a:lvl3pPr marL="176400" indent="-176400">
              <a:spcBef>
                <a:spcPts val="0"/>
              </a:spcBef>
              <a:spcAft>
                <a:spcPts val="1000"/>
              </a:spcAft>
              <a:buClrTx/>
              <a:buSzPct val="100000"/>
              <a:buFont typeface="Arial" panose="020B0604020202020204" pitchFamily="34" charset="0"/>
              <a:buChar char="•"/>
              <a:defRPr lang="en-US" sz="1200" dirty="0" smtClean="0"/>
            </a:lvl3pPr>
            <a:lvl4pPr marL="356400" indent="-176400">
              <a:spcBef>
                <a:spcPts val="0"/>
              </a:spcBef>
              <a:spcAft>
                <a:spcPts val="1000"/>
              </a:spcAft>
              <a:buClrTx/>
              <a:buSzPct val="100000"/>
              <a:buFont typeface="Verdana" panose="020B0604030504040204" pitchFamily="34" charset="0"/>
              <a:buChar char="−"/>
              <a:defRPr lang="en-US" sz="1200" baseline="0" dirty="0" smtClean="0"/>
            </a:lvl4pPr>
            <a:lvl5pPr marL="532800" indent="-176400" defTabSz="798513">
              <a:spcBef>
                <a:spcPts val="0"/>
              </a:spcBef>
              <a:spcAft>
                <a:spcPts val="1000"/>
              </a:spcAft>
              <a:buClrTx/>
              <a:buSzPct val="100000"/>
              <a:buFont typeface="Verdana" panose="020B0604030504040204" pitchFamily="34" charset="0"/>
              <a:buChar char="−"/>
              <a:tabLst/>
              <a:defRPr lang="en-US" sz="1200" baseline="0" dirty="0" smtClean="0"/>
            </a:lvl5pPr>
            <a:lvl6pPr marL="532800" indent="-176400">
              <a:spcBef>
                <a:spcPts val="0"/>
              </a:spcBef>
              <a:spcAft>
                <a:spcPts val="1000"/>
              </a:spcAft>
              <a:buFont typeface="Verdana" panose="020B0604030504040204" pitchFamily="34" charset="0"/>
              <a:buChar char="−"/>
              <a:defRPr sz="1200" baseline="0"/>
            </a:lvl6pPr>
            <a:lvl7pPr marL="532800" indent="-176400">
              <a:spcBef>
                <a:spcPts val="0"/>
              </a:spcBef>
              <a:spcAft>
                <a:spcPts val="1000"/>
              </a:spcAft>
              <a:buFont typeface="Verdana" panose="020B0604030504040204" pitchFamily="34" charset="0"/>
              <a:buChar char="−"/>
              <a:defRPr sz="1200"/>
            </a:lvl7pPr>
            <a:lvl8pPr marL="532800" indent="-176400">
              <a:spcBef>
                <a:spcPts val="0"/>
              </a:spcBef>
              <a:spcAft>
                <a:spcPts val="1000"/>
              </a:spcAft>
              <a:buFont typeface="Verdana" panose="020B0604030504040204" pitchFamily="34" charset="0"/>
              <a:buChar char="−"/>
              <a:defRPr sz="1200" baseline="0"/>
            </a:lvl8pPr>
            <a:lvl9pPr marL="532800" indent="-176400">
              <a:spcBef>
                <a:spcPts val="0"/>
              </a:spcBef>
              <a:spcAft>
                <a:spcPts val="1000"/>
              </a:spcAft>
              <a:buFont typeface="Verdana" panose="020B0604030504040204" pitchFamily="34" charset="0"/>
              <a:buChar char="−"/>
              <a:defRPr sz="1200" baseline="0"/>
            </a:lvl9pPr>
          </a:lstStyle>
          <a:p>
            <a:r>
              <a:rPr lang="es-MX" dirty="0"/>
              <a:t>Los productos y servicios habilitados para la IA son más avanzados, más omnipresentes y más complejos que nunca</a:t>
            </a:r>
          </a:p>
        </p:txBody>
      </p:sp>
    </p:spTree>
    <p:extLst>
      <p:ext uri="{BB962C8B-B14F-4D97-AF65-F5344CB8AC3E}">
        <p14:creationId xmlns:p14="http://schemas.microsoft.com/office/powerpoint/2010/main" val="369215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DEDA-9319-4D9B-8E57-7279708DA386}"/>
              </a:ext>
            </a:extLst>
          </p:cNvPr>
          <p:cNvSpPr>
            <a:spLocks noGrp="1"/>
          </p:cNvSpPr>
          <p:nvPr>
            <p:ph type="title"/>
          </p:nvPr>
        </p:nvSpPr>
        <p:spPr/>
        <p:txBody>
          <a:bodyPr vert="horz"/>
          <a:lstStyle/>
          <a:p>
            <a:r>
              <a:rPr lang="en-US"/>
              <a:t>Expectations of data are changing</a:t>
            </a:r>
          </a:p>
        </p:txBody>
      </p:sp>
      <p:sp>
        <p:nvSpPr>
          <p:cNvPr id="3" name="Text Placeholder 2">
            <a:extLst>
              <a:ext uri="{FF2B5EF4-FFF2-40B4-BE49-F238E27FC236}">
                <a16:creationId xmlns:a16="http://schemas.microsoft.com/office/drawing/2014/main" id="{7E017AEC-2EE3-4AFF-9D3A-9B021622CAA3}"/>
              </a:ext>
            </a:extLst>
          </p:cNvPr>
          <p:cNvSpPr>
            <a:spLocks noGrp="1"/>
          </p:cNvSpPr>
          <p:nvPr>
            <p:ph type="body" sz="quarter" idx="14"/>
          </p:nvPr>
        </p:nvSpPr>
        <p:spPr/>
        <p:txBody>
          <a:bodyPr/>
          <a:lstStyle/>
          <a:p>
            <a:r>
              <a:rPr lang="en-US"/>
              <a:t>The needs of data are rapidly evolving; more so than ever, data can be used to help businesses make transformational, complex and strategic decisions</a:t>
            </a:r>
          </a:p>
        </p:txBody>
      </p:sp>
      <p:sp>
        <p:nvSpPr>
          <p:cNvPr id="4" name="Text Placeholder 3">
            <a:extLst>
              <a:ext uri="{FF2B5EF4-FFF2-40B4-BE49-F238E27FC236}">
                <a16:creationId xmlns:a16="http://schemas.microsoft.com/office/drawing/2014/main" id="{15BA3893-90B1-497C-9B04-0CC25AD07D21}"/>
              </a:ext>
            </a:extLst>
          </p:cNvPr>
          <p:cNvSpPr>
            <a:spLocks noGrp="1"/>
          </p:cNvSpPr>
          <p:nvPr>
            <p:ph type="body" sz="quarter" idx="4294967295"/>
          </p:nvPr>
        </p:nvSpPr>
        <p:spPr>
          <a:xfrm>
            <a:off x="971550" y="320675"/>
            <a:ext cx="11220450" cy="138113"/>
          </a:xfrm>
        </p:spPr>
        <p:txBody>
          <a:bodyPr/>
          <a:lstStyle/>
          <a:p>
            <a:r>
              <a:rPr lang="en-US"/>
              <a:t>organising for data</a:t>
            </a:r>
          </a:p>
        </p:txBody>
      </p:sp>
      <p:grpSp>
        <p:nvGrpSpPr>
          <p:cNvPr id="17" name="object 22">
            <a:extLst>
              <a:ext uri="{FF2B5EF4-FFF2-40B4-BE49-F238E27FC236}">
                <a16:creationId xmlns:a16="http://schemas.microsoft.com/office/drawing/2014/main" id="{7FD2B26A-8855-447A-B099-84F996ECA05E}"/>
              </a:ext>
            </a:extLst>
          </p:cNvPr>
          <p:cNvGrpSpPr>
            <a:grpSpLocks/>
          </p:cNvGrpSpPr>
          <p:nvPr/>
        </p:nvGrpSpPr>
        <p:grpSpPr>
          <a:xfrm rot="16200000">
            <a:off x="1626076" y="2143060"/>
            <a:ext cx="3223260" cy="3700784"/>
            <a:chOff x="1673351" y="1053083"/>
            <a:chExt cx="3223260" cy="3322320"/>
          </a:xfrm>
        </p:grpSpPr>
        <p:sp>
          <p:nvSpPr>
            <p:cNvPr id="67" name="object 23">
              <a:extLst>
                <a:ext uri="{FF2B5EF4-FFF2-40B4-BE49-F238E27FC236}">
                  <a16:creationId xmlns:a16="http://schemas.microsoft.com/office/drawing/2014/main" id="{626E1F32-83CD-4EFD-A2AB-3DE8ED09132F}"/>
                </a:ext>
              </a:extLst>
            </p:cNvPr>
            <p:cNvSpPr/>
            <p:nvPr/>
          </p:nvSpPr>
          <p:spPr>
            <a:xfrm>
              <a:off x="1680971" y="1053083"/>
              <a:ext cx="3215640" cy="3322320"/>
            </a:xfrm>
            <a:custGeom>
              <a:avLst/>
              <a:gdLst/>
              <a:ahLst/>
              <a:cxnLst/>
              <a:rect l="l" t="t" r="r" b="b"/>
              <a:pathLst>
                <a:path w="3215640" h="3322320">
                  <a:moveTo>
                    <a:pt x="0" y="0"/>
                  </a:moveTo>
                  <a:lnTo>
                    <a:pt x="3215640" y="0"/>
                  </a:lnTo>
                  <a:lnTo>
                    <a:pt x="3215640" y="3322319"/>
                  </a:lnTo>
                  <a:lnTo>
                    <a:pt x="0" y="3322319"/>
                  </a:lnTo>
                  <a:lnTo>
                    <a:pt x="0" y="0"/>
                  </a:lnTo>
                  <a:close/>
                </a:path>
              </a:pathLst>
            </a:custGeom>
            <a:solidFill>
              <a:srgbClr val="034F2A"/>
            </a:solidFill>
          </p:spPr>
          <p:txBody>
            <a:bodyPr wrap="square" lIns="0" tIns="0" rIns="0" bIns="0" rtlCol="0"/>
            <a:lstStyle/>
            <a:p>
              <a:endParaRPr/>
            </a:p>
          </p:txBody>
        </p:sp>
        <p:pic>
          <p:nvPicPr>
            <p:cNvPr id="68" name="object 24">
              <a:extLst>
                <a:ext uri="{FF2B5EF4-FFF2-40B4-BE49-F238E27FC236}">
                  <a16:creationId xmlns:a16="http://schemas.microsoft.com/office/drawing/2014/main" id="{774F83B3-4113-4C86-87D0-3C16A3DE26DC}"/>
                </a:ext>
              </a:extLst>
            </p:cNvPr>
            <p:cNvPicPr/>
            <p:nvPr/>
          </p:nvPicPr>
          <p:blipFill>
            <a:blip r:embed="rId2" cstate="print"/>
            <a:stretch>
              <a:fillRect/>
            </a:stretch>
          </p:blipFill>
          <p:spPr>
            <a:xfrm>
              <a:off x="1673351" y="1057655"/>
              <a:ext cx="2959608" cy="3025140"/>
            </a:xfrm>
            <a:prstGeom prst="rect">
              <a:avLst/>
            </a:prstGeom>
          </p:spPr>
        </p:pic>
        <p:sp>
          <p:nvSpPr>
            <p:cNvPr id="69" name="object 25">
              <a:extLst>
                <a:ext uri="{FF2B5EF4-FFF2-40B4-BE49-F238E27FC236}">
                  <a16:creationId xmlns:a16="http://schemas.microsoft.com/office/drawing/2014/main" id="{85764905-A781-4432-9875-8DE97AF7C2DC}"/>
                </a:ext>
              </a:extLst>
            </p:cNvPr>
            <p:cNvSpPr/>
            <p:nvPr/>
          </p:nvSpPr>
          <p:spPr>
            <a:xfrm>
              <a:off x="4518647" y="4114799"/>
              <a:ext cx="90170" cy="55880"/>
            </a:xfrm>
            <a:custGeom>
              <a:avLst/>
              <a:gdLst/>
              <a:ahLst/>
              <a:cxnLst/>
              <a:rect l="l" t="t" r="r" b="b"/>
              <a:pathLst>
                <a:path w="90170" h="55879">
                  <a:moveTo>
                    <a:pt x="89916" y="0"/>
                  </a:moveTo>
                  <a:lnTo>
                    <a:pt x="0" y="0"/>
                  </a:lnTo>
                  <a:lnTo>
                    <a:pt x="0" y="20320"/>
                  </a:lnTo>
                  <a:lnTo>
                    <a:pt x="0" y="55880"/>
                  </a:lnTo>
                  <a:lnTo>
                    <a:pt x="15252" y="55880"/>
                  </a:lnTo>
                  <a:lnTo>
                    <a:pt x="15252" y="20320"/>
                  </a:lnTo>
                  <a:lnTo>
                    <a:pt x="89916" y="20320"/>
                  </a:lnTo>
                  <a:lnTo>
                    <a:pt x="89916" y="0"/>
                  </a:lnTo>
                  <a:close/>
                </a:path>
              </a:pathLst>
            </a:custGeom>
            <a:solidFill>
              <a:srgbClr val="FFFFFF"/>
            </a:solidFill>
          </p:spPr>
          <p:txBody>
            <a:bodyPr wrap="square" lIns="0" tIns="0" rIns="0" bIns="0" rtlCol="0"/>
            <a:lstStyle/>
            <a:p>
              <a:endParaRPr/>
            </a:p>
          </p:txBody>
        </p:sp>
        <p:pic>
          <p:nvPicPr>
            <p:cNvPr id="70" name="object 26">
              <a:extLst>
                <a:ext uri="{FF2B5EF4-FFF2-40B4-BE49-F238E27FC236}">
                  <a16:creationId xmlns:a16="http://schemas.microsoft.com/office/drawing/2014/main" id="{FDDF0332-04E2-4508-B737-DC70724193F8}"/>
                </a:ext>
              </a:extLst>
            </p:cNvPr>
            <p:cNvPicPr/>
            <p:nvPr/>
          </p:nvPicPr>
          <p:blipFill>
            <a:blip r:embed="rId3" cstate="print"/>
            <a:stretch>
              <a:fillRect/>
            </a:stretch>
          </p:blipFill>
          <p:spPr>
            <a:xfrm>
              <a:off x="1760219" y="1191767"/>
              <a:ext cx="559308" cy="2522220"/>
            </a:xfrm>
            <a:prstGeom prst="rect">
              <a:avLst/>
            </a:prstGeom>
          </p:spPr>
        </p:pic>
        <p:pic>
          <p:nvPicPr>
            <p:cNvPr id="71" name="object 27">
              <a:extLst>
                <a:ext uri="{FF2B5EF4-FFF2-40B4-BE49-F238E27FC236}">
                  <a16:creationId xmlns:a16="http://schemas.microsoft.com/office/drawing/2014/main" id="{285C960A-D442-44F7-8CDA-5730514045B2}"/>
                </a:ext>
              </a:extLst>
            </p:cNvPr>
            <p:cNvPicPr/>
            <p:nvPr/>
          </p:nvPicPr>
          <p:blipFill>
            <a:blip r:embed="rId4" cstate="print"/>
            <a:stretch>
              <a:fillRect/>
            </a:stretch>
          </p:blipFill>
          <p:spPr>
            <a:xfrm>
              <a:off x="2811780" y="3110483"/>
              <a:ext cx="175260" cy="161543"/>
            </a:xfrm>
            <a:prstGeom prst="rect">
              <a:avLst/>
            </a:prstGeom>
          </p:spPr>
        </p:pic>
        <p:pic>
          <p:nvPicPr>
            <p:cNvPr id="72" name="object 28">
              <a:extLst>
                <a:ext uri="{FF2B5EF4-FFF2-40B4-BE49-F238E27FC236}">
                  <a16:creationId xmlns:a16="http://schemas.microsoft.com/office/drawing/2014/main" id="{BCB208E1-7B81-4C0F-A46B-E404BE86C230}"/>
                </a:ext>
              </a:extLst>
            </p:cNvPr>
            <p:cNvPicPr/>
            <p:nvPr/>
          </p:nvPicPr>
          <p:blipFill>
            <a:blip r:embed="rId5" cstate="print"/>
            <a:stretch>
              <a:fillRect/>
            </a:stretch>
          </p:blipFill>
          <p:spPr>
            <a:xfrm>
              <a:off x="2462784" y="3171444"/>
              <a:ext cx="281939" cy="932687"/>
            </a:xfrm>
            <a:prstGeom prst="rect">
              <a:avLst/>
            </a:prstGeom>
          </p:spPr>
        </p:pic>
        <p:pic>
          <p:nvPicPr>
            <p:cNvPr id="73" name="object 29">
              <a:extLst>
                <a:ext uri="{FF2B5EF4-FFF2-40B4-BE49-F238E27FC236}">
                  <a16:creationId xmlns:a16="http://schemas.microsoft.com/office/drawing/2014/main" id="{9FFF6AFA-9EFE-483D-889D-ED68DDD9CD8E}"/>
                </a:ext>
              </a:extLst>
            </p:cNvPr>
            <p:cNvPicPr/>
            <p:nvPr/>
          </p:nvPicPr>
          <p:blipFill>
            <a:blip r:embed="rId6" cstate="print"/>
            <a:stretch>
              <a:fillRect/>
            </a:stretch>
          </p:blipFill>
          <p:spPr>
            <a:xfrm>
              <a:off x="4251959" y="3581400"/>
              <a:ext cx="175259" cy="163068"/>
            </a:xfrm>
            <a:prstGeom prst="rect">
              <a:avLst/>
            </a:prstGeom>
          </p:spPr>
        </p:pic>
        <p:sp>
          <p:nvSpPr>
            <p:cNvPr id="74" name="object 30">
              <a:extLst>
                <a:ext uri="{FF2B5EF4-FFF2-40B4-BE49-F238E27FC236}">
                  <a16:creationId xmlns:a16="http://schemas.microsoft.com/office/drawing/2014/main" id="{A7B73D3A-BE79-4A79-B3C1-1FB5F8D73584}"/>
                </a:ext>
              </a:extLst>
            </p:cNvPr>
            <p:cNvSpPr/>
            <p:nvPr/>
          </p:nvSpPr>
          <p:spPr>
            <a:xfrm>
              <a:off x="1856219" y="1354835"/>
              <a:ext cx="2395855" cy="2339975"/>
            </a:xfrm>
            <a:custGeom>
              <a:avLst/>
              <a:gdLst/>
              <a:ahLst/>
              <a:cxnLst/>
              <a:rect l="l" t="t" r="r" b="b"/>
              <a:pathLst>
                <a:path w="2395854" h="2339975">
                  <a:moveTo>
                    <a:pt x="10668" y="0"/>
                  </a:moveTo>
                  <a:lnTo>
                    <a:pt x="0" y="0"/>
                  </a:lnTo>
                  <a:lnTo>
                    <a:pt x="0" y="41148"/>
                  </a:lnTo>
                  <a:lnTo>
                    <a:pt x="10668" y="41148"/>
                  </a:lnTo>
                  <a:lnTo>
                    <a:pt x="10668" y="0"/>
                  </a:lnTo>
                  <a:close/>
                </a:path>
                <a:path w="2395854" h="2339975">
                  <a:moveTo>
                    <a:pt x="13716" y="114300"/>
                  </a:moveTo>
                  <a:lnTo>
                    <a:pt x="13487" y="104013"/>
                  </a:lnTo>
                  <a:lnTo>
                    <a:pt x="12433" y="82156"/>
                  </a:lnTo>
                  <a:lnTo>
                    <a:pt x="12192" y="71628"/>
                  </a:lnTo>
                  <a:lnTo>
                    <a:pt x="1524" y="73152"/>
                  </a:lnTo>
                  <a:lnTo>
                    <a:pt x="1765" y="83439"/>
                  </a:lnTo>
                  <a:lnTo>
                    <a:pt x="2806" y="103784"/>
                  </a:lnTo>
                  <a:lnTo>
                    <a:pt x="3048" y="114300"/>
                  </a:lnTo>
                  <a:lnTo>
                    <a:pt x="13716" y="114300"/>
                  </a:lnTo>
                  <a:close/>
                </a:path>
                <a:path w="2395854" h="2339975">
                  <a:moveTo>
                    <a:pt x="21336" y="185928"/>
                  </a:moveTo>
                  <a:lnTo>
                    <a:pt x="16764" y="144780"/>
                  </a:lnTo>
                  <a:lnTo>
                    <a:pt x="6108" y="146304"/>
                  </a:lnTo>
                  <a:lnTo>
                    <a:pt x="10668" y="187452"/>
                  </a:lnTo>
                  <a:lnTo>
                    <a:pt x="21336" y="185928"/>
                  </a:lnTo>
                  <a:close/>
                </a:path>
                <a:path w="2395854" h="2339975">
                  <a:moveTo>
                    <a:pt x="30480" y="259080"/>
                  </a:moveTo>
                  <a:lnTo>
                    <a:pt x="28460" y="248793"/>
                  </a:lnTo>
                  <a:lnTo>
                    <a:pt x="26860" y="238506"/>
                  </a:lnTo>
                  <a:lnTo>
                    <a:pt x="25552" y="228219"/>
                  </a:lnTo>
                  <a:lnTo>
                    <a:pt x="24384" y="217932"/>
                  </a:lnTo>
                  <a:lnTo>
                    <a:pt x="13716" y="219468"/>
                  </a:lnTo>
                  <a:lnTo>
                    <a:pt x="15100" y="229743"/>
                  </a:lnTo>
                  <a:lnTo>
                    <a:pt x="18440" y="250317"/>
                  </a:lnTo>
                  <a:lnTo>
                    <a:pt x="19824" y="260604"/>
                  </a:lnTo>
                  <a:lnTo>
                    <a:pt x="30480" y="259080"/>
                  </a:lnTo>
                  <a:close/>
                </a:path>
                <a:path w="2395854" h="2339975">
                  <a:moveTo>
                    <a:pt x="42672" y="330708"/>
                  </a:moveTo>
                  <a:lnTo>
                    <a:pt x="40411" y="320421"/>
                  </a:lnTo>
                  <a:lnTo>
                    <a:pt x="38290" y="310134"/>
                  </a:lnTo>
                  <a:lnTo>
                    <a:pt x="36461" y="299847"/>
                  </a:lnTo>
                  <a:lnTo>
                    <a:pt x="35052" y="289560"/>
                  </a:lnTo>
                  <a:lnTo>
                    <a:pt x="24384" y="291084"/>
                  </a:lnTo>
                  <a:lnTo>
                    <a:pt x="26441" y="301371"/>
                  </a:lnTo>
                  <a:lnTo>
                    <a:pt x="29959" y="321945"/>
                  </a:lnTo>
                  <a:lnTo>
                    <a:pt x="32004" y="332232"/>
                  </a:lnTo>
                  <a:lnTo>
                    <a:pt x="42672" y="330708"/>
                  </a:lnTo>
                  <a:close/>
                </a:path>
                <a:path w="2395854" h="2339975">
                  <a:moveTo>
                    <a:pt x="57924" y="402336"/>
                  </a:moveTo>
                  <a:lnTo>
                    <a:pt x="48768" y="361188"/>
                  </a:lnTo>
                  <a:lnTo>
                    <a:pt x="38100" y="364236"/>
                  </a:lnTo>
                  <a:lnTo>
                    <a:pt x="40386" y="374510"/>
                  </a:lnTo>
                  <a:lnTo>
                    <a:pt x="42672" y="384619"/>
                  </a:lnTo>
                  <a:lnTo>
                    <a:pt x="44970" y="394462"/>
                  </a:lnTo>
                  <a:lnTo>
                    <a:pt x="47256" y="403860"/>
                  </a:lnTo>
                  <a:lnTo>
                    <a:pt x="57924" y="402336"/>
                  </a:lnTo>
                  <a:close/>
                </a:path>
                <a:path w="2395854" h="2339975">
                  <a:moveTo>
                    <a:pt x="74676" y="472452"/>
                  </a:moveTo>
                  <a:lnTo>
                    <a:pt x="72390" y="463042"/>
                  </a:lnTo>
                  <a:lnTo>
                    <a:pt x="70104" y="453199"/>
                  </a:lnTo>
                  <a:lnTo>
                    <a:pt x="67818" y="443090"/>
                  </a:lnTo>
                  <a:lnTo>
                    <a:pt x="65532" y="432816"/>
                  </a:lnTo>
                  <a:lnTo>
                    <a:pt x="54864" y="435864"/>
                  </a:lnTo>
                  <a:lnTo>
                    <a:pt x="57175" y="445274"/>
                  </a:lnTo>
                  <a:lnTo>
                    <a:pt x="59639" y="455104"/>
                  </a:lnTo>
                  <a:lnTo>
                    <a:pt x="62369" y="465226"/>
                  </a:lnTo>
                  <a:lnTo>
                    <a:pt x="65532" y="475488"/>
                  </a:lnTo>
                  <a:lnTo>
                    <a:pt x="74676" y="472452"/>
                  </a:lnTo>
                  <a:close/>
                </a:path>
                <a:path w="2395854" h="2339975">
                  <a:moveTo>
                    <a:pt x="96024" y="544068"/>
                  </a:moveTo>
                  <a:lnTo>
                    <a:pt x="92824" y="533781"/>
                  </a:lnTo>
                  <a:lnTo>
                    <a:pt x="87020" y="513207"/>
                  </a:lnTo>
                  <a:lnTo>
                    <a:pt x="83820" y="502920"/>
                  </a:lnTo>
                  <a:lnTo>
                    <a:pt x="73152" y="505968"/>
                  </a:lnTo>
                  <a:lnTo>
                    <a:pt x="76568" y="516255"/>
                  </a:lnTo>
                  <a:lnTo>
                    <a:pt x="79819" y="526542"/>
                  </a:lnTo>
                  <a:lnTo>
                    <a:pt x="82804" y="536829"/>
                  </a:lnTo>
                  <a:lnTo>
                    <a:pt x="85356" y="547116"/>
                  </a:lnTo>
                  <a:lnTo>
                    <a:pt x="96024" y="544068"/>
                  </a:lnTo>
                  <a:close/>
                </a:path>
                <a:path w="2395854" h="2339975">
                  <a:moveTo>
                    <a:pt x="118872" y="612648"/>
                  </a:moveTo>
                  <a:lnTo>
                    <a:pt x="115443" y="602602"/>
                  </a:lnTo>
                  <a:lnTo>
                    <a:pt x="108585" y="583082"/>
                  </a:lnTo>
                  <a:lnTo>
                    <a:pt x="105156" y="573024"/>
                  </a:lnTo>
                  <a:lnTo>
                    <a:pt x="96024" y="576072"/>
                  </a:lnTo>
                  <a:lnTo>
                    <a:pt x="98564" y="586346"/>
                  </a:lnTo>
                  <a:lnTo>
                    <a:pt x="101536" y="596455"/>
                  </a:lnTo>
                  <a:lnTo>
                    <a:pt x="104800" y="606298"/>
                  </a:lnTo>
                  <a:lnTo>
                    <a:pt x="108204" y="615696"/>
                  </a:lnTo>
                  <a:lnTo>
                    <a:pt x="118872" y="612648"/>
                  </a:lnTo>
                  <a:close/>
                </a:path>
                <a:path w="2395854" h="2339975">
                  <a:moveTo>
                    <a:pt x="144780" y="681228"/>
                  </a:moveTo>
                  <a:lnTo>
                    <a:pt x="140474" y="671830"/>
                  </a:lnTo>
                  <a:lnTo>
                    <a:pt x="136588" y="661987"/>
                  </a:lnTo>
                  <a:lnTo>
                    <a:pt x="132994" y="651878"/>
                  </a:lnTo>
                  <a:lnTo>
                    <a:pt x="129540" y="641604"/>
                  </a:lnTo>
                  <a:lnTo>
                    <a:pt x="118872" y="646176"/>
                  </a:lnTo>
                  <a:lnTo>
                    <a:pt x="123190" y="655586"/>
                  </a:lnTo>
                  <a:lnTo>
                    <a:pt x="127063" y="665416"/>
                  </a:lnTo>
                  <a:lnTo>
                    <a:pt x="130670" y="675538"/>
                  </a:lnTo>
                  <a:lnTo>
                    <a:pt x="134124" y="685800"/>
                  </a:lnTo>
                  <a:lnTo>
                    <a:pt x="144780" y="681228"/>
                  </a:lnTo>
                  <a:close/>
                </a:path>
                <a:path w="2395854" h="2339975">
                  <a:moveTo>
                    <a:pt x="172224" y="749808"/>
                  </a:moveTo>
                  <a:lnTo>
                    <a:pt x="167881" y="739762"/>
                  </a:lnTo>
                  <a:lnTo>
                    <a:pt x="159791" y="720242"/>
                  </a:lnTo>
                  <a:lnTo>
                    <a:pt x="155448" y="710184"/>
                  </a:lnTo>
                  <a:lnTo>
                    <a:pt x="146304" y="714768"/>
                  </a:lnTo>
                  <a:lnTo>
                    <a:pt x="149974" y="724141"/>
                  </a:lnTo>
                  <a:lnTo>
                    <a:pt x="157886" y="743483"/>
                  </a:lnTo>
                  <a:lnTo>
                    <a:pt x="161556" y="752868"/>
                  </a:lnTo>
                  <a:lnTo>
                    <a:pt x="172224" y="749808"/>
                  </a:lnTo>
                  <a:close/>
                </a:path>
                <a:path w="2395854" h="2339975">
                  <a:moveTo>
                    <a:pt x="201168" y="815352"/>
                  </a:moveTo>
                  <a:lnTo>
                    <a:pt x="196837" y="806183"/>
                  </a:lnTo>
                  <a:lnTo>
                    <a:pt x="192786" y="796861"/>
                  </a:lnTo>
                  <a:lnTo>
                    <a:pt x="188747" y="787273"/>
                  </a:lnTo>
                  <a:lnTo>
                    <a:pt x="184404" y="777252"/>
                  </a:lnTo>
                  <a:lnTo>
                    <a:pt x="175272" y="781812"/>
                  </a:lnTo>
                  <a:lnTo>
                    <a:pt x="178955" y="791845"/>
                  </a:lnTo>
                  <a:lnTo>
                    <a:pt x="183070" y="801433"/>
                  </a:lnTo>
                  <a:lnTo>
                    <a:pt x="187477" y="810755"/>
                  </a:lnTo>
                  <a:lnTo>
                    <a:pt x="192024" y="819912"/>
                  </a:lnTo>
                  <a:lnTo>
                    <a:pt x="201168" y="815352"/>
                  </a:lnTo>
                  <a:close/>
                </a:path>
                <a:path w="2395854" h="2339975">
                  <a:moveTo>
                    <a:pt x="233172" y="882396"/>
                  </a:moveTo>
                  <a:lnTo>
                    <a:pt x="228600" y="872375"/>
                  </a:lnTo>
                  <a:lnTo>
                    <a:pt x="224028" y="862774"/>
                  </a:lnTo>
                  <a:lnTo>
                    <a:pt x="219456" y="853465"/>
                  </a:lnTo>
                  <a:lnTo>
                    <a:pt x="214884" y="844296"/>
                  </a:lnTo>
                  <a:lnTo>
                    <a:pt x="205740" y="848868"/>
                  </a:lnTo>
                  <a:lnTo>
                    <a:pt x="210312" y="858253"/>
                  </a:lnTo>
                  <a:lnTo>
                    <a:pt x="219456" y="877595"/>
                  </a:lnTo>
                  <a:lnTo>
                    <a:pt x="224040" y="886968"/>
                  </a:lnTo>
                  <a:lnTo>
                    <a:pt x="233172" y="882396"/>
                  </a:lnTo>
                  <a:close/>
                </a:path>
                <a:path w="2395854" h="2339975">
                  <a:moveTo>
                    <a:pt x="268224" y="946404"/>
                  </a:moveTo>
                  <a:lnTo>
                    <a:pt x="262775" y="937260"/>
                  </a:lnTo>
                  <a:lnTo>
                    <a:pt x="257746" y="928116"/>
                  </a:lnTo>
                  <a:lnTo>
                    <a:pt x="253009" y="918972"/>
                  </a:lnTo>
                  <a:lnTo>
                    <a:pt x="248424" y="909828"/>
                  </a:lnTo>
                  <a:lnTo>
                    <a:pt x="239268" y="914400"/>
                  </a:lnTo>
                  <a:lnTo>
                    <a:pt x="257556" y="950976"/>
                  </a:lnTo>
                  <a:lnTo>
                    <a:pt x="268224" y="946404"/>
                  </a:lnTo>
                  <a:close/>
                </a:path>
                <a:path w="2395854" h="2339975">
                  <a:moveTo>
                    <a:pt x="303276" y="1010412"/>
                  </a:moveTo>
                  <a:lnTo>
                    <a:pt x="297802" y="1001268"/>
                  </a:lnTo>
                  <a:lnTo>
                    <a:pt x="287426" y="982980"/>
                  </a:lnTo>
                  <a:lnTo>
                    <a:pt x="281940" y="973836"/>
                  </a:lnTo>
                  <a:lnTo>
                    <a:pt x="272808" y="979932"/>
                  </a:lnTo>
                  <a:lnTo>
                    <a:pt x="278498" y="989063"/>
                  </a:lnTo>
                  <a:lnTo>
                    <a:pt x="284035" y="998029"/>
                  </a:lnTo>
                  <a:lnTo>
                    <a:pt x="289306" y="1006729"/>
                  </a:lnTo>
                  <a:lnTo>
                    <a:pt x="294132" y="1014984"/>
                  </a:lnTo>
                  <a:lnTo>
                    <a:pt x="303276" y="1010412"/>
                  </a:lnTo>
                  <a:close/>
                </a:path>
                <a:path w="2395854" h="2339975">
                  <a:moveTo>
                    <a:pt x="341376" y="1072896"/>
                  </a:moveTo>
                  <a:lnTo>
                    <a:pt x="335686" y="1063993"/>
                  </a:lnTo>
                  <a:lnTo>
                    <a:pt x="330136" y="1055370"/>
                  </a:lnTo>
                  <a:lnTo>
                    <a:pt x="324878" y="1046759"/>
                  </a:lnTo>
                  <a:lnTo>
                    <a:pt x="320040" y="1037844"/>
                  </a:lnTo>
                  <a:lnTo>
                    <a:pt x="310908" y="1042416"/>
                  </a:lnTo>
                  <a:lnTo>
                    <a:pt x="315734" y="1051560"/>
                  </a:lnTo>
                  <a:lnTo>
                    <a:pt x="320992" y="1060704"/>
                  </a:lnTo>
                  <a:lnTo>
                    <a:pt x="326542" y="1069848"/>
                  </a:lnTo>
                  <a:lnTo>
                    <a:pt x="332232" y="1078992"/>
                  </a:lnTo>
                  <a:lnTo>
                    <a:pt x="341376" y="1072896"/>
                  </a:lnTo>
                  <a:close/>
                </a:path>
                <a:path w="2395854" h="2339975">
                  <a:moveTo>
                    <a:pt x="381000" y="1133868"/>
                  </a:moveTo>
                  <a:lnTo>
                    <a:pt x="375285" y="1125601"/>
                  </a:lnTo>
                  <a:lnTo>
                    <a:pt x="369570" y="1116901"/>
                  </a:lnTo>
                  <a:lnTo>
                    <a:pt x="363855" y="1107935"/>
                  </a:lnTo>
                  <a:lnTo>
                    <a:pt x="358140" y="1098804"/>
                  </a:lnTo>
                  <a:lnTo>
                    <a:pt x="349008" y="1104900"/>
                  </a:lnTo>
                  <a:lnTo>
                    <a:pt x="354711" y="1114031"/>
                  </a:lnTo>
                  <a:lnTo>
                    <a:pt x="360426" y="1122997"/>
                  </a:lnTo>
                  <a:lnTo>
                    <a:pt x="366141" y="1131697"/>
                  </a:lnTo>
                  <a:lnTo>
                    <a:pt x="371856" y="1139952"/>
                  </a:lnTo>
                  <a:lnTo>
                    <a:pt x="381000" y="1133868"/>
                  </a:lnTo>
                  <a:close/>
                </a:path>
                <a:path w="2395854" h="2339975">
                  <a:moveTo>
                    <a:pt x="422148" y="1194816"/>
                  </a:moveTo>
                  <a:lnTo>
                    <a:pt x="416204" y="1185913"/>
                  </a:lnTo>
                  <a:lnTo>
                    <a:pt x="403720" y="1168679"/>
                  </a:lnTo>
                  <a:lnTo>
                    <a:pt x="397764" y="1159764"/>
                  </a:lnTo>
                  <a:lnTo>
                    <a:pt x="390156" y="1165860"/>
                  </a:lnTo>
                  <a:lnTo>
                    <a:pt x="395871" y="1174775"/>
                  </a:lnTo>
                  <a:lnTo>
                    <a:pt x="407289" y="1192009"/>
                  </a:lnTo>
                  <a:lnTo>
                    <a:pt x="413004" y="1200912"/>
                  </a:lnTo>
                  <a:lnTo>
                    <a:pt x="422148" y="1194816"/>
                  </a:lnTo>
                  <a:close/>
                </a:path>
                <a:path w="2395854" h="2339975">
                  <a:moveTo>
                    <a:pt x="464820" y="1254252"/>
                  </a:moveTo>
                  <a:lnTo>
                    <a:pt x="458876" y="1245374"/>
                  </a:lnTo>
                  <a:lnTo>
                    <a:pt x="452628" y="1236916"/>
                  </a:lnTo>
                  <a:lnTo>
                    <a:pt x="446392" y="1228750"/>
                  </a:lnTo>
                  <a:lnTo>
                    <a:pt x="440436" y="1220736"/>
                  </a:lnTo>
                  <a:lnTo>
                    <a:pt x="431292" y="1226820"/>
                  </a:lnTo>
                  <a:lnTo>
                    <a:pt x="437921" y="1234846"/>
                  </a:lnTo>
                  <a:lnTo>
                    <a:pt x="444246" y="1243012"/>
                  </a:lnTo>
                  <a:lnTo>
                    <a:pt x="457200" y="1260348"/>
                  </a:lnTo>
                  <a:lnTo>
                    <a:pt x="464820" y="1254252"/>
                  </a:lnTo>
                  <a:close/>
                </a:path>
                <a:path w="2395854" h="2339975">
                  <a:moveTo>
                    <a:pt x="509016" y="1312164"/>
                  </a:moveTo>
                  <a:lnTo>
                    <a:pt x="503047" y="1303286"/>
                  </a:lnTo>
                  <a:lnTo>
                    <a:pt x="496633" y="1294828"/>
                  </a:lnTo>
                  <a:lnTo>
                    <a:pt x="489953" y="1286662"/>
                  </a:lnTo>
                  <a:lnTo>
                    <a:pt x="483108" y="1278636"/>
                  </a:lnTo>
                  <a:lnTo>
                    <a:pt x="475488" y="1284732"/>
                  </a:lnTo>
                  <a:lnTo>
                    <a:pt x="482117" y="1292974"/>
                  </a:lnTo>
                  <a:lnTo>
                    <a:pt x="494779" y="1310030"/>
                  </a:lnTo>
                  <a:lnTo>
                    <a:pt x="501408" y="1318260"/>
                  </a:lnTo>
                  <a:lnTo>
                    <a:pt x="509016" y="1312164"/>
                  </a:lnTo>
                  <a:close/>
                </a:path>
                <a:path w="2395854" h="2339975">
                  <a:moveTo>
                    <a:pt x="556272" y="1368552"/>
                  </a:moveTo>
                  <a:lnTo>
                    <a:pt x="528840" y="1336548"/>
                  </a:lnTo>
                  <a:lnTo>
                    <a:pt x="521208" y="1342644"/>
                  </a:lnTo>
                  <a:lnTo>
                    <a:pt x="527837" y="1350645"/>
                  </a:lnTo>
                  <a:lnTo>
                    <a:pt x="540499" y="1366647"/>
                  </a:lnTo>
                  <a:lnTo>
                    <a:pt x="547116" y="1374648"/>
                  </a:lnTo>
                  <a:lnTo>
                    <a:pt x="556272" y="1368552"/>
                  </a:lnTo>
                  <a:close/>
                </a:path>
                <a:path w="2395854" h="2339975">
                  <a:moveTo>
                    <a:pt x="603504" y="1423416"/>
                  </a:moveTo>
                  <a:lnTo>
                    <a:pt x="576072" y="1391412"/>
                  </a:lnTo>
                  <a:lnTo>
                    <a:pt x="568452" y="1399032"/>
                  </a:lnTo>
                  <a:lnTo>
                    <a:pt x="595884" y="1431036"/>
                  </a:lnTo>
                  <a:lnTo>
                    <a:pt x="603504" y="1423416"/>
                  </a:lnTo>
                  <a:close/>
                </a:path>
                <a:path w="2395854" h="2339975">
                  <a:moveTo>
                    <a:pt x="652272" y="1478280"/>
                  </a:moveTo>
                  <a:lnTo>
                    <a:pt x="645401" y="1470279"/>
                  </a:lnTo>
                  <a:lnTo>
                    <a:pt x="638365" y="1462278"/>
                  </a:lnTo>
                  <a:lnTo>
                    <a:pt x="631063" y="1454277"/>
                  </a:lnTo>
                  <a:lnTo>
                    <a:pt x="623316" y="1446276"/>
                  </a:lnTo>
                  <a:lnTo>
                    <a:pt x="615708" y="1453896"/>
                  </a:lnTo>
                  <a:lnTo>
                    <a:pt x="622795" y="1461884"/>
                  </a:lnTo>
                  <a:lnTo>
                    <a:pt x="630174" y="1469707"/>
                  </a:lnTo>
                  <a:lnTo>
                    <a:pt x="637565" y="1477264"/>
                  </a:lnTo>
                  <a:lnTo>
                    <a:pt x="644652" y="1484376"/>
                  </a:lnTo>
                  <a:lnTo>
                    <a:pt x="652272" y="1478280"/>
                  </a:lnTo>
                  <a:close/>
                </a:path>
                <a:path w="2395854" h="2339975">
                  <a:moveTo>
                    <a:pt x="702564" y="1530096"/>
                  </a:moveTo>
                  <a:lnTo>
                    <a:pt x="673608" y="1501152"/>
                  </a:lnTo>
                  <a:lnTo>
                    <a:pt x="665988" y="1507236"/>
                  </a:lnTo>
                  <a:lnTo>
                    <a:pt x="673087" y="1515224"/>
                  </a:lnTo>
                  <a:lnTo>
                    <a:pt x="680466" y="1523047"/>
                  </a:lnTo>
                  <a:lnTo>
                    <a:pt x="687857" y="1530604"/>
                  </a:lnTo>
                  <a:lnTo>
                    <a:pt x="694956" y="1537716"/>
                  </a:lnTo>
                  <a:lnTo>
                    <a:pt x="702564" y="1530096"/>
                  </a:lnTo>
                  <a:close/>
                </a:path>
                <a:path w="2395854" h="2339975">
                  <a:moveTo>
                    <a:pt x="754392" y="1581912"/>
                  </a:moveTo>
                  <a:lnTo>
                    <a:pt x="725424" y="1552968"/>
                  </a:lnTo>
                  <a:lnTo>
                    <a:pt x="717804" y="1560576"/>
                  </a:lnTo>
                  <a:lnTo>
                    <a:pt x="746772" y="1589532"/>
                  </a:lnTo>
                  <a:lnTo>
                    <a:pt x="754392" y="1581912"/>
                  </a:lnTo>
                  <a:close/>
                </a:path>
                <a:path w="2395854" h="2339975">
                  <a:moveTo>
                    <a:pt x="807720" y="1632204"/>
                  </a:moveTo>
                  <a:lnTo>
                    <a:pt x="799960" y="1625333"/>
                  </a:lnTo>
                  <a:lnTo>
                    <a:pt x="792480" y="1618297"/>
                  </a:lnTo>
                  <a:lnTo>
                    <a:pt x="785012" y="1610995"/>
                  </a:lnTo>
                  <a:lnTo>
                    <a:pt x="777240" y="1603248"/>
                  </a:lnTo>
                  <a:lnTo>
                    <a:pt x="769620" y="1610868"/>
                  </a:lnTo>
                  <a:lnTo>
                    <a:pt x="777608" y="1618615"/>
                  </a:lnTo>
                  <a:lnTo>
                    <a:pt x="792988" y="1632953"/>
                  </a:lnTo>
                  <a:lnTo>
                    <a:pt x="800100" y="1639836"/>
                  </a:lnTo>
                  <a:lnTo>
                    <a:pt x="807720" y="1632204"/>
                  </a:lnTo>
                  <a:close/>
                </a:path>
                <a:path w="2395854" h="2339975">
                  <a:moveTo>
                    <a:pt x="862584" y="1680972"/>
                  </a:moveTo>
                  <a:lnTo>
                    <a:pt x="830592" y="1653552"/>
                  </a:lnTo>
                  <a:lnTo>
                    <a:pt x="824484" y="1661160"/>
                  </a:lnTo>
                  <a:lnTo>
                    <a:pt x="832472" y="1668018"/>
                  </a:lnTo>
                  <a:lnTo>
                    <a:pt x="840295" y="1674876"/>
                  </a:lnTo>
                  <a:lnTo>
                    <a:pt x="847852" y="1681734"/>
                  </a:lnTo>
                  <a:lnTo>
                    <a:pt x="854964" y="1688592"/>
                  </a:lnTo>
                  <a:lnTo>
                    <a:pt x="862584" y="1680972"/>
                  </a:lnTo>
                  <a:close/>
                </a:path>
                <a:path w="2395854" h="2339975">
                  <a:moveTo>
                    <a:pt x="918972" y="1728216"/>
                  </a:moveTo>
                  <a:lnTo>
                    <a:pt x="886968" y="1700784"/>
                  </a:lnTo>
                  <a:lnTo>
                    <a:pt x="879348" y="1709928"/>
                  </a:lnTo>
                  <a:lnTo>
                    <a:pt x="887349" y="1716773"/>
                  </a:lnTo>
                  <a:lnTo>
                    <a:pt x="895350" y="1723453"/>
                  </a:lnTo>
                  <a:lnTo>
                    <a:pt x="903351" y="1729867"/>
                  </a:lnTo>
                  <a:lnTo>
                    <a:pt x="911352" y="1735836"/>
                  </a:lnTo>
                  <a:lnTo>
                    <a:pt x="918972" y="1728216"/>
                  </a:lnTo>
                  <a:close/>
                </a:path>
                <a:path w="2395854" h="2339975">
                  <a:moveTo>
                    <a:pt x="975372" y="1773936"/>
                  </a:moveTo>
                  <a:lnTo>
                    <a:pt x="967359" y="1767967"/>
                  </a:lnTo>
                  <a:lnTo>
                    <a:pt x="959358" y="1761553"/>
                  </a:lnTo>
                  <a:lnTo>
                    <a:pt x="951357" y="1754873"/>
                  </a:lnTo>
                  <a:lnTo>
                    <a:pt x="943356" y="1748028"/>
                  </a:lnTo>
                  <a:lnTo>
                    <a:pt x="935736" y="1755648"/>
                  </a:lnTo>
                  <a:lnTo>
                    <a:pt x="943978" y="1762506"/>
                  </a:lnTo>
                  <a:lnTo>
                    <a:pt x="961034" y="1776222"/>
                  </a:lnTo>
                  <a:lnTo>
                    <a:pt x="969264" y="1783080"/>
                  </a:lnTo>
                  <a:lnTo>
                    <a:pt x="975372" y="1773936"/>
                  </a:lnTo>
                  <a:close/>
                </a:path>
                <a:path w="2395854" h="2339975">
                  <a:moveTo>
                    <a:pt x="1033272" y="1818132"/>
                  </a:moveTo>
                  <a:lnTo>
                    <a:pt x="1025258" y="1812188"/>
                  </a:lnTo>
                  <a:lnTo>
                    <a:pt x="1017079" y="1805940"/>
                  </a:lnTo>
                  <a:lnTo>
                    <a:pt x="1008634" y="1799704"/>
                  </a:lnTo>
                  <a:lnTo>
                    <a:pt x="999756" y="1793748"/>
                  </a:lnTo>
                  <a:lnTo>
                    <a:pt x="993648" y="1801368"/>
                  </a:lnTo>
                  <a:lnTo>
                    <a:pt x="1010983" y="1814322"/>
                  </a:lnTo>
                  <a:lnTo>
                    <a:pt x="1019162" y="1820659"/>
                  </a:lnTo>
                  <a:lnTo>
                    <a:pt x="1027176" y="1827276"/>
                  </a:lnTo>
                  <a:lnTo>
                    <a:pt x="1033272" y="1818132"/>
                  </a:lnTo>
                  <a:close/>
                </a:path>
                <a:path w="2395854" h="2339975">
                  <a:moveTo>
                    <a:pt x="1092708" y="1860804"/>
                  </a:moveTo>
                  <a:lnTo>
                    <a:pt x="1084478" y="1855089"/>
                  </a:lnTo>
                  <a:lnTo>
                    <a:pt x="1067422" y="1843659"/>
                  </a:lnTo>
                  <a:lnTo>
                    <a:pt x="1059180" y="1837944"/>
                  </a:lnTo>
                  <a:lnTo>
                    <a:pt x="1053084" y="1845564"/>
                  </a:lnTo>
                  <a:lnTo>
                    <a:pt x="1061326" y="1852168"/>
                  </a:lnTo>
                  <a:lnTo>
                    <a:pt x="1069848" y="1858327"/>
                  </a:lnTo>
                  <a:lnTo>
                    <a:pt x="1086612" y="1869948"/>
                  </a:lnTo>
                  <a:lnTo>
                    <a:pt x="1092708" y="1860804"/>
                  </a:lnTo>
                  <a:close/>
                </a:path>
                <a:path w="2395854" h="2339975">
                  <a:moveTo>
                    <a:pt x="1153668" y="1903476"/>
                  </a:moveTo>
                  <a:lnTo>
                    <a:pt x="1136713" y="1891284"/>
                  </a:lnTo>
                  <a:lnTo>
                    <a:pt x="1127747" y="1885048"/>
                  </a:lnTo>
                  <a:lnTo>
                    <a:pt x="1118616" y="1879092"/>
                  </a:lnTo>
                  <a:lnTo>
                    <a:pt x="1112520" y="1888236"/>
                  </a:lnTo>
                  <a:lnTo>
                    <a:pt x="1130617" y="1899666"/>
                  </a:lnTo>
                  <a:lnTo>
                    <a:pt x="1139317" y="1905381"/>
                  </a:lnTo>
                  <a:lnTo>
                    <a:pt x="1147572" y="1911096"/>
                  </a:lnTo>
                  <a:lnTo>
                    <a:pt x="1153668" y="1903476"/>
                  </a:lnTo>
                  <a:close/>
                </a:path>
                <a:path w="2395854" h="2339975">
                  <a:moveTo>
                    <a:pt x="1216152" y="1943100"/>
                  </a:moveTo>
                  <a:lnTo>
                    <a:pt x="1179576" y="1920252"/>
                  </a:lnTo>
                  <a:lnTo>
                    <a:pt x="1175004" y="1929384"/>
                  </a:lnTo>
                  <a:lnTo>
                    <a:pt x="1183271" y="1935086"/>
                  </a:lnTo>
                  <a:lnTo>
                    <a:pt x="1191958" y="1940623"/>
                  </a:lnTo>
                  <a:lnTo>
                    <a:pt x="1200937" y="1945894"/>
                  </a:lnTo>
                  <a:lnTo>
                    <a:pt x="1210056" y="1950720"/>
                  </a:lnTo>
                  <a:lnTo>
                    <a:pt x="1216152" y="1943100"/>
                  </a:lnTo>
                  <a:close/>
                </a:path>
                <a:path w="2395854" h="2339975">
                  <a:moveTo>
                    <a:pt x="1278636" y="1979676"/>
                  </a:moveTo>
                  <a:lnTo>
                    <a:pt x="1269492" y="1974850"/>
                  </a:lnTo>
                  <a:lnTo>
                    <a:pt x="1260348" y="1969579"/>
                  </a:lnTo>
                  <a:lnTo>
                    <a:pt x="1251204" y="1964042"/>
                  </a:lnTo>
                  <a:lnTo>
                    <a:pt x="1242060" y="1958352"/>
                  </a:lnTo>
                  <a:lnTo>
                    <a:pt x="1237488" y="1967484"/>
                  </a:lnTo>
                  <a:lnTo>
                    <a:pt x="1255585" y="1978723"/>
                  </a:lnTo>
                  <a:lnTo>
                    <a:pt x="1264285" y="1983994"/>
                  </a:lnTo>
                  <a:lnTo>
                    <a:pt x="1272540" y="1988820"/>
                  </a:lnTo>
                  <a:lnTo>
                    <a:pt x="1278636" y="1979676"/>
                  </a:lnTo>
                  <a:close/>
                </a:path>
                <a:path w="2395854" h="2339975">
                  <a:moveTo>
                    <a:pt x="1342644" y="2016252"/>
                  </a:moveTo>
                  <a:lnTo>
                    <a:pt x="1333500" y="2011451"/>
                  </a:lnTo>
                  <a:lnTo>
                    <a:pt x="1315212" y="2001253"/>
                  </a:lnTo>
                  <a:lnTo>
                    <a:pt x="1306068" y="1996452"/>
                  </a:lnTo>
                  <a:lnTo>
                    <a:pt x="1299972" y="2005584"/>
                  </a:lnTo>
                  <a:lnTo>
                    <a:pt x="1309141" y="2010397"/>
                  </a:lnTo>
                  <a:lnTo>
                    <a:pt x="1318450" y="2015490"/>
                  </a:lnTo>
                  <a:lnTo>
                    <a:pt x="1328051" y="2020595"/>
                  </a:lnTo>
                  <a:lnTo>
                    <a:pt x="1338072" y="2025396"/>
                  </a:lnTo>
                  <a:lnTo>
                    <a:pt x="1342644" y="2016252"/>
                  </a:lnTo>
                  <a:close/>
                </a:path>
                <a:path w="2395854" h="2339975">
                  <a:moveTo>
                    <a:pt x="1406652" y="2051304"/>
                  </a:moveTo>
                  <a:lnTo>
                    <a:pt x="1397508" y="2046503"/>
                  </a:lnTo>
                  <a:lnTo>
                    <a:pt x="1379220" y="2036305"/>
                  </a:lnTo>
                  <a:lnTo>
                    <a:pt x="1370076" y="2031492"/>
                  </a:lnTo>
                  <a:lnTo>
                    <a:pt x="1365504" y="2040636"/>
                  </a:lnTo>
                  <a:lnTo>
                    <a:pt x="1374648" y="2045449"/>
                  </a:lnTo>
                  <a:lnTo>
                    <a:pt x="1392936" y="2055647"/>
                  </a:lnTo>
                  <a:lnTo>
                    <a:pt x="1402080" y="2060448"/>
                  </a:lnTo>
                  <a:lnTo>
                    <a:pt x="1406652" y="2051304"/>
                  </a:lnTo>
                  <a:close/>
                </a:path>
                <a:path w="2395854" h="2339975">
                  <a:moveTo>
                    <a:pt x="1473708" y="2083320"/>
                  </a:moveTo>
                  <a:lnTo>
                    <a:pt x="1463687" y="2078736"/>
                  </a:lnTo>
                  <a:lnTo>
                    <a:pt x="1454086" y="2074164"/>
                  </a:lnTo>
                  <a:lnTo>
                    <a:pt x="1435608" y="2065020"/>
                  </a:lnTo>
                  <a:lnTo>
                    <a:pt x="1431036" y="2074164"/>
                  </a:lnTo>
                  <a:lnTo>
                    <a:pt x="1440205" y="2078736"/>
                  </a:lnTo>
                  <a:lnTo>
                    <a:pt x="1449514" y="2083308"/>
                  </a:lnTo>
                  <a:lnTo>
                    <a:pt x="1459115" y="2087880"/>
                  </a:lnTo>
                  <a:lnTo>
                    <a:pt x="1469136" y="2092452"/>
                  </a:lnTo>
                  <a:lnTo>
                    <a:pt x="1473708" y="2083320"/>
                  </a:lnTo>
                  <a:close/>
                </a:path>
                <a:path w="2395854" h="2339975">
                  <a:moveTo>
                    <a:pt x="1539240" y="2113788"/>
                  </a:moveTo>
                  <a:lnTo>
                    <a:pt x="1530083" y="2110105"/>
                  </a:lnTo>
                  <a:lnTo>
                    <a:pt x="1520761" y="2105977"/>
                  </a:lnTo>
                  <a:lnTo>
                    <a:pt x="1501140" y="2097036"/>
                  </a:lnTo>
                  <a:lnTo>
                    <a:pt x="1496568" y="2106168"/>
                  </a:lnTo>
                  <a:lnTo>
                    <a:pt x="1506626" y="2110740"/>
                  </a:lnTo>
                  <a:lnTo>
                    <a:pt x="1526146" y="2119884"/>
                  </a:lnTo>
                  <a:lnTo>
                    <a:pt x="1536192" y="2124468"/>
                  </a:lnTo>
                  <a:lnTo>
                    <a:pt x="1539240" y="2113788"/>
                  </a:lnTo>
                  <a:close/>
                </a:path>
                <a:path w="2395854" h="2339975">
                  <a:moveTo>
                    <a:pt x="1607820" y="2142744"/>
                  </a:moveTo>
                  <a:lnTo>
                    <a:pt x="1597774" y="2139061"/>
                  </a:lnTo>
                  <a:lnTo>
                    <a:pt x="1588008" y="2134933"/>
                  </a:lnTo>
                  <a:lnTo>
                    <a:pt x="1568196" y="2125980"/>
                  </a:lnTo>
                  <a:lnTo>
                    <a:pt x="1565148" y="2136648"/>
                  </a:lnTo>
                  <a:lnTo>
                    <a:pt x="1574533" y="2140318"/>
                  </a:lnTo>
                  <a:lnTo>
                    <a:pt x="1593875" y="2148230"/>
                  </a:lnTo>
                  <a:lnTo>
                    <a:pt x="1603248" y="2151888"/>
                  </a:lnTo>
                  <a:lnTo>
                    <a:pt x="1607820" y="2142744"/>
                  </a:lnTo>
                  <a:close/>
                </a:path>
                <a:path w="2395854" h="2339975">
                  <a:moveTo>
                    <a:pt x="1676400" y="2168652"/>
                  </a:moveTo>
                  <a:lnTo>
                    <a:pt x="1636776" y="2154936"/>
                  </a:lnTo>
                  <a:lnTo>
                    <a:pt x="1633728" y="2164080"/>
                  </a:lnTo>
                  <a:lnTo>
                    <a:pt x="1643113" y="2167750"/>
                  </a:lnTo>
                  <a:lnTo>
                    <a:pt x="1662455" y="2175662"/>
                  </a:lnTo>
                  <a:lnTo>
                    <a:pt x="1671828" y="2179320"/>
                  </a:lnTo>
                  <a:lnTo>
                    <a:pt x="1676400" y="2168652"/>
                  </a:lnTo>
                  <a:close/>
                </a:path>
                <a:path w="2395854" h="2339975">
                  <a:moveTo>
                    <a:pt x="1744980" y="2193036"/>
                  </a:moveTo>
                  <a:lnTo>
                    <a:pt x="1735582" y="2189607"/>
                  </a:lnTo>
                  <a:lnTo>
                    <a:pt x="1705356" y="2179320"/>
                  </a:lnTo>
                  <a:lnTo>
                    <a:pt x="1702308" y="2189988"/>
                  </a:lnTo>
                  <a:lnTo>
                    <a:pt x="1741932" y="2203704"/>
                  </a:lnTo>
                  <a:lnTo>
                    <a:pt x="1744980" y="2193036"/>
                  </a:lnTo>
                  <a:close/>
                </a:path>
                <a:path w="2395854" h="2339975">
                  <a:moveTo>
                    <a:pt x="1815084" y="2215896"/>
                  </a:moveTo>
                  <a:lnTo>
                    <a:pt x="1805038" y="2212708"/>
                  </a:lnTo>
                  <a:lnTo>
                    <a:pt x="1785518" y="2206904"/>
                  </a:lnTo>
                  <a:lnTo>
                    <a:pt x="1775460" y="2203704"/>
                  </a:lnTo>
                  <a:lnTo>
                    <a:pt x="1772412" y="2212848"/>
                  </a:lnTo>
                  <a:lnTo>
                    <a:pt x="1792224" y="2219515"/>
                  </a:lnTo>
                  <a:lnTo>
                    <a:pt x="1801990" y="2222500"/>
                  </a:lnTo>
                  <a:lnTo>
                    <a:pt x="1812036" y="2225052"/>
                  </a:lnTo>
                  <a:lnTo>
                    <a:pt x="1815084" y="2215896"/>
                  </a:lnTo>
                  <a:close/>
                </a:path>
                <a:path w="2395854" h="2339975">
                  <a:moveTo>
                    <a:pt x="1886712" y="2235720"/>
                  </a:moveTo>
                  <a:lnTo>
                    <a:pt x="1876425" y="2233193"/>
                  </a:lnTo>
                  <a:lnTo>
                    <a:pt x="1855851" y="2227567"/>
                  </a:lnTo>
                  <a:lnTo>
                    <a:pt x="1845576" y="2225052"/>
                  </a:lnTo>
                  <a:lnTo>
                    <a:pt x="1842516" y="2234184"/>
                  </a:lnTo>
                  <a:lnTo>
                    <a:pt x="1852803" y="2237384"/>
                  </a:lnTo>
                  <a:lnTo>
                    <a:pt x="1873389" y="2243188"/>
                  </a:lnTo>
                  <a:lnTo>
                    <a:pt x="1883676" y="2246376"/>
                  </a:lnTo>
                  <a:lnTo>
                    <a:pt x="1886712" y="2235720"/>
                  </a:lnTo>
                  <a:close/>
                </a:path>
                <a:path w="2395854" h="2339975">
                  <a:moveTo>
                    <a:pt x="1956816" y="2252472"/>
                  </a:moveTo>
                  <a:lnTo>
                    <a:pt x="1917192" y="2243328"/>
                  </a:lnTo>
                  <a:lnTo>
                    <a:pt x="1914144" y="2253996"/>
                  </a:lnTo>
                  <a:lnTo>
                    <a:pt x="1955292" y="2263152"/>
                  </a:lnTo>
                  <a:lnTo>
                    <a:pt x="1956816" y="2252472"/>
                  </a:lnTo>
                  <a:close/>
                </a:path>
                <a:path w="2395854" h="2339975">
                  <a:moveTo>
                    <a:pt x="2028444" y="2267712"/>
                  </a:moveTo>
                  <a:lnTo>
                    <a:pt x="2018398" y="2265667"/>
                  </a:lnTo>
                  <a:lnTo>
                    <a:pt x="1998878" y="2262149"/>
                  </a:lnTo>
                  <a:lnTo>
                    <a:pt x="1988820" y="2260092"/>
                  </a:lnTo>
                  <a:lnTo>
                    <a:pt x="1985772" y="2269236"/>
                  </a:lnTo>
                  <a:lnTo>
                    <a:pt x="2026920" y="2278380"/>
                  </a:lnTo>
                  <a:lnTo>
                    <a:pt x="2028444" y="2267712"/>
                  </a:lnTo>
                  <a:close/>
                </a:path>
                <a:path w="2395854" h="2339975">
                  <a:moveTo>
                    <a:pt x="2101596" y="2279904"/>
                  </a:moveTo>
                  <a:lnTo>
                    <a:pt x="2091309" y="2278532"/>
                  </a:lnTo>
                  <a:lnTo>
                    <a:pt x="2070735" y="2275192"/>
                  </a:lnTo>
                  <a:lnTo>
                    <a:pt x="2060448" y="2273820"/>
                  </a:lnTo>
                  <a:lnTo>
                    <a:pt x="2058924" y="2284476"/>
                  </a:lnTo>
                  <a:lnTo>
                    <a:pt x="2069211" y="2285860"/>
                  </a:lnTo>
                  <a:lnTo>
                    <a:pt x="2089785" y="2289200"/>
                  </a:lnTo>
                  <a:lnTo>
                    <a:pt x="2100072" y="2290572"/>
                  </a:lnTo>
                  <a:lnTo>
                    <a:pt x="2101596" y="2279904"/>
                  </a:lnTo>
                  <a:close/>
                </a:path>
                <a:path w="2395854" h="2339975">
                  <a:moveTo>
                    <a:pt x="2174760" y="2290572"/>
                  </a:moveTo>
                  <a:lnTo>
                    <a:pt x="2163584" y="2289416"/>
                  </a:lnTo>
                  <a:lnTo>
                    <a:pt x="2152840" y="2288095"/>
                  </a:lnTo>
                  <a:lnTo>
                    <a:pt x="2142388" y="2286508"/>
                  </a:lnTo>
                  <a:lnTo>
                    <a:pt x="2132076" y="2284476"/>
                  </a:lnTo>
                  <a:lnTo>
                    <a:pt x="2130552" y="2295144"/>
                  </a:lnTo>
                  <a:lnTo>
                    <a:pt x="2141080" y="2296528"/>
                  </a:lnTo>
                  <a:lnTo>
                    <a:pt x="2162708" y="2299868"/>
                  </a:lnTo>
                  <a:lnTo>
                    <a:pt x="2173224" y="2301252"/>
                  </a:lnTo>
                  <a:lnTo>
                    <a:pt x="2174760" y="2290572"/>
                  </a:lnTo>
                  <a:close/>
                </a:path>
                <a:path w="2395854" h="2339975">
                  <a:moveTo>
                    <a:pt x="2246376" y="2296668"/>
                  </a:moveTo>
                  <a:lnTo>
                    <a:pt x="2236089" y="2296414"/>
                  </a:lnTo>
                  <a:lnTo>
                    <a:pt x="2225802" y="2295715"/>
                  </a:lnTo>
                  <a:lnTo>
                    <a:pt x="2215515" y="2294750"/>
                  </a:lnTo>
                  <a:lnTo>
                    <a:pt x="2205228" y="2293620"/>
                  </a:lnTo>
                  <a:lnTo>
                    <a:pt x="2203704" y="2304288"/>
                  </a:lnTo>
                  <a:lnTo>
                    <a:pt x="2214232" y="2305418"/>
                  </a:lnTo>
                  <a:lnTo>
                    <a:pt x="2225040" y="2306383"/>
                  </a:lnTo>
                  <a:lnTo>
                    <a:pt x="2235860" y="2307082"/>
                  </a:lnTo>
                  <a:lnTo>
                    <a:pt x="2246376" y="2307336"/>
                  </a:lnTo>
                  <a:lnTo>
                    <a:pt x="2246376" y="2296668"/>
                  </a:lnTo>
                  <a:close/>
                </a:path>
                <a:path w="2395854" h="2339975">
                  <a:moveTo>
                    <a:pt x="2319528" y="2301252"/>
                  </a:moveTo>
                  <a:lnTo>
                    <a:pt x="2309241" y="2301011"/>
                  </a:lnTo>
                  <a:lnTo>
                    <a:pt x="2288667" y="2299957"/>
                  </a:lnTo>
                  <a:lnTo>
                    <a:pt x="2278380" y="2299716"/>
                  </a:lnTo>
                  <a:lnTo>
                    <a:pt x="2276868" y="2310384"/>
                  </a:lnTo>
                  <a:lnTo>
                    <a:pt x="2288032" y="2310625"/>
                  </a:lnTo>
                  <a:lnTo>
                    <a:pt x="2309228" y="2311679"/>
                  </a:lnTo>
                  <a:lnTo>
                    <a:pt x="2319528" y="2311920"/>
                  </a:lnTo>
                  <a:lnTo>
                    <a:pt x="2319528" y="2301252"/>
                  </a:lnTo>
                  <a:close/>
                </a:path>
                <a:path w="2395854" h="2339975">
                  <a:moveTo>
                    <a:pt x="2395728" y="2308872"/>
                  </a:moveTo>
                  <a:lnTo>
                    <a:pt x="2333244" y="2276868"/>
                  </a:lnTo>
                  <a:lnTo>
                    <a:pt x="2333244" y="2339352"/>
                  </a:lnTo>
                  <a:lnTo>
                    <a:pt x="2395728" y="2308872"/>
                  </a:lnTo>
                  <a:close/>
                </a:path>
              </a:pathLst>
            </a:custGeom>
            <a:solidFill>
              <a:srgbClr val="FFFFFF"/>
            </a:solidFill>
          </p:spPr>
          <p:txBody>
            <a:bodyPr wrap="square" lIns="0" tIns="0" rIns="0" bIns="0" rtlCol="0"/>
            <a:lstStyle/>
            <a:p>
              <a:endParaRPr/>
            </a:p>
          </p:txBody>
        </p:sp>
        <p:pic>
          <p:nvPicPr>
            <p:cNvPr id="75" name="object 31">
              <a:extLst>
                <a:ext uri="{FF2B5EF4-FFF2-40B4-BE49-F238E27FC236}">
                  <a16:creationId xmlns:a16="http://schemas.microsoft.com/office/drawing/2014/main" id="{365C8834-BF7E-438F-BEA4-370DF4D56444}"/>
                </a:ext>
              </a:extLst>
            </p:cNvPr>
            <p:cNvPicPr/>
            <p:nvPr/>
          </p:nvPicPr>
          <p:blipFill>
            <a:blip r:embed="rId7" cstate="print"/>
            <a:stretch>
              <a:fillRect/>
            </a:stretch>
          </p:blipFill>
          <p:spPr>
            <a:xfrm>
              <a:off x="3965448" y="3791711"/>
              <a:ext cx="380999" cy="559308"/>
            </a:xfrm>
            <a:prstGeom prst="rect">
              <a:avLst/>
            </a:prstGeom>
          </p:spPr>
        </p:pic>
        <p:sp>
          <p:nvSpPr>
            <p:cNvPr id="76" name="object 32">
              <a:extLst>
                <a:ext uri="{FF2B5EF4-FFF2-40B4-BE49-F238E27FC236}">
                  <a16:creationId xmlns:a16="http://schemas.microsoft.com/office/drawing/2014/main" id="{EA4F9872-732C-43E9-8D59-20B19F5D9900}"/>
                </a:ext>
              </a:extLst>
            </p:cNvPr>
            <p:cNvSpPr/>
            <p:nvPr/>
          </p:nvSpPr>
          <p:spPr>
            <a:xfrm>
              <a:off x="1748015" y="1156207"/>
              <a:ext cx="1423670" cy="3105150"/>
            </a:xfrm>
            <a:custGeom>
              <a:avLst/>
              <a:gdLst/>
              <a:ahLst/>
              <a:cxnLst/>
              <a:rect l="l" t="t" r="r" b="b"/>
              <a:pathLst>
                <a:path w="1423670" h="3105150">
                  <a:moveTo>
                    <a:pt x="1423428" y="0"/>
                  </a:moveTo>
                  <a:lnTo>
                    <a:pt x="0" y="0"/>
                  </a:lnTo>
                  <a:lnTo>
                    <a:pt x="0" y="5080"/>
                  </a:lnTo>
                  <a:lnTo>
                    <a:pt x="0" y="11430"/>
                  </a:lnTo>
                  <a:lnTo>
                    <a:pt x="0" y="3093720"/>
                  </a:lnTo>
                  <a:lnTo>
                    <a:pt x="0" y="3105150"/>
                  </a:lnTo>
                  <a:lnTo>
                    <a:pt x="1423428" y="3105150"/>
                  </a:lnTo>
                  <a:lnTo>
                    <a:pt x="1423428" y="3093720"/>
                  </a:lnTo>
                  <a:lnTo>
                    <a:pt x="1423428" y="2117344"/>
                  </a:lnTo>
                  <a:lnTo>
                    <a:pt x="1412760" y="2117344"/>
                  </a:lnTo>
                  <a:lnTo>
                    <a:pt x="1412760" y="3093720"/>
                  </a:lnTo>
                  <a:lnTo>
                    <a:pt x="9156" y="3093720"/>
                  </a:lnTo>
                  <a:lnTo>
                    <a:pt x="9156" y="11430"/>
                  </a:lnTo>
                  <a:lnTo>
                    <a:pt x="1412760" y="11430"/>
                  </a:lnTo>
                  <a:lnTo>
                    <a:pt x="1412760" y="11176"/>
                  </a:lnTo>
                  <a:lnTo>
                    <a:pt x="1417332" y="11176"/>
                  </a:lnTo>
                  <a:lnTo>
                    <a:pt x="1417332" y="11430"/>
                  </a:lnTo>
                  <a:lnTo>
                    <a:pt x="1412760" y="11430"/>
                  </a:lnTo>
                  <a:lnTo>
                    <a:pt x="1412760" y="890536"/>
                  </a:lnTo>
                  <a:lnTo>
                    <a:pt x="1423428" y="890536"/>
                  </a:lnTo>
                  <a:lnTo>
                    <a:pt x="1423428" y="11430"/>
                  </a:lnTo>
                  <a:lnTo>
                    <a:pt x="1423428" y="5080"/>
                  </a:lnTo>
                  <a:lnTo>
                    <a:pt x="1423428" y="0"/>
                  </a:lnTo>
                  <a:close/>
                </a:path>
              </a:pathLst>
            </a:custGeom>
            <a:solidFill>
              <a:srgbClr val="FFFFFF"/>
            </a:solidFill>
          </p:spPr>
          <p:txBody>
            <a:bodyPr wrap="square" lIns="0" tIns="0" rIns="0" bIns="0" rtlCol="0"/>
            <a:lstStyle/>
            <a:p>
              <a:endParaRPr/>
            </a:p>
          </p:txBody>
        </p:sp>
        <p:sp>
          <p:nvSpPr>
            <p:cNvPr id="77" name="object 33">
              <a:extLst>
                <a:ext uri="{FF2B5EF4-FFF2-40B4-BE49-F238E27FC236}">
                  <a16:creationId xmlns:a16="http://schemas.microsoft.com/office/drawing/2014/main" id="{945A37E0-E5E2-4A66-AB60-D3F6761B0661}"/>
                </a:ext>
              </a:extLst>
            </p:cNvPr>
            <p:cNvSpPr/>
            <p:nvPr/>
          </p:nvSpPr>
          <p:spPr>
            <a:xfrm>
              <a:off x="3058667" y="2046732"/>
              <a:ext cx="204470" cy="1226820"/>
            </a:xfrm>
            <a:custGeom>
              <a:avLst/>
              <a:gdLst/>
              <a:ahLst/>
              <a:cxnLst/>
              <a:rect l="l" t="t" r="r" b="b"/>
              <a:pathLst>
                <a:path w="204470" h="1226820">
                  <a:moveTo>
                    <a:pt x="0" y="0"/>
                  </a:moveTo>
                  <a:lnTo>
                    <a:pt x="204216" y="0"/>
                  </a:lnTo>
                  <a:lnTo>
                    <a:pt x="204216" y="1226819"/>
                  </a:lnTo>
                  <a:lnTo>
                    <a:pt x="0" y="1226819"/>
                  </a:lnTo>
                  <a:lnTo>
                    <a:pt x="0" y="0"/>
                  </a:lnTo>
                  <a:close/>
                </a:path>
              </a:pathLst>
            </a:custGeom>
            <a:solidFill>
              <a:srgbClr val="648C1A"/>
            </a:solidFill>
          </p:spPr>
          <p:txBody>
            <a:bodyPr wrap="square" lIns="0" tIns="0" rIns="0" bIns="0" rtlCol="0"/>
            <a:lstStyle/>
            <a:p>
              <a:endParaRPr/>
            </a:p>
          </p:txBody>
        </p:sp>
      </p:grpSp>
      <p:sp>
        <p:nvSpPr>
          <p:cNvPr id="18" name="object 34">
            <a:extLst>
              <a:ext uri="{FF2B5EF4-FFF2-40B4-BE49-F238E27FC236}">
                <a16:creationId xmlns:a16="http://schemas.microsoft.com/office/drawing/2014/main" id="{392203E2-CC2A-4A34-B877-B12BAA08D1DF}"/>
              </a:ext>
            </a:extLst>
          </p:cNvPr>
          <p:cNvSpPr txBox="1">
            <a:spLocks/>
          </p:cNvSpPr>
          <p:nvPr/>
        </p:nvSpPr>
        <p:spPr>
          <a:xfrm rot="16200000">
            <a:off x="-407553" y="3792307"/>
            <a:ext cx="2275216" cy="402291"/>
          </a:xfrm>
          <a:prstGeom prst="rect">
            <a:avLst/>
          </a:prstGeom>
        </p:spPr>
        <p:txBody>
          <a:bodyPr vert="horz" wrap="square" lIns="90000" tIns="46800" rIns="90000" bIns="46800" rtlCol="0">
            <a:spAutoFit/>
          </a:bodyPr>
          <a:lstStyle/>
          <a:p>
            <a:pPr marL="81915" algn="ctr">
              <a:lnSpc>
                <a:spcPts val="1195"/>
              </a:lnSpc>
              <a:spcBef>
                <a:spcPts val="95"/>
              </a:spcBef>
            </a:pPr>
            <a:r>
              <a:rPr sz="1400" b="1" spc="-65" dirty="0">
                <a:cs typeface="Tahoma"/>
              </a:rPr>
              <a:t>W</a:t>
            </a:r>
            <a:r>
              <a:rPr sz="1400" b="1" spc="-135" dirty="0">
                <a:cs typeface="Tahoma"/>
              </a:rPr>
              <a:t> </a:t>
            </a:r>
            <a:r>
              <a:rPr sz="1400" b="1" spc="-5" dirty="0">
                <a:cs typeface="Tahoma"/>
              </a:rPr>
              <a:t>H</a:t>
            </a:r>
            <a:r>
              <a:rPr sz="1400" b="1" spc="-120" dirty="0">
                <a:cs typeface="Tahoma"/>
              </a:rPr>
              <a:t> </a:t>
            </a:r>
            <a:r>
              <a:rPr sz="1400" b="1" spc="-60" dirty="0">
                <a:cs typeface="Tahoma"/>
              </a:rPr>
              <a:t>E</a:t>
            </a:r>
            <a:r>
              <a:rPr sz="1400" b="1" spc="-125" dirty="0">
                <a:cs typeface="Tahoma"/>
              </a:rPr>
              <a:t> </a:t>
            </a:r>
            <a:r>
              <a:rPr sz="1400" b="1" spc="-70" dirty="0">
                <a:cs typeface="Tahoma"/>
              </a:rPr>
              <a:t>R</a:t>
            </a:r>
            <a:r>
              <a:rPr sz="1400" b="1" spc="-145" dirty="0">
                <a:cs typeface="Tahoma"/>
              </a:rPr>
              <a:t> </a:t>
            </a:r>
            <a:r>
              <a:rPr sz="1400" b="1" spc="-60" dirty="0">
                <a:cs typeface="Tahoma"/>
              </a:rPr>
              <a:t>E</a:t>
            </a:r>
            <a:r>
              <a:rPr sz="1400" b="1" dirty="0">
                <a:cs typeface="Tahoma"/>
              </a:rPr>
              <a:t> </a:t>
            </a:r>
            <a:r>
              <a:rPr sz="1400" b="1" spc="-10" dirty="0">
                <a:cs typeface="Tahoma"/>
              </a:rPr>
              <a:t> </a:t>
            </a:r>
            <a:r>
              <a:rPr sz="1400" b="1" spc="-40" dirty="0">
                <a:cs typeface="Tahoma"/>
              </a:rPr>
              <a:t>T</a:t>
            </a:r>
            <a:r>
              <a:rPr sz="1400" b="1" spc="-145" dirty="0">
                <a:cs typeface="Tahoma"/>
              </a:rPr>
              <a:t> </a:t>
            </a:r>
            <a:r>
              <a:rPr sz="1400" b="1" spc="20" dirty="0">
                <a:cs typeface="Tahoma"/>
              </a:rPr>
              <a:t>O</a:t>
            </a:r>
            <a:r>
              <a:rPr sz="1400" b="1" dirty="0">
                <a:cs typeface="Tahoma"/>
              </a:rPr>
              <a:t> </a:t>
            </a:r>
            <a:r>
              <a:rPr sz="1400" b="1" spc="5" dirty="0">
                <a:cs typeface="Tahoma"/>
              </a:rPr>
              <a:t> </a:t>
            </a:r>
            <a:r>
              <a:rPr sz="1400" b="1" spc="-35" dirty="0">
                <a:cs typeface="Tahoma"/>
              </a:rPr>
              <a:t>P</a:t>
            </a:r>
            <a:r>
              <a:rPr sz="1400" b="1" spc="-135" dirty="0">
                <a:cs typeface="Tahoma"/>
              </a:rPr>
              <a:t> </a:t>
            </a:r>
            <a:r>
              <a:rPr sz="1400" b="1" spc="-10" dirty="0">
                <a:cs typeface="Tahoma"/>
              </a:rPr>
              <a:t>L</a:t>
            </a:r>
            <a:r>
              <a:rPr sz="1400" b="1" spc="-130" dirty="0">
                <a:cs typeface="Tahoma"/>
              </a:rPr>
              <a:t> </a:t>
            </a:r>
            <a:r>
              <a:rPr sz="1400" b="1" dirty="0">
                <a:cs typeface="Tahoma"/>
              </a:rPr>
              <a:t>A</a:t>
            </a:r>
            <a:r>
              <a:rPr sz="1400" b="1" spc="-135" dirty="0">
                <a:cs typeface="Tahoma"/>
              </a:rPr>
              <a:t> </a:t>
            </a:r>
            <a:r>
              <a:rPr sz="1400" b="1" spc="-50" dirty="0">
                <a:cs typeface="Tahoma"/>
              </a:rPr>
              <a:t>Y</a:t>
            </a:r>
            <a:endParaRPr lang="pt-BR" sz="1400" dirty="0">
              <a:cs typeface="Tahoma"/>
            </a:endParaRPr>
          </a:p>
          <a:p>
            <a:pPr marL="93345" marR="5080" algn="ctr">
              <a:lnSpc>
                <a:spcPts val="1190"/>
              </a:lnSpc>
              <a:spcBef>
                <a:spcPts val="40"/>
              </a:spcBef>
            </a:pPr>
            <a:r>
              <a:rPr lang="pt-BR" sz="1050" spc="-35" dirty="0">
                <a:cs typeface="Lucida Sans Unicode"/>
              </a:rPr>
              <a:t>(</a:t>
            </a:r>
            <a:r>
              <a:rPr lang="pt-BR" sz="1050" spc="-145" dirty="0">
                <a:cs typeface="Lucida Sans Unicode"/>
              </a:rPr>
              <a:t> </a:t>
            </a:r>
            <a:r>
              <a:rPr lang="pt-BR" sz="1050" spc="-5" dirty="0">
                <a:cs typeface="Lucida Sans Unicode"/>
              </a:rPr>
              <a:t>O</a:t>
            </a:r>
            <a:r>
              <a:rPr lang="pt-BR" sz="1050" spc="-160" dirty="0">
                <a:cs typeface="Lucida Sans Unicode"/>
              </a:rPr>
              <a:t> </a:t>
            </a:r>
            <a:r>
              <a:rPr lang="pt-BR" sz="1050" spc="45" dirty="0">
                <a:cs typeface="Lucida Sans Unicode"/>
              </a:rPr>
              <a:t>P</a:t>
            </a:r>
            <a:r>
              <a:rPr lang="pt-BR" sz="1050" spc="-150" dirty="0">
                <a:cs typeface="Lucida Sans Unicode"/>
              </a:rPr>
              <a:t> </a:t>
            </a:r>
            <a:r>
              <a:rPr lang="pt-BR" sz="1050" spc="45" dirty="0">
                <a:cs typeface="Lucida Sans Unicode"/>
              </a:rPr>
              <a:t>P</a:t>
            </a:r>
            <a:r>
              <a:rPr lang="pt-BR" sz="1050" spc="-160" dirty="0">
                <a:cs typeface="Lucida Sans Unicode"/>
              </a:rPr>
              <a:t> </a:t>
            </a:r>
            <a:r>
              <a:rPr lang="pt-BR" sz="1050" spc="-5" dirty="0">
                <a:cs typeface="Lucida Sans Unicode"/>
              </a:rPr>
              <a:t>O</a:t>
            </a:r>
            <a:r>
              <a:rPr lang="pt-BR" sz="1050" spc="-150" dirty="0">
                <a:cs typeface="Lucida Sans Unicode"/>
              </a:rPr>
              <a:t> </a:t>
            </a:r>
            <a:r>
              <a:rPr lang="pt-BR" sz="1050" spc="-20" dirty="0">
                <a:cs typeface="Lucida Sans Unicode"/>
              </a:rPr>
              <a:t>R</a:t>
            </a:r>
            <a:r>
              <a:rPr lang="pt-BR" sz="1050" spc="-160" dirty="0">
                <a:cs typeface="Lucida Sans Unicode"/>
              </a:rPr>
              <a:t> </a:t>
            </a:r>
            <a:r>
              <a:rPr lang="pt-BR" sz="1050" spc="-85" dirty="0">
                <a:cs typeface="Lucida Sans Unicode"/>
              </a:rPr>
              <a:t>T</a:t>
            </a:r>
            <a:r>
              <a:rPr lang="pt-BR" sz="1050" spc="-155" dirty="0">
                <a:cs typeface="Lucida Sans Unicode"/>
              </a:rPr>
              <a:t> </a:t>
            </a:r>
            <a:r>
              <a:rPr lang="pt-BR" sz="1050" spc="30" dirty="0">
                <a:cs typeface="Lucida Sans Unicode"/>
              </a:rPr>
              <a:t>U</a:t>
            </a:r>
            <a:r>
              <a:rPr lang="pt-BR" sz="1050" spc="-160" dirty="0">
                <a:cs typeface="Lucida Sans Unicode"/>
              </a:rPr>
              <a:t> </a:t>
            </a:r>
            <a:r>
              <a:rPr lang="pt-BR" sz="1050" spc="10" dirty="0">
                <a:cs typeface="Lucida Sans Unicode"/>
              </a:rPr>
              <a:t>N</a:t>
            </a:r>
            <a:r>
              <a:rPr lang="pt-BR" sz="1050" spc="-165" dirty="0">
                <a:cs typeface="Lucida Sans Unicode"/>
              </a:rPr>
              <a:t> </a:t>
            </a:r>
            <a:r>
              <a:rPr lang="pt-BR" sz="1050" spc="-15" dirty="0">
                <a:cs typeface="Lucida Sans Unicode"/>
              </a:rPr>
              <a:t>I</a:t>
            </a:r>
            <a:r>
              <a:rPr lang="pt-BR" sz="1050" spc="-150" dirty="0">
                <a:cs typeface="Lucida Sans Unicode"/>
              </a:rPr>
              <a:t> </a:t>
            </a:r>
            <a:r>
              <a:rPr lang="pt-BR" sz="1050" spc="-85" dirty="0">
                <a:cs typeface="Lucida Sans Unicode"/>
              </a:rPr>
              <a:t>T</a:t>
            </a:r>
            <a:r>
              <a:rPr lang="pt-BR" sz="1050" spc="-165" dirty="0">
                <a:cs typeface="Lucida Sans Unicode"/>
              </a:rPr>
              <a:t> </a:t>
            </a:r>
            <a:r>
              <a:rPr lang="pt-BR" sz="1050" spc="-15" dirty="0">
                <a:cs typeface="Lucida Sans Unicode"/>
              </a:rPr>
              <a:t>I</a:t>
            </a:r>
            <a:r>
              <a:rPr lang="pt-BR" sz="1050" spc="-160" dirty="0">
                <a:cs typeface="Lucida Sans Unicode"/>
              </a:rPr>
              <a:t> </a:t>
            </a:r>
            <a:r>
              <a:rPr lang="pt-BR" sz="1050" spc="10" dirty="0">
                <a:cs typeface="Lucida Sans Unicode"/>
              </a:rPr>
              <a:t>E</a:t>
            </a:r>
            <a:r>
              <a:rPr lang="pt-BR" sz="1050" spc="-145" dirty="0">
                <a:cs typeface="Lucida Sans Unicode"/>
              </a:rPr>
              <a:t> </a:t>
            </a:r>
            <a:r>
              <a:rPr lang="pt-BR" sz="1050" spc="5" dirty="0">
                <a:cs typeface="Lucida Sans Unicode"/>
              </a:rPr>
              <a:t>S</a:t>
            </a:r>
            <a:r>
              <a:rPr lang="pt-BR" sz="1050" dirty="0">
                <a:cs typeface="Lucida Sans Unicode"/>
              </a:rPr>
              <a:t> </a:t>
            </a:r>
            <a:r>
              <a:rPr lang="pt-BR" sz="1050" spc="-75" dirty="0">
                <a:cs typeface="Lucida Sans Unicode"/>
              </a:rPr>
              <a:t> </a:t>
            </a:r>
            <a:r>
              <a:rPr lang="pt-BR" sz="1050" spc="25" dirty="0">
                <a:cs typeface="Lucida Sans Unicode"/>
              </a:rPr>
              <a:t>&amp;</a:t>
            </a:r>
            <a:r>
              <a:rPr lang="pt-BR" sz="1050" dirty="0">
                <a:cs typeface="Lucida Sans Unicode"/>
              </a:rPr>
              <a:t> </a:t>
            </a:r>
            <a:r>
              <a:rPr lang="pt-BR" sz="1050" spc="-60" dirty="0">
                <a:cs typeface="Lucida Sans Unicode"/>
              </a:rPr>
              <a:t> </a:t>
            </a:r>
            <a:r>
              <a:rPr lang="pt-BR" sz="1050" spc="30" dirty="0">
                <a:cs typeface="Lucida Sans Unicode"/>
              </a:rPr>
              <a:t>U</a:t>
            </a:r>
            <a:r>
              <a:rPr lang="pt-BR" sz="1050" spc="-160" dirty="0">
                <a:cs typeface="Lucida Sans Unicode"/>
              </a:rPr>
              <a:t> </a:t>
            </a:r>
            <a:r>
              <a:rPr lang="pt-BR" sz="1050" spc="5" dirty="0">
                <a:cs typeface="Lucida Sans Unicode"/>
              </a:rPr>
              <a:t>S</a:t>
            </a:r>
            <a:r>
              <a:rPr lang="pt-BR" sz="1050" spc="-160" dirty="0">
                <a:cs typeface="Lucida Sans Unicode"/>
              </a:rPr>
              <a:t> </a:t>
            </a:r>
            <a:r>
              <a:rPr lang="pt-BR" sz="1050" spc="5" dirty="0">
                <a:cs typeface="Lucida Sans Unicode"/>
              </a:rPr>
              <a:t>E  </a:t>
            </a:r>
            <a:r>
              <a:rPr lang="pt-BR" sz="1050" spc="-65" dirty="0">
                <a:cs typeface="Lucida Sans Unicode"/>
              </a:rPr>
              <a:t>C</a:t>
            </a:r>
            <a:r>
              <a:rPr lang="pt-BR" sz="1050" spc="-160" dirty="0">
                <a:cs typeface="Lucida Sans Unicode"/>
              </a:rPr>
              <a:t> </a:t>
            </a:r>
            <a:r>
              <a:rPr lang="pt-BR" sz="1050" spc="-60" dirty="0">
                <a:cs typeface="Lucida Sans Unicode"/>
              </a:rPr>
              <a:t>A</a:t>
            </a:r>
            <a:r>
              <a:rPr lang="pt-BR" sz="1050" spc="-150" dirty="0">
                <a:cs typeface="Lucida Sans Unicode"/>
              </a:rPr>
              <a:t> </a:t>
            </a:r>
            <a:r>
              <a:rPr lang="pt-BR" sz="1050" spc="5" dirty="0">
                <a:cs typeface="Lucida Sans Unicode"/>
              </a:rPr>
              <a:t>S</a:t>
            </a:r>
            <a:r>
              <a:rPr lang="pt-BR" sz="1050" spc="-160" dirty="0">
                <a:cs typeface="Lucida Sans Unicode"/>
              </a:rPr>
              <a:t> </a:t>
            </a:r>
            <a:r>
              <a:rPr lang="pt-BR" sz="1050" spc="10" dirty="0">
                <a:cs typeface="Lucida Sans Unicode"/>
              </a:rPr>
              <a:t>E</a:t>
            </a:r>
            <a:r>
              <a:rPr lang="pt-BR" sz="1050" spc="-135" dirty="0">
                <a:cs typeface="Lucida Sans Unicode"/>
              </a:rPr>
              <a:t> </a:t>
            </a:r>
            <a:r>
              <a:rPr lang="pt-BR" sz="1050" spc="5" dirty="0">
                <a:cs typeface="Lucida Sans Unicode"/>
              </a:rPr>
              <a:t>S</a:t>
            </a:r>
            <a:r>
              <a:rPr lang="pt-BR" sz="1050" spc="-160" dirty="0">
                <a:cs typeface="Lucida Sans Unicode"/>
              </a:rPr>
              <a:t> </a:t>
            </a:r>
            <a:r>
              <a:rPr lang="pt-BR" sz="1050" spc="-35" dirty="0">
                <a:cs typeface="Lucida Sans Unicode"/>
              </a:rPr>
              <a:t>)</a:t>
            </a:r>
            <a:endParaRPr lang="pt-BR" sz="800" dirty="0">
              <a:cs typeface="Tahoma"/>
            </a:endParaRPr>
          </a:p>
        </p:txBody>
      </p:sp>
      <p:sp>
        <p:nvSpPr>
          <p:cNvPr id="19" name="object 35">
            <a:extLst>
              <a:ext uri="{FF2B5EF4-FFF2-40B4-BE49-F238E27FC236}">
                <a16:creationId xmlns:a16="http://schemas.microsoft.com/office/drawing/2014/main" id="{36E19BA0-06B4-4FC5-A05C-90BFE4AF6CF1}"/>
              </a:ext>
            </a:extLst>
          </p:cNvPr>
          <p:cNvSpPr txBox="1">
            <a:spLocks/>
          </p:cNvSpPr>
          <p:nvPr/>
        </p:nvSpPr>
        <p:spPr>
          <a:xfrm rot="16200000">
            <a:off x="1038668" y="2594689"/>
            <a:ext cx="400071" cy="152606"/>
          </a:xfrm>
          <a:prstGeom prst="rect">
            <a:avLst/>
          </a:prstGeom>
        </p:spPr>
        <p:txBody>
          <a:bodyPr vert="horz" wrap="square" lIns="0" tIns="13970" rIns="0" bIns="0" rtlCol="0">
            <a:spAutoFit/>
          </a:bodyPr>
          <a:lstStyle/>
          <a:p>
            <a:pPr marL="12700" algn="ctr">
              <a:lnSpc>
                <a:spcPct val="100000"/>
              </a:lnSpc>
              <a:spcBef>
                <a:spcPts val="110"/>
              </a:spcBef>
            </a:pPr>
            <a:r>
              <a:rPr sz="900" b="1" spc="35">
                <a:solidFill>
                  <a:srgbClr val="A8A8A8"/>
                </a:solidFill>
                <a:cs typeface="Tahoma"/>
              </a:rPr>
              <a:t>N</a:t>
            </a:r>
            <a:r>
              <a:rPr sz="900" b="1" spc="-35">
                <a:solidFill>
                  <a:srgbClr val="A8A8A8"/>
                </a:solidFill>
                <a:cs typeface="Tahoma"/>
              </a:rPr>
              <a:t>E</a:t>
            </a:r>
            <a:r>
              <a:rPr sz="900" b="1" spc="-30">
                <a:solidFill>
                  <a:srgbClr val="A8A8A8"/>
                </a:solidFill>
                <a:cs typeface="Tahoma"/>
              </a:rPr>
              <a:t>W</a:t>
            </a:r>
            <a:endParaRPr sz="900">
              <a:cs typeface="Tahoma"/>
            </a:endParaRPr>
          </a:p>
        </p:txBody>
      </p:sp>
      <p:pic>
        <p:nvPicPr>
          <p:cNvPr id="31" name="object 77">
            <a:extLst>
              <a:ext uri="{FF2B5EF4-FFF2-40B4-BE49-F238E27FC236}">
                <a16:creationId xmlns:a16="http://schemas.microsoft.com/office/drawing/2014/main" id="{F598EBE0-1A18-4A0B-923B-7AD6ECE6825A}"/>
              </a:ext>
            </a:extLst>
          </p:cNvPr>
          <p:cNvPicPr>
            <a:picLocks/>
          </p:cNvPicPr>
          <p:nvPr/>
        </p:nvPicPr>
        <p:blipFill>
          <a:blip r:embed="rId8" cstate="print"/>
          <a:stretch>
            <a:fillRect/>
          </a:stretch>
        </p:blipFill>
        <p:spPr>
          <a:xfrm rot="16200000">
            <a:off x="3215641" y="-1045150"/>
            <a:ext cx="45719" cy="5537202"/>
          </a:xfrm>
          <a:prstGeom prst="rect">
            <a:avLst/>
          </a:prstGeom>
        </p:spPr>
      </p:pic>
      <p:sp>
        <p:nvSpPr>
          <p:cNvPr id="34" name="object 80">
            <a:extLst>
              <a:ext uri="{FF2B5EF4-FFF2-40B4-BE49-F238E27FC236}">
                <a16:creationId xmlns:a16="http://schemas.microsoft.com/office/drawing/2014/main" id="{923CBC11-BA46-455B-8826-08BF78286335}"/>
              </a:ext>
            </a:extLst>
          </p:cNvPr>
          <p:cNvSpPr txBox="1"/>
          <p:nvPr/>
        </p:nvSpPr>
        <p:spPr>
          <a:xfrm rot="16200000">
            <a:off x="3046855" y="3508541"/>
            <a:ext cx="123111" cy="1207423"/>
          </a:xfrm>
          <a:prstGeom prst="rect">
            <a:avLst/>
          </a:prstGeom>
        </p:spPr>
        <p:txBody>
          <a:bodyPr vert="vert" wrap="square" lIns="0" tIns="21590" rIns="0" bIns="0" rtlCol="0">
            <a:spAutoFit/>
          </a:bodyPr>
          <a:lstStyle/>
          <a:p>
            <a:pPr marL="12700">
              <a:lnSpc>
                <a:spcPct val="100000"/>
              </a:lnSpc>
              <a:spcBef>
                <a:spcPts val="170"/>
              </a:spcBef>
            </a:pPr>
            <a:r>
              <a:rPr sz="800" b="1" i="1" spc="20">
                <a:solidFill>
                  <a:srgbClr val="FFFFFF"/>
                </a:solidFill>
                <a:cs typeface="Trebuchet MS"/>
              </a:rPr>
              <a:t>Immediate</a:t>
            </a:r>
            <a:r>
              <a:rPr sz="800" b="1" i="1">
                <a:solidFill>
                  <a:srgbClr val="FFFFFF"/>
                </a:solidFill>
                <a:cs typeface="Trebuchet MS"/>
              </a:rPr>
              <a:t> </a:t>
            </a:r>
            <a:r>
              <a:rPr sz="800" b="1" i="1" spc="15">
                <a:solidFill>
                  <a:srgbClr val="FFFFFF"/>
                </a:solidFill>
                <a:cs typeface="Trebuchet MS"/>
              </a:rPr>
              <a:t>Use</a:t>
            </a:r>
            <a:r>
              <a:rPr sz="800" b="1" i="1" spc="-25">
                <a:solidFill>
                  <a:srgbClr val="FFFFFF"/>
                </a:solidFill>
                <a:cs typeface="Trebuchet MS"/>
              </a:rPr>
              <a:t> </a:t>
            </a:r>
            <a:r>
              <a:rPr sz="800" b="1" i="1" spc="10">
                <a:solidFill>
                  <a:srgbClr val="FFFFFF"/>
                </a:solidFill>
                <a:cs typeface="Trebuchet MS"/>
              </a:rPr>
              <a:t>Cases</a:t>
            </a:r>
            <a:endParaRPr sz="800">
              <a:cs typeface="Trebuchet MS"/>
            </a:endParaRPr>
          </a:p>
        </p:txBody>
      </p:sp>
      <p:sp>
        <p:nvSpPr>
          <p:cNvPr id="10" name="object 5">
            <a:extLst>
              <a:ext uri="{FF2B5EF4-FFF2-40B4-BE49-F238E27FC236}">
                <a16:creationId xmlns:a16="http://schemas.microsoft.com/office/drawing/2014/main" id="{3820D18C-B89C-4432-BC95-D9E91B4D426D}"/>
              </a:ext>
            </a:extLst>
          </p:cNvPr>
          <p:cNvSpPr/>
          <p:nvPr/>
        </p:nvSpPr>
        <p:spPr>
          <a:xfrm rot="16200000">
            <a:off x="11237780" y="5928125"/>
            <a:ext cx="62865" cy="43140"/>
          </a:xfrm>
          <a:custGeom>
            <a:avLst/>
            <a:gdLst/>
            <a:ahLst/>
            <a:cxnLst/>
            <a:rect l="l" t="t" r="r" b="b"/>
            <a:pathLst>
              <a:path w="62865" h="38100">
                <a:moveTo>
                  <a:pt x="28956" y="24384"/>
                </a:moveTo>
                <a:lnTo>
                  <a:pt x="32004" y="24384"/>
                </a:lnTo>
                <a:lnTo>
                  <a:pt x="32004" y="28956"/>
                </a:lnTo>
                <a:lnTo>
                  <a:pt x="30480" y="33528"/>
                </a:lnTo>
                <a:lnTo>
                  <a:pt x="27432" y="35052"/>
                </a:lnTo>
                <a:lnTo>
                  <a:pt x="24384" y="38100"/>
                </a:lnTo>
                <a:lnTo>
                  <a:pt x="12192" y="38100"/>
                </a:lnTo>
                <a:lnTo>
                  <a:pt x="7620" y="36576"/>
                </a:lnTo>
                <a:lnTo>
                  <a:pt x="4572" y="32004"/>
                </a:lnTo>
                <a:lnTo>
                  <a:pt x="24384" y="32004"/>
                </a:lnTo>
                <a:lnTo>
                  <a:pt x="28956" y="25908"/>
                </a:lnTo>
                <a:lnTo>
                  <a:pt x="28956" y="24384"/>
                </a:lnTo>
                <a:close/>
              </a:path>
              <a:path w="62865" h="38100">
                <a:moveTo>
                  <a:pt x="56388" y="0"/>
                </a:moveTo>
                <a:lnTo>
                  <a:pt x="60960" y="9144"/>
                </a:lnTo>
                <a:lnTo>
                  <a:pt x="60960" y="12192"/>
                </a:lnTo>
                <a:lnTo>
                  <a:pt x="62484" y="15240"/>
                </a:lnTo>
                <a:lnTo>
                  <a:pt x="62484" y="24384"/>
                </a:lnTo>
                <a:lnTo>
                  <a:pt x="60960" y="28956"/>
                </a:lnTo>
                <a:lnTo>
                  <a:pt x="54864" y="35052"/>
                </a:lnTo>
                <a:lnTo>
                  <a:pt x="51816" y="36576"/>
                </a:lnTo>
                <a:lnTo>
                  <a:pt x="42672" y="36576"/>
                </a:lnTo>
                <a:lnTo>
                  <a:pt x="36576" y="33528"/>
                </a:lnTo>
                <a:lnTo>
                  <a:pt x="35052" y="32004"/>
                </a:lnTo>
                <a:lnTo>
                  <a:pt x="33528" y="28956"/>
                </a:lnTo>
                <a:lnTo>
                  <a:pt x="51816" y="28956"/>
                </a:lnTo>
                <a:lnTo>
                  <a:pt x="53340" y="27432"/>
                </a:lnTo>
                <a:lnTo>
                  <a:pt x="56388" y="21336"/>
                </a:lnTo>
                <a:lnTo>
                  <a:pt x="56388" y="13716"/>
                </a:lnTo>
                <a:lnTo>
                  <a:pt x="54864" y="10668"/>
                </a:lnTo>
                <a:lnTo>
                  <a:pt x="54864" y="9144"/>
                </a:lnTo>
                <a:lnTo>
                  <a:pt x="51816" y="3048"/>
                </a:lnTo>
                <a:lnTo>
                  <a:pt x="56388" y="0"/>
                </a:lnTo>
                <a:close/>
              </a:path>
              <a:path w="62865" h="38100">
                <a:moveTo>
                  <a:pt x="3048" y="0"/>
                </a:moveTo>
                <a:lnTo>
                  <a:pt x="9144" y="0"/>
                </a:lnTo>
                <a:lnTo>
                  <a:pt x="9144" y="3048"/>
                </a:lnTo>
                <a:lnTo>
                  <a:pt x="7620" y="4572"/>
                </a:lnTo>
                <a:lnTo>
                  <a:pt x="6096" y="7620"/>
                </a:lnTo>
                <a:lnTo>
                  <a:pt x="6096" y="25908"/>
                </a:lnTo>
                <a:lnTo>
                  <a:pt x="9144" y="32004"/>
                </a:lnTo>
                <a:lnTo>
                  <a:pt x="4572" y="32004"/>
                </a:lnTo>
                <a:lnTo>
                  <a:pt x="1524" y="28956"/>
                </a:lnTo>
                <a:lnTo>
                  <a:pt x="0" y="22860"/>
                </a:lnTo>
                <a:lnTo>
                  <a:pt x="0" y="7620"/>
                </a:lnTo>
                <a:lnTo>
                  <a:pt x="1524" y="4572"/>
                </a:lnTo>
                <a:lnTo>
                  <a:pt x="1524" y="3048"/>
                </a:lnTo>
                <a:lnTo>
                  <a:pt x="3048" y="0"/>
                </a:lnTo>
                <a:close/>
              </a:path>
              <a:path w="62865" h="38100">
                <a:moveTo>
                  <a:pt x="28956" y="9144"/>
                </a:moveTo>
                <a:lnTo>
                  <a:pt x="35052" y="9144"/>
                </a:lnTo>
                <a:lnTo>
                  <a:pt x="35052" y="22860"/>
                </a:lnTo>
                <a:lnTo>
                  <a:pt x="38100" y="25908"/>
                </a:lnTo>
                <a:lnTo>
                  <a:pt x="39624" y="28956"/>
                </a:lnTo>
                <a:lnTo>
                  <a:pt x="33528" y="28956"/>
                </a:lnTo>
                <a:lnTo>
                  <a:pt x="32004" y="24384"/>
                </a:lnTo>
                <a:lnTo>
                  <a:pt x="28956" y="24384"/>
                </a:lnTo>
                <a:lnTo>
                  <a:pt x="28956" y="9144"/>
                </a:lnTo>
                <a:close/>
              </a:path>
            </a:pathLst>
          </a:custGeom>
          <a:solidFill>
            <a:srgbClr val="9C9C99"/>
          </a:solidFill>
        </p:spPr>
        <p:txBody>
          <a:bodyPr wrap="square" lIns="0" tIns="0" rIns="0" bIns="0" rtlCol="0"/>
          <a:lstStyle/>
          <a:p>
            <a:endParaRPr/>
          </a:p>
        </p:txBody>
      </p:sp>
      <p:sp>
        <p:nvSpPr>
          <p:cNvPr id="32" name="object 78">
            <a:extLst>
              <a:ext uri="{FF2B5EF4-FFF2-40B4-BE49-F238E27FC236}">
                <a16:creationId xmlns:a16="http://schemas.microsoft.com/office/drawing/2014/main" id="{826E05AF-3850-4E0F-91C5-11BADB435966}"/>
              </a:ext>
            </a:extLst>
          </p:cNvPr>
          <p:cNvSpPr>
            <a:spLocks/>
          </p:cNvSpPr>
          <p:nvPr/>
        </p:nvSpPr>
        <p:spPr>
          <a:xfrm rot="16200000">
            <a:off x="8930640" y="-1045150"/>
            <a:ext cx="45719" cy="5537201"/>
          </a:xfrm>
          <a:custGeom>
            <a:avLst/>
            <a:gdLst/>
            <a:ahLst/>
            <a:cxnLst/>
            <a:rect l="l" t="t" r="r" b="b"/>
            <a:pathLst>
              <a:path w="40004" h="4528184">
                <a:moveTo>
                  <a:pt x="0" y="0"/>
                </a:moveTo>
                <a:lnTo>
                  <a:pt x="39624" y="0"/>
                </a:lnTo>
                <a:lnTo>
                  <a:pt x="39624" y="4527804"/>
                </a:lnTo>
                <a:lnTo>
                  <a:pt x="0" y="4527804"/>
                </a:lnTo>
                <a:lnTo>
                  <a:pt x="0" y="0"/>
                </a:lnTo>
                <a:close/>
              </a:path>
            </a:pathLst>
          </a:custGeom>
          <a:solidFill>
            <a:srgbClr val="036938"/>
          </a:solidFill>
        </p:spPr>
        <p:txBody>
          <a:bodyPr wrap="square" lIns="0" tIns="0" rIns="0" bIns="0" rtlCol="0"/>
          <a:lstStyle/>
          <a:p>
            <a:endParaRPr/>
          </a:p>
        </p:txBody>
      </p:sp>
      <p:sp>
        <p:nvSpPr>
          <p:cNvPr id="83" name="TextBox 82">
            <a:extLst>
              <a:ext uri="{FF2B5EF4-FFF2-40B4-BE49-F238E27FC236}">
                <a16:creationId xmlns:a16="http://schemas.microsoft.com/office/drawing/2014/main" id="{0F197282-011F-4FEC-9897-E994D0127C79}"/>
              </a:ext>
            </a:extLst>
          </p:cNvPr>
          <p:cNvSpPr txBox="1">
            <a:spLocks/>
          </p:cNvSpPr>
          <p:nvPr/>
        </p:nvSpPr>
        <p:spPr>
          <a:xfrm>
            <a:off x="469899" y="1784414"/>
            <a:ext cx="5535614" cy="525401"/>
          </a:xfrm>
          <a:prstGeom prst="rect">
            <a:avLst/>
          </a:prstGeom>
          <a:noFill/>
        </p:spPr>
        <p:txBody>
          <a:bodyPr wrap="square" lIns="90000" tIns="46800" rIns="90000" bIns="46800" rtlCol="0">
            <a:spAutoFit/>
          </a:bodyPr>
          <a:lstStyle/>
          <a:p>
            <a:pPr>
              <a:spcBef>
                <a:spcPts val="600"/>
              </a:spcBef>
              <a:buSzPct val="100000"/>
            </a:pPr>
            <a:r>
              <a:rPr lang="en-US" sz="1400" dirty="0">
                <a:solidFill>
                  <a:srgbClr val="313131"/>
                </a:solidFill>
              </a:rPr>
              <a:t>Data use cases are advancing as the usage of data becomes more sophisticated and can inform major strategic choices…</a:t>
            </a:r>
          </a:p>
        </p:txBody>
      </p:sp>
      <p:sp>
        <p:nvSpPr>
          <p:cNvPr id="84" name="TextBox 83">
            <a:extLst>
              <a:ext uri="{FF2B5EF4-FFF2-40B4-BE49-F238E27FC236}">
                <a16:creationId xmlns:a16="http://schemas.microsoft.com/office/drawing/2014/main" id="{5D298FEB-9B4E-4CCD-9104-B23F894D0F97}"/>
              </a:ext>
            </a:extLst>
          </p:cNvPr>
          <p:cNvSpPr txBox="1">
            <a:spLocks/>
          </p:cNvSpPr>
          <p:nvPr/>
        </p:nvSpPr>
        <p:spPr>
          <a:xfrm>
            <a:off x="6224515" y="1784414"/>
            <a:ext cx="5497586" cy="525401"/>
          </a:xfrm>
          <a:prstGeom prst="rect">
            <a:avLst/>
          </a:prstGeom>
          <a:noFill/>
        </p:spPr>
        <p:txBody>
          <a:bodyPr wrap="square" lIns="90000" tIns="46800" rIns="90000" bIns="46800" rtlCol="0">
            <a:spAutoFit/>
          </a:bodyPr>
          <a:lstStyle/>
          <a:p>
            <a:pPr>
              <a:spcBef>
                <a:spcPts val="600"/>
              </a:spcBef>
              <a:buSzPct val="100000"/>
            </a:pPr>
            <a:r>
              <a:rPr lang="en-US" sz="1400" dirty="0">
                <a:solidFill>
                  <a:srgbClr val="313131"/>
                </a:solidFill>
              </a:rPr>
              <a:t>…However, advancing use cases and data maturity changes how companies need to approach and manage data within their organisation</a:t>
            </a:r>
          </a:p>
        </p:txBody>
      </p:sp>
      <p:sp>
        <p:nvSpPr>
          <p:cNvPr id="85" name="object 35">
            <a:extLst>
              <a:ext uri="{FF2B5EF4-FFF2-40B4-BE49-F238E27FC236}">
                <a16:creationId xmlns:a16="http://schemas.microsoft.com/office/drawing/2014/main" id="{A0C55047-80AE-41E2-9395-BE7D1DE3EC85}"/>
              </a:ext>
            </a:extLst>
          </p:cNvPr>
          <p:cNvSpPr txBox="1">
            <a:spLocks/>
          </p:cNvSpPr>
          <p:nvPr/>
        </p:nvSpPr>
        <p:spPr>
          <a:xfrm rot="16200000">
            <a:off x="845951" y="3611516"/>
            <a:ext cx="785505"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ADJACENT</a:t>
            </a:r>
            <a:endParaRPr sz="900">
              <a:cs typeface="Tahoma"/>
            </a:endParaRPr>
          </a:p>
        </p:txBody>
      </p:sp>
      <p:sp>
        <p:nvSpPr>
          <p:cNvPr id="86" name="object 35">
            <a:extLst>
              <a:ext uri="{FF2B5EF4-FFF2-40B4-BE49-F238E27FC236}">
                <a16:creationId xmlns:a16="http://schemas.microsoft.com/office/drawing/2014/main" id="{F63837FD-BE85-4108-B6AB-5499E801E1E6}"/>
              </a:ext>
            </a:extLst>
          </p:cNvPr>
          <p:cNvSpPr txBox="1">
            <a:spLocks/>
          </p:cNvSpPr>
          <p:nvPr/>
        </p:nvSpPr>
        <p:spPr>
          <a:xfrm rot="16200000">
            <a:off x="904313" y="4739723"/>
            <a:ext cx="682765"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EXISTING</a:t>
            </a:r>
            <a:endParaRPr sz="900">
              <a:cs typeface="Tahoma"/>
            </a:endParaRPr>
          </a:p>
        </p:txBody>
      </p:sp>
      <p:sp>
        <p:nvSpPr>
          <p:cNvPr id="87" name="object 34">
            <a:extLst>
              <a:ext uri="{FF2B5EF4-FFF2-40B4-BE49-F238E27FC236}">
                <a16:creationId xmlns:a16="http://schemas.microsoft.com/office/drawing/2014/main" id="{A4303618-7EFD-475E-B593-74B23DF42770}"/>
              </a:ext>
            </a:extLst>
          </p:cNvPr>
          <p:cNvSpPr txBox="1">
            <a:spLocks/>
          </p:cNvSpPr>
          <p:nvPr/>
        </p:nvSpPr>
        <p:spPr>
          <a:xfrm>
            <a:off x="2100098" y="5884805"/>
            <a:ext cx="2275216" cy="402291"/>
          </a:xfrm>
          <a:prstGeom prst="rect">
            <a:avLst/>
          </a:prstGeom>
        </p:spPr>
        <p:txBody>
          <a:bodyPr vert="horz" wrap="square" lIns="90000" tIns="46800" rIns="90000" bIns="46800" rtlCol="0">
            <a:spAutoFit/>
          </a:bodyPr>
          <a:lstStyle/>
          <a:p>
            <a:pPr marL="81915" algn="ctr">
              <a:lnSpc>
                <a:spcPts val="1195"/>
              </a:lnSpc>
              <a:spcBef>
                <a:spcPts val="95"/>
              </a:spcBef>
            </a:pPr>
            <a:r>
              <a:rPr lang="en-US" sz="1400" b="1" spc="-65">
                <a:cs typeface="Tahoma"/>
              </a:rPr>
              <a:t>HOW TO WIN</a:t>
            </a:r>
            <a:endParaRPr sz="1400">
              <a:cs typeface="Tahoma"/>
            </a:endParaRPr>
          </a:p>
          <a:p>
            <a:pPr marL="93345" marR="5080" algn="ctr">
              <a:lnSpc>
                <a:spcPts val="1190"/>
              </a:lnSpc>
              <a:spcBef>
                <a:spcPts val="40"/>
              </a:spcBef>
            </a:pPr>
            <a:r>
              <a:rPr sz="1050" spc="-35">
                <a:cs typeface="Lucida Sans Unicode"/>
              </a:rPr>
              <a:t>(</a:t>
            </a:r>
            <a:r>
              <a:rPr sz="1050" spc="-145">
                <a:cs typeface="Lucida Sans Unicode"/>
              </a:rPr>
              <a:t> </a:t>
            </a:r>
            <a:r>
              <a:rPr lang="en-US" sz="1050" spc="-5">
                <a:cs typeface="Lucida Sans Unicode"/>
              </a:rPr>
              <a:t>SOLUTION TYPE</a:t>
            </a:r>
            <a:r>
              <a:rPr lang="en-US" sz="1050" spc="-35">
                <a:cs typeface="Lucida Sans Unicode"/>
              </a:rPr>
              <a:t>)</a:t>
            </a:r>
            <a:endParaRPr sz="800">
              <a:cs typeface="Tahoma"/>
            </a:endParaRPr>
          </a:p>
        </p:txBody>
      </p:sp>
      <p:sp>
        <p:nvSpPr>
          <p:cNvPr id="88" name="object 35">
            <a:extLst>
              <a:ext uri="{FF2B5EF4-FFF2-40B4-BE49-F238E27FC236}">
                <a16:creationId xmlns:a16="http://schemas.microsoft.com/office/drawing/2014/main" id="{4E018381-2119-46F4-92A8-E68CE73E70FA}"/>
              </a:ext>
            </a:extLst>
          </p:cNvPr>
          <p:cNvSpPr txBox="1">
            <a:spLocks/>
          </p:cNvSpPr>
          <p:nvPr/>
        </p:nvSpPr>
        <p:spPr>
          <a:xfrm>
            <a:off x="1852542" y="5661020"/>
            <a:ext cx="682765"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EXISTING</a:t>
            </a:r>
            <a:endParaRPr sz="900">
              <a:cs typeface="Tahoma"/>
            </a:endParaRPr>
          </a:p>
        </p:txBody>
      </p:sp>
      <p:sp>
        <p:nvSpPr>
          <p:cNvPr id="89" name="object 35">
            <a:extLst>
              <a:ext uri="{FF2B5EF4-FFF2-40B4-BE49-F238E27FC236}">
                <a16:creationId xmlns:a16="http://schemas.microsoft.com/office/drawing/2014/main" id="{CF633312-BF82-4D9A-8B9E-3BA07D355C95}"/>
              </a:ext>
            </a:extLst>
          </p:cNvPr>
          <p:cNvSpPr txBox="1">
            <a:spLocks/>
          </p:cNvSpPr>
          <p:nvPr/>
        </p:nvSpPr>
        <p:spPr>
          <a:xfrm>
            <a:off x="3521648" y="5661021"/>
            <a:ext cx="830456"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INCREMENTAL</a:t>
            </a:r>
            <a:endParaRPr sz="900">
              <a:cs typeface="Tahoma"/>
            </a:endParaRPr>
          </a:p>
        </p:txBody>
      </p:sp>
      <p:sp>
        <p:nvSpPr>
          <p:cNvPr id="90" name="object 35">
            <a:extLst>
              <a:ext uri="{FF2B5EF4-FFF2-40B4-BE49-F238E27FC236}">
                <a16:creationId xmlns:a16="http://schemas.microsoft.com/office/drawing/2014/main" id="{00E2B448-6B77-4A45-9DDB-DB5C7D2046A4}"/>
              </a:ext>
            </a:extLst>
          </p:cNvPr>
          <p:cNvSpPr txBox="1">
            <a:spLocks/>
          </p:cNvSpPr>
          <p:nvPr/>
        </p:nvSpPr>
        <p:spPr>
          <a:xfrm>
            <a:off x="4447032" y="5661020"/>
            <a:ext cx="682765" cy="152606"/>
          </a:xfrm>
          <a:prstGeom prst="rect">
            <a:avLst/>
          </a:prstGeom>
        </p:spPr>
        <p:txBody>
          <a:bodyPr vert="horz" wrap="square" lIns="0" tIns="13970" rIns="0" bIns="0" rtlCol="0">
            <a:spAutoFit/>
          </a:bodyPr>
          <a:lstStyle/>
          <a:p>
            <a:pPr marL="12700" algn="ctr">
              <a:lnSpc>
                <a:spcPct val="100000"/>
              </a:lnSpc>
              <a:spcBef>
                <a:spcPts val="110"/>
              </a:spcBef>
            </a:pPr>
            <a:r>
              <a:rPr lang="en-US" sz="900" b="1" spc="35">
                <a:solidFill>
                  <a:srgbClr val="A8A8A8"/>
                </a:solidFill>
                <a:cs typeface="Tahoma"/>
              </a:rPr>
              <a:t>NEW</a:t>
            </a:r>
            <a:endParaRPr sz="900">
              <a:cs typeface="Tahoma"/>
            </a:endParaRPr>
          </a:p>
        </p:txBody>
      </p:sp>
      <p:sp>
        <p:nvSpPr>
          <p:cNvPr id="91" name="TextBox 90">
            <a:extLst>
              <a:ext uri="{FF2B5EF4-FFF2-40B4-BE49-F238E27FC236}">
                <a16:creationId xmlns:a16="http://schemas.microsoft.com/office/drawing/2014/main" id="{4FD3A4F9-418B-4683-9AEF-E0A15B0A5ADD}"/>
              </a:ext>
            </a:extLst>
          </p:cNvPr>
          <p:cNvSpPr txBox="1">
            <a:spLocks/>
          </p:cNvSpPr>
          <p:nvPr/>
        </p:nvSpPr>
        <p:spPr>
          <a:xfrm>
            <a:off x="6769062" y="4538750"/>
            <a:ext cx="5029648" cy="309958"/>
          </a:xfrm>
          <a:prstGeom prst="rect">
            <a:avLst/>
          </a:prstGeom>
          <a:noFill/>
        </p:spPr>
        <p:txBody>
          <a:bodyPr wrap="square" lIns="90000" tIns="46800" rIns="90000" bIns="46800" rtlCol="0">
            <a:spAutoFit/>
          </a:bodyPr>
          <a:lstStyle/>
          <a:p>
            <a:pPr>
              <a:spcBef>
                <a:spcPts val="600"/>
              </a:spcBef>
              <a:buSzPct val="100000"/>
            </a:pPr>
            <a:r>
              <a:rPr lang="en-US" sz="1400">
                <a:solidFill>
                  <a:srgbClr val="313131"/>
                </a:solidFill>
              </a:rPr>
              <a:t>Spending less time on data management (automate where possible)</a:t>
            </a:r>
          </a:p>
        </p:txBody>
      </p:sp>
      <p:sp>
        <p:nvSpPr>
          <p:cNvPr id="92" name="TextBox 91">
            <a:extLst>
              <a:ext uri="{FF2B5EF4-FFF2-40B4-BE49-F238E27FC236}">
                <a16:creationId xmlns:a16="http://schemas.microsoft.com/office/drawing/2014/main" id="{3CF75888-D938-4DBC-AA84-A029E83A96CC}"/>
              </a:ext>
            </a:extLst>
          </p:cNvPr>
          <p:cNvSpPr txBox="1">
            <a:spLocks/>
          </p:cNvSpPr>
          <p:nvPr/>
        </p:nvSpPr>
        <p:spPr>
          <a:xfrm>
            <a:off x="6769062" y="3247923"/>
            <a:ext cx="4953038" cy="309958"/>
          </a:xfrm>
          <a:prstGeom prst="rect">
            <a:avLst/>
          </a:prstGeom>
          <a:noFill/>
        </p:spPr>
        <p:txBody>
          <a:bodyPr wrap="square" lIns="90000" tIns="46800" rIns="90000" bIns="46800" rtlCol="0">
            <a:spAutoFit/>
          </a:bodyPr>
          <a:lstStyle/>
          <a:p>
            <a:pPr>
              <a:spcBef>
                <a:spcPts val="600"/>
              </a:spcBef>
              <a:buSzPct val="100000"/>
            </a:pPr>
            <a:r>
              <a:rPr lang="en-US" sz="1400">
                <a:solidFill>
                  <a:srgbClr val="313131"/>
                </a:solidFill>
              </a:rPr>
              <a:t>Data management and governance is a strategic investment</a:t>
            </a:r>
          </a:p>
        </p:txBody>
      </p:sp>
      <p:sp>
        <p:nvSpPr>
          <p:cNvPr id="93" name="TextBox 92">
            <a:extLst>
              <a:ext uri="{FF2B5EF4-FFF2-40B4-BE49-F238E27FC236}">
                <a16:creationId xmlns:a16="http://schemas.microsoft.com/office/drawing/2014/main" id="{A45F328A-E27D-4234-8D79-7906E0908ACA}"/>
              </a:ext>
            </a:extLst>
          </p:cNvPr>
          <p:cNvSpPr txBox="1">
            <a:spLocks/>
          </p:cNvSpPr>
          <p:nvPr/>
        </p:nvSpPr>
        <p:spPr>
          <a:xfrm>
            <a:off x="6769062" y="3892574"/>
            <a:ext cx="4953038" cy="309958"/>
          </a:xfrm>
          <a:prstGeom prst="rect">
            <a:avLst/>
          </a:prstGeom>
          <a:noFill/>
        </p:spPr>
        <p:txBody>
          <a:bodyPr wrap="square" lIns="90000" tIns="46800" rIns="90000" bIns="46800" rtlCol="0">
            <a:spAutoFit/>
          </a:bodyPr>
          <a:lstStyle/>
          <a:p>
            <a:pPr>
              <a:spcBef>
                <a:spcPts val="600"/>
              </a:spcBef>
              <a:buSzPct val="100000"/>
            </a:pPr>
            <a:r>
              <a:rPr lang="en-US" sz="1400">
                <a:solidFill>
                  <a:srgbClr val="313131"/>
                </a:solidFill>
              </a:rPr>
              <a:t>Turning data into insights and actions to drive business outcomes</a:t>
            </a:r>
          </a:p>
        </p:txBody>
      </p:sp>
      <p:sp>
        <p:nvSpPr>
          <p:cNvPr id="94" name="TextBox 93">
            <a:extLst>
              <a:ext uri="{FF2B5EF4-FFF2-40B4-BE49-F238E27FC236}">
                <a16:creationId xmlns:a16="http://schemas.microsoft.com/office/drawing/2014/main" id="{F2849F19-9588-4258-A6C5-EE872F1EBDAC}"/>
              </a:ext>
            </a:extLst>
          </p:cNvPr>
          <p:cNvSpPr txBox="1">
            <a:spLocks/>
          </p:cNvSpPr>
          <p:nvPr/>
        </p:nvSpPr>
        <p:spPr>
          <a:xfrm>
            <a:off x="6769062" y="5209311"/>
            <a:ext cx="4953038" cy="309958"/>
          </a:xfrm>
          <a:prstGeom prst="rect">
            <a:avLst/>
          </a:prstGeom>
          <a:noFill/>
        </p:spPr>
        <p:txBody>
          <a:bodyPr wrap="square" lIns="90000" tIns="46800" rIns="90000" bIns="46800" rtlCol="0">
            <a:spAutoFit/>
          </a:bodyPr>
          <a:lstStyle/>
          <a:p>
            <a:pPr>
              <a:spcBef>
                <a:spcPts val="600"/>
              </a:spcBef>
              <a:buSzPct val="100000"/>
            </a:pPr>
            <a:r>
              <a:rPr lang="en-US" sz="1400">
                <a:solidFill>
                  <a:srgbClr val="313131"/>
                </a:solidFill>
              </a:rPr>
              <a:t>Service delivery across the entire data value chain</a:t>
            </a:r>
          </a:p>
        </p:txBody>
      </p:sp>
      <p:sp>
        <p:nvSpPr>
          <p:cNvPr id="95" name="TextBox 94">
            <a:extLst>
              <a:ext uri="{FF2B5EF4-FFF2-40B4-BE49-F238E27FC236}">
                <a16:creationId xmlns:a16="http://schemas.microsoft.com/office/drawing/2014/main" id="{F8671309-A547-495F-8FA3-AD7F73B99C8F}"/>
              </a:ext>
            </a:extLst>
          </p:cNvPr>
          <p:cNvSpPr txBox="1">
            <a:spLocks/>
          </p:cNvSpPr>
          <p:nvPr/>
        </p:nvSpPr>
        <p:spPr>
          <a:xfrm>
            <a:off x="6769062" y="2506217"/>
            <a:ext cx="4953038" cy="525401"/>
          </a:xfrm>
          <a:prstGeom prst="rect">
            <a:avLst/>
          </a:prstGeom>
          <a:noFill/>
        </p:spPr>
        <p:txBody>
          <a:bodyPr wrap="square" lIns="90000" tIns="46800" rIns="90000" bIns="46800" rtlCol="0">
            <a:spAutoFit/>
          </a:bodyPr>
          <a:lstStyle/>
          <a:p>
            <a:pPr>
              <a:spcBef>
                <a:spcPts val="600"/>
              </a:spcBef>
              <a:buSzPct val="100000"/>
            </a:pPr>
            <a:r>
              <a:rPr lang="en-US" sz="1400">
                <a:solidFill>
                  <a:srgbClr val="313131"/>
                </a:solidFill>
              </a:rPr>
              <a:t>Treating data as an asset; a reusable mechanism for creating value over multiple use cases</a:t>
            </a:r>
          </a:p>
        </p:txBody>
      </p:sp>
      <p:sp>
        <p:nvSpPr>
          <p:cNvPr id="44" name="Freeform 97">
            <a:extLst>
              <a:ext uri="{FF2B5EF4-FFF2-40B4-BE49-F238E27FC236}">
                <a16:creationId xmlns:a16="http://schemas.microsoft.com/office/drawing/2014/main" id="{2C02355C-46CB-453E-86FF-74B53127F6A5}"/>
              </a:ext>
            </a:extLst>
          </p:cNvPr>
          <p:cNvSpPr>
            <a:spLocks noChangeAspect="1" noEditPoints="1"/>
          </p:cNvSpPr>
          <p:nvPr/>
        </p:nvSpPr>
        <p:spPr bwMode="auto">
          <a:xfrm>
            <a:off x="6224515" y="2601757"/>
            <a:ext cx="334800" cy="334800"/>
          </a:xfrm>
          <a:custGeom>
            <a:avLst/>
            <a:gdLst>
              <a:gd name="T0" fmla="*/ 298 w 512"/>
              <a:gd name="T1" fmla="*/ 298 h 512"/>
              <a:gd name="T2" fmla="*/ 373 w 512"/>
              <a:gd name="T3" fmla="*/ 298 h 512"/>
              <a:gd name="T4" fmla="*/ 373 w 512"/>
              <a:gd name="T5" fmla="*/ 373 h 512"/>
              <a:gd name="T6" fmla="*/ 298 w 512"/>
              <a:gd name="T7" fmla="*/ 373 h 512"/>
              <a:gd name="T8" fmla="*/ 298 w 512"/>
              <a:gd name="T9" fmla="*/ 298 h 512"/>
              <a:gd name="T10" fmla="*/ 138 w 512"/>
              <a:gd name="T11" fmla="*/ 213 h 512"/>
              <a:gd name="T12" fmla="*/ 213 w 512"/>
              <a:gd name="T13" fmla="*/ 213 h 512"/>
              <a:gd name="T14" fmla="*/ 213 w 512"/>
              <a:gd name="T15" fmla="*/ 138 h 512"/>
              <a:gd name="T16" fmla="*/ 138 w 512"/>
              <a:gd name="T17" fmla="*/ 138 h 512"/>
              <a:gd name="T18" fmla="*/ 138 w 512"/>
              <a:gd name="T19" fmla="*/ 213 h 512"/>
              <a:gd name="T20" fmla="*/ 138 w 512"/>
              <a:gd name="T21" fmla="*/ 373 h 512"/>
              <a:gd name="T22" fmla="*/ 213 w 512"/>
              <a:gd name="T23" fmla="*/ 373 h 512"/>
              <a:gd name="T24" fmla="*/ 213 w 512"/>
              <a:gd name="T25" fmla="*/ 298 h 512"/>
              <a:gd name="T26" fmla="*/ 138 w 512"/>
              <a:gd name="T27" fmla="*/ 298 h 512"/>
              <a:gd name="T28" fmla="*/ 138 w 512"/>
              <a:gd name="T29" fmla="*/ 373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234 w 512"/>
              <a:gd name="T41" fmla="*/ 288 h 512"/>
              <a:gd name="T42" fmla="*/ 224 w 512"/>
              <a:gd name="T43" fmla="*/ 277 h 512"/>
              <a:gd name="T44" fmla="*/ 128 w 512"/>
              <a:gd name="T45" fmla="*/ 277 h 512"/>
              <a:gd name="T46" fmla="*/ 117 w 512"/>
              <a:gd name="T47" fmla="*/ 288 h 512"/>
              <a:gd name="T48" fmla="*/ 117 w 512"/>
              <a:gd name="T49" fmla="*/ 384 h 512"/>
              <a:gd name="T50" fmla="*/ 128 w 512"/>
              <a:gd name="T51" fmla="*/ 394 h 512"/>
              <a:gd name="T52" fmla="*/ 224 w 512"/>
              <a:gd name="T53" fmla="*/ 394 h 512"/>
              <a:gd name="T54" fmla="*/ 234 w 512"/>
              <a:gd name="T55" fmla="*/ 384 h 512"/>
              <a:gd name="T56" fmla="*/ 234 w 512"/>
              <a:gd name="T57" fmla="*/ 288 h 512"/>
              <a:gd name="T58" fmla="*/ 234 w 512"/>
              <a:gd name="T59" fmla="*/ 128 h 512"/>
              <a:gd name="T60" fmla="*/ 224 w 512"/>
              <a:gd name="T61" fmla="*/ 117 h 512"/>
              <a:gd name="T62" fmla="*/ 128 w 512"/>
              <a:gd name="T63" fmla="*/ 117 h 512"/>
              <a:gd name="T64" fmla="*/ 117 w 512"/>
              <a:gd name="T65" fmla="*/ 128 h 512"/>
              <a:gd name="T66" fmla="*/ 117 w 512"/>
              <a:gd name="T67" fmla="*/ 224 h 512"/>
              <a:gd name="T68" fmla="*/ 128 w 512"/>
              <a:gd name="T69" fmla="*/ 234 h 512"/>
              <a:gd name="T70" fmla="*/ 224 w 512"/>
              <a:gd name="T71" fmla="*/ 234 h 512"/>
              <a:gd name="T72" fmla="*/ 234 w 512"/>
              <a:gd name="T73" fmla="*/ 224 h 512"/>
              <a:gd name="T74" fmla="*/ 234 w 512"/>
              <a:gd name="T75" fmla="*/ 128 h 512"/>
              <a:gd name="T76" fmla="*/ 394 w 512"/>
              <a:gd name="T77" fmla="*/ 288 h 512"/>
              <a:gd name="T78" fmla="*/ 384 w 512"/>
              <a:gd name="T79" fmla="*/ 277 h 512"/>
              <a:gd name="T80" fmla="*/ 288 w 512"/>
              <a:gd name="T81" fmla="*/ 277 h 512"/>
              <a:gd name="T82" fmla="*/ 277 w 512"/>
              <a:gd name="T83" fmla="*/ 288 h 512"/>
              <a:gd name="T84" fmla="*/ 277 w 512"/>
              <a:gd name="T85" fmla="*/ 384 h 512"/>
              <a:gd name="T86" fmla="*/ 288 w 512"/>
              <a:gd name="T87" fmla="*/ 394 h 512"/>
              <a:gd name="T88" fmla="*/ 384 w 512"/>
              <a:gd name="T89" fmla="*/ 394 h 512"/>
              <a:gd name="T90" fmla="*/ 394 w 512"/>
              <a:gd name="T91" fmla="*/ 384 h 512"/>
              <a:gd name="T92" fmla="*/ 394 w 512"/>
              <a:gd name="T93" fmla="*/ 288 h 512"/>
              <a:gd name="T94" fmla="*/ 394 w 512"/>
              <a:gd name="T95" fmla="*/ 128 h 512"/>
              <a:gd name="T96" fmla="*/ 384 w 512"/>
              <a:gd name="T97" fmla="*/ 117 h 512"/>
              <a:gd name="T98" fmla="*/ 288 w 512"/>
              <a:gd name="T99" fmla="*/ 117 h 512"/>
              <a:gd name="T100" fmla="*/ 277 w 512"/>
              <a:gd name="T101" fmla="*/ 128 h 512"/>
              <a:gd name="T102" fmla="*/ 277 w 512"/>
              <a:gd name="T103" fmla="*/ 224 h 512"/>
              <a:gd name="T104" fmla="*/ 288 w 512"/>
              <a:gd name="T105" fmla="*/ 234 h 512"/>
              <a:gd name="T106" fmla="*/ 384 w 512"/>
              <a:gd name="T107" fmla="*/ 234 h 512"/>
              <a:gd name="T108" fmla="*/ 394 w 512"/>
              <a:gd name="T109" fmla="*/ 224 h 512"/>
              <a:gd name="T110" fmla="*/ 394 w 512"/>
              <a:gd name="T111" fmla="*/ 128 h 512"/>
              <a:gd name="T112" fmla="*/ 298 w 512"/>
              <a:gd name="T113" fmla="*/ 213 h 512"/>
              <a:gd name="T114" fmla="*/ 373 w 512"/>
              <a:gd name="T115" fmla="*/ 213 h 512"/>
              <a:gd name="T116" fmla="*/ 373 w 512"/>
              <a:gd name="T117" fmla="*/ 138 h 512"/>
              <a:gd name="T118" fmla="*/ 298 w 512"/>
              <a:gd name="T119" fmla="*/ 138 h 512"/>
              <a:gd name="T120" fmla="*/ 298 w 512"/>
              <a:gd name="T121"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8" y="298"/>
                </a:moveTo>
                <a:cubicBezTo>
                  <a:pt x="373" y="298"/>
                  <a:pt x="373" y="298"/>
                  <a:pt x="373" y="298"/>
                </a:cubicBezTo>
                <a:cubicBezTo>
                  <a:pt x="373" y="373"/>
                  <a:pt x="373" y="373"/>
                  <a:pt x="373" y="373"/>
                </a:cubicBezTo>
                <a:cubicBezTo>
                  <a:pt x="298" y="373"/>
                  <a:pt x="298" y="373"/>
                  <a:pt x="298" y="373"/>
                </a:cubicBezTo>
                <a:lnTo>
                  <a:pt x="298" y="298"/>
                </a:lnTo>
                <a:close/>
                <a:moveTo>
                  <a:pt x="138" y="213"/>
                </a:moveTo>
                <a:cubicBezTo>
                  <a:pt x="213" y="213"/>
                  <a:pt x="213" y="213"/>
                  <a:pt x="213" y="213"/>
                </a:cubicBezTo>
                <a:cubicBezTo>
                  <a:pt x="213" y="138"/>
                  <a:pt x="213" y="138"/>
                  <a:pt x="213" y="138"/>
                </a:cubicBezTo>
                <a:cubicBezTo>
                  <a:pt x="138" y="138"/>
                  <a:pt x="138" y="138"/>
                  <a:pt x="138" y="138"/>
                </a:cubicBezTo>
                <a:lnTo>
                  <a:pt x="138" y="213"/>
                </a:lnTo>
                <a:close/>
                <a:moveTo>
                  <a:pt x="138" y="373"/>
                </a:moveTo>
                <a:cubicBezTo>
                  <a:pt x="213" y="373"/>
                  <a:pt x="213" y="373"/>
                  <a:pt x="213" y="373"/>
                </a:cubicBezTo>
                <a:cubicBezTo>
                  <a:pt x="213" y="298"/>
                  <a:pt x="213" y="298"/>
                  <a:pt x="213" y="298"/>
                </a:cubicBezTo>
                <a:cubicBezTo>
                  <a:pt x="138" y="298"/>
                  <a:pt x="138" y="298"/>
                  <a:pt x="138" y="298"/>
                </a:cubicBezTo>
                <a:lnTo>
                  <a:pt x="138" y="37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34" y="288"/>
                </a:moveTo>
                <a:cubicBezTo>
                  <a:pt x="234" y="282"/>
                  <a:pt x="230" y="277"/>
                  <a:pt x="224" y="277"/>
                </a:cubicBezTo>
                <a:cubicBezTo>
                  <a:pt x="128" y="277"/>
                  <a:pt x="128" y="277"/>
                  <a:pt x="128" y="277"/>
                </a:cubicBezTo>
                <a:cubicBezTo>
                  <a:pt x="122" y="277"/>
                  <a:pt x="117" y="282"/>
                  <a:pt x="117" y="288"/>
                </a:cubicBezTo>
                <a:cubicBezTo>
                  <a:pt x="117" y="384"/>
                  <a:pt x="117" y="384"/>
                  <a:pt x="117" y="384"/>
                </a:cubicBezTo>
                <a:cubicBezTo>
                  <a:pt x="117" y="390"/>
                  <a:pt x="122" y="394"/>
                  <a:pt x="128" y="394"/>
                </a:cubicBezTo>
                <a:cubicBezTo>
                  <a:pt x="224" y="394"/>
                  <a:pt x="224" y="394"/>
                  <a:pt x="224" y="394"/>
                </a:cubicBezTo>
                <a:cubicBezTo>
                  <a:pt x="230" y="394"/>
                  <a:pt x="234" y="390"/>
                  <a:pt x="234" y="384"/>
                </a:cubicBezTo>
                <a:lnTo>
                  <a:pt x="234" y="288"/>
                </a:lnTo>
                <a:close/>
                <a:moveTo>
                  <a:pt x="234" y="128"/>
                </a:moveTo>
                <a:cubicBezTo>
                  <a:pt x="234" y="122"/>
                  <a:pt x="230" y="117"/>
                  <a:pt x="224" y="117"/>
                </a:cubicBezTo>
                <a:cubicBezTo>
                  <a:pt x="128" y="117"/>
                  <a:pt x="128" y="117"/>
                  <a:pt x="128" y="117"/>
                </a:cubicBezTo>
                <a:cubicBezTo>
                  <a:pt x="122" y="117"/>
                  <a:pt x="117" y="122"/>
                  <a:pt x="117" y="128"/>
                </a:cubicBezTo>
                <a:cubicBezTo>
                  <a:pt x="117" y="224"/>
                  <a:pt x="117" y="224"/>
                  <a:pt x="117" y="224"/>
                </a:cubicBezTo>
                <a:cubicBezTo>
                  <a:pt x="117" y="230"/>
                  <a:pt x="122" y="234"/>
                  <a:pt x="128" y="234"/>
                </a:cubicBezTo>
                <a:cubicBezTo>
                  <a:pt x="224" y="234"/>
                  <a:pt x="224" y="234"/>
                  <a:pt x="224" y="234"/>
                </a:cubicBezTo>
                <a:cubicBezTo>
                  <a:pt x="230" y="234"/>
                  <a:pt x="234" y="230"/>
                  <a:pt x="234" y="224"/>
                </a:cubicBezTo>
                <a:lnTo>
                  <a:pt x="234" y="128"/>
                </a:lnTo>
                <a:close/>
                <a:moveTo>
                  <a:pt x="394" y="288"/>
                </a:moveTo>
                <a:cubicBezTo>
                  <a:pt x="394" y="282"/>
                  <a:pt x="390" y="277"/>
                  <a:pt x="384" y="277"/>
                </a:cubicBezTo>
                <a:cubicBezTo>
                  <a:pt x="288" y="277"/>
                  <a:pt x="288" y="277"/>
                  <a:pt x="288" y="277"/>
                </a:cubicBezTo>
                <a:cubicBezTo>
                  <a:pt x="282" y="277"/>
                  <a:pt x="277" y="282"/>
                  <a:pt x="277" y="288"/>
                </a:cubicBezTo>
                <a:cubicBezTo>
                  <a:pt x="277" y="384"/>
                  <a:pt x="277" y="384"/>
                  <a:pt x="277" y="384"/>
                </a:cubicBezTo>
                <a:cubicBezTo>
                  <a:pt x="277" y="390"/>
                  <a:pt x="282" y="394"/>
                  <a:pt x="288" y="394"/>
                </a:cubicBezTo>
                <a:cubicBezTo>
                  <a:pt x="384" y="394"/>
                  <a:pt x="384" y="394"/>
                  <a:pt x="384" y="394"/>
                </a:cubicBezTo>
                <a:cubicBezTo>
                  <a:pt x="390" y="394"/>
                  <a:pt x="394" y="390"/>
                  <a:pt x="394" y="384"/>
                </a:cubicBezTo>
                <a:lnTo>
                  <a:pt x="394" y="288"/>
                </a:lnTo>
                <a:close/>
                <a:moveTo>
                  <a:pt x="394" y="128"/>
                </a:moveTo>
                <a:cubicBezTo>
                  <a:pt x="394" y="122"/>
                  <a:pt x="390" y="117"/>
                  <a:pt x="384" y="117"/>
                </a:cubicBezTo>
                <a:cubicBezTo>
                  <a:pt x="288" y="117"/>
                  <a:pt x="288" y="117"/>
                  <a:pt x="288" y="117"/>
                </a:cubicBezTo>
                <a:cubicBezTo>
                  <a:pt x="282" y="117"/>
                  <a:pt x="277" y="122"/>
                  <a:pt x="277" y="128"/>
                </a:cubicBezTo>
                <a:cubicBezTo>
                  <a:pt x="277" y="224"/>
                  <a:pt x="277" y="224"/>
                  <a:pt x="277" y="224"/>
                </a:cubicBezTo>
                <a:cubicBezTo>
                  <a:pt x="277" y="230"/>
                  <a:pt x="282" y="234"/>
                  <a:pt x="288" y="234"/>
                </a:cubicBezTo>
                <a:cubicBezTo>
                  <a:pt x="384" y="234"/>
                  <a:pt x="384" y="234"/>
                  <a:pt x="384" y="234"/>
                </a:cubicBezTo>
                <a:cubicBezTo>
                  <a:pt x="390" y="234"/>
                  <a:pt x="394" y="230"/>
                  <a:pt x="394" y="224"/>
                </a:cubicBezTo>
                <a:lnTo>
                  <a:pt x="394" y="128"/>
                </a:lnTo>
                <a:close/>
                <a:moveTo>
                  <a:pt x="298" y="213"/>
                </a:moveTo>
                <a:cubicBezTo>
                  <a:pt x="373" y="213"/>
                  <a:pt x="373" y="213"/>
                  <a:pt x="373" y="213"/>
                </a:cubicBezTo>
                <a:cubicBezTo>
                  <a:pt x="373" y="138"/>
                  <a:pt x="373" y="138"/>
                  <a:pt x="373" y="138"/>
                </a:cubicBezTo>
                <a:cubicBezTo>
                  <a:pt x="298" y="138"/>
                  <a:pt x="298" y="138"/>
                  <a:pt x="298" y="138"/>
                </a:cubicBezTo>
                <a:lnTo>
                  <a:pt x="298" y="213"/>
                </a:lnTo>
                <a:close/>
              </a:path>
            </a:pathLst>
          </a:custGeom>
          <a:solidFill>
            <a:srgbClr val="036938"/>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45" name="Group 374">
            <a:extLst>
              <a:ext uri="{FF2B5EF4-FFF2-40B4-BE49-F238E27FC236}">
                <a16:creationId xmlns:a16="http://schemas.microsoft.com/office/drawing/2014/main" id="{C5F9E740-41E3-4AD5-9E31-6FDA771DD2A3}"/>
              </a:ext>
            </a:extLst>
          </p:cNvPr>
          <p:cNvGrpSpPr>
            <a:grpSpLocks noChangeAspect="1"/>
          </p:cNvGrpSpPr>
          <p:nvPr/>
        </p:nvGrpSpPr>
        <p:grpSpPr bwMode="auto">
          <a:xfrm>
            <a:off x="6224515" y="3235738"/>
            <a:ext cx="334800" cy="334800"/>
            <a:chOff x="6996" y="1195"/>
            <a:chExt cx="340" cy="340"/>
          </a:xfrm>
          <a:solidFill>
            <a:srgbClr val="036938"/>
          </a:solidFill>
        </p:grpSpPr>
        <p:sp>
          <p:nvSpPr>
            <p:cNvPr id="46" name="Freeform 375">
              <a:extLst>
                <a:ext uri="{FF2B5EF4-FFF2-40B4-BE49-F238E27FC236}">
                  <a16:creationId xmlns:a16="http://schemas.microsoft.com/office/drawing/2014/main" id="{2C79BC66-5BBD-4B2D-AB37-46DCE7561435}"/>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376">
              <a:extLst>
                <a:ext uri="{FF2B5EF4-FFF2-40B4-BE49-F238E27FC236}">
                  <a16:creationId xmlns:a16="http://schemas.microsoft.com/office/drawing/2014/main" id="{62CAC5C8-6F0E-4DBD-A650-CBD858CE91C8}"/>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377">
              <a:extLst>
                <a:ext uri="{FF2B5EF4-FFF2-40B4-BE49-F238E27FC236}">
                  <a16:creationId xmlns:a16="http://schemas.microsoft.com/office/drawing/2014/main" id="{A3695201-6538-4706-8EA0-FE727930F2E7}"/>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9" name="Freeform 259">
            <a:extLst>
              <a:ext uri="{FF2B5EF4-FFF2-40B4-BE49-F238E27FC236}">
                <a16:creationId xmlns:a16="http://schemas.microsoft.com/office/drawing/2014/main" id="{5C0FA538-483E-4BB4-9DE7-53C97FD79F2C}"/>
              </a:ext>
            </a:extLst>
          </p:cNvPr>
          <p:cNvSpPr>
            <a:spLocks noChangeAspect="1" noEditPoints="1"/>
          </p:cNvSpPr>
          <p:nvPr/>
        </p:nvSpPr>
        <p:spPr bwMode="auto">
          <a:xfrm>
            <a:off x="6224515" y="3879408"/>
            <a:ext cx="334800" cy="335785"/>
          </a:xfrm>
          <a:custGeom>
            <a:avLst/>
            <a:gdLst>
              <a:gd name="T0" fmla="*/ 174 w 512"/>
              <a:gd name="T1" fmla="*/ 245 h 512"/>
              <a:gd name="T2" fmla="*/ 373 w 512"/>
              <a:gd name="T3" fmla="*/ 245 h 512"/>
              <a:gd name="T4" fmla="*/ 373 w 512"/>
              <a:gd name="T5" fmla="*/ 288 h 512"/>
              <a:gd name="T6" fmla="*/ 174 w 512"/>
              <a:gd name="T7" fmla="*/ 288 h 512"/>
              <a:gd name="T8" fmla="*/ 145 w 512"/>
              <a:gd name="T9" fmla="*/ 266 h 512"/>
              <a:gd name="T10" fmla="*/ 174 w 512"/>
              <a:gd name="T11" fmla="*/ 245 h 512"/>
              <a:gd name="T12" fmla="*/ 366 w 512"/>
              <a:gd name="T13" fmla="*/ 160 h 512"/>
              <a:gd name="T14" fmla="*/ 337 w 512"/>
              <a:gd name="T15" fmla="*/ 138 h 512"/>
              <a:gd name="T16" fmla="*/ 138 w 512"/>
              <a:gd name="T17" fmla="*/ 138 h 512"/>
              <a:gd name="T18" fmla="*/ 138 w 512"/>
              <a:gd name="T19" fmla="*/ 181 h 512"/>
              <a:gd name="T20" fmla="*/ 337 w 512"/>
              <a:gd name="T21" fmla="*/ 181 h 512"/>
              <a:gd name="T22" fmla="*/ 366 w 512"/>
              <a:gd name="T23" fmla="*/ 160 h 512"/>
              <a:gd name="T24" fmla="*/ 512 w 512"/>
              <a:gd name="T25" fmla="*/ 256 h 512"/>
              <a:gd name="T26" fmla="*/ 256 w 512"/>
              <a:gd name="T27" fmla="*/ 512 h 512"/>
              <a:gd name="T28" fmla="*/ 0 w 512"/>
              <a:gd name="T29" fmla="*/ 256 h 512"/>
              <a:gd name="T30" fmla="*/ 256 w 512"/>
              <a:gd name="T31" fmla="*/ 0 h 512"/>
              <a:gd name="T32" fmla="*/ 512 w 512"/>
              <a:gd name="T33" fmla="*/ 256 h 512"/>
              <a:gd name="T34" fmla="*/ 266 w 512"/>
              <a:gd name="T35" fmla="*/ 224 h 512"/>
              <a:gd name="T36" fmla="*/ 266 w 512"/>
              <a:gd name="T37" fmla="*/ 202 h 512"/>
              <a:gd name="T38" fmla="*/ 341 w 512"/>
              <a:gd name="T39" fmla="*/ 202 h 512"/>
              <a:gd name="T40" fmla="*/ 347 w 512"/>
              <a:gd name="T41" fmla="*/ 200 h 512"/>
              <a:gd name="T42" fmla="*/ 390 w 512"/>
              <a:gd name="T43" fmla="*/ 168 h 512"/>
              <a:gd name="T44" fmla="*/ 394 w 512"/>
              <a:gd name="T45" fmla="*/ 160 h 512"/>
              <a:gd name="T46" fmla="*/ 390 w 512"/>
              <a:gd name="T47" fmla="*/ 151 h 512"/>
              <a:gd name="T48" fmla="*/ 347 w 512"/>
              <a:gd name="T49" fmla="*/ 119 h 512"/>
              <a:gd name="T50" fmla="*/ 341 w 512"/>
              <a:gd name="T51" fmla="*/ 117 h 512"/>
              <a:gd name="T52" fmla="*/ 266 w 512"/>
              <a:gd name="T53" fmla="*/ 117 h 512"/>
              <a:gd name="T54" fmla="*/ 266 w 512"/>
              <a:gd name="T55" fmla="*/ 106 h 512"/>
              <a:gd name="T56" fmla="*/ 256 w 512"/>
              <a:gd name="T57" fmla="*/ 96 h 512"/>
              <a:gd name="T58" fmla="*/ 245 w 512"/>
              <a:gd name="T59" fmla="*/ 106 h 512"/>
              <a:gd name="T60" fmla="*/ 245 w 512"/>
              <a:gd name="T61" fmla="*/ 117 h 512"/>
              <a:gd name="T62" fmla="*/ 128 w 512"/>
              <a:gd name="T63" fmla="*/ 117 h 512"/>
              <a:gd name="T64" fmla="*/ 117 w 512"/>
              <a:gd name="T65" fmla="*/ 128 h 512"/>
              <a:gd name="T66" fmla="*/ 117 w 512"/>
              <a:gd name="T67" fmla="*/ 192 h 512"/>
              <a:gd name="T68" fmla="*/ 128 w 512"/>
              <a:gd name="T69" fmla="*/ 202 h 512"/>
              <a:gd name="T70" fmla="*/ 245 w 512"/>
              <a:gd name="T71" fmla="*/ 202 h 512"/>
              <a:gd name="T72" fmla="*/ 245 w 512"/>
              <a:gd name="T73" fmla="*/ 224 h 512"/>
              <a:gd name="T74" fmla="*/ 170 w 512"/>
              <a:gd name="T75" fmla="*/ 224 h 512"/>
              <a:gd name="T76" fmla="*/ 164 w 512"/>
              <a:gd name="T77" fmla="*/ 226 h 512"/>
              <a:gd name="T78" fmla="*/ 121 w 512"/>
              <a:gd name="T79" fmla="*/ 258 h 512"/>
              <a:gd name="T80" fmla="*/ 117 w 512"/>
              <a:gd name="T81" fmla="*/ 266 h 512"/>
              <a:gd name="T82" fmla="*/ 121 w 512"/>
              <a:gd name="T83" fmla="*/ 275 h 512"/>
              <a:gd name="T84" fmla="*/ 164 w 512"/>
              <a:gd name="T85" fmla="*/ 307 h 512"/>
              <a:gd name="T86" fmla="*/ 170 w 512"/>
              <a:gd name="T87" fmla="*/ 309 h 512"/>
              <a:gd name="T88" fmla="*/ 245 w 512"/>
              <a:gd name="T89" fmla="*/ 309 h 512"/>
              <a:gd name="T90" fmla="*/ 245 w 512"/>
              <a:gd name="T91" fmla="*/ 405 h 512"/>
              <a:gd name="T92" fmla="*/ 256 w 512"/>
              <a:gd name="T93" fmla="*/ 416 h 512"/>
              <a:gd name="T94" fmla="*/ 266 w 512"/>
              <a:gd name="T95" fmla="*/ 405 h 512"/>
              <a:gd name="T96" fmla="*/ 266 w 512"/>
              <a:gd name="T97" fmla="*/ 309 h 512"/>
              <a:gd name="T98" fmla="*/ 384 w 512"/>
              <a:gd name="T99" fmla="*/ 309 h 512"/>
              <a:gd name="T100" fmla="*/ 394 w 512"/>
              <a:gd name="T101" fmla="*/ 298 h 512"/>
              <a:gd name="T102" fmla="*/ 394 w 512"/>
              <a:gd name="T103" fmla="*/ 234 h 512"/>
              <a:gd name="T104" fmla="*/ 384 w 512"/>
              <a:gd name="T105" fmla="*/ 224 h 512"/>
              <a:gd name="T106" fmla="*/ 266 w 512"/>
              <a:gd name="T107"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174" y="245"/>
                </a:moveTo>
                <a:cubicBezTo>
                  <a:pt x="373" y="245"/>
                  <a:pt x="373" y="245"/>
                  <a:pt x="373" y="245"/>
                </a:cubicBezTo>
                <a:cubicBezTo>
                  <a:pt x="373" y="288"/>
                  <a:pt x="373" y="288"/>
                  <a:pt x="373" y="288"/>
                </a:cubicBezTo>
                <a:cubicBezTo>
                  <a:pt x="174" y="288"/>
                  <a:pt x="174" y="288"/>
                  <a:pt x="174" y="288"/>
                </a:cubicBezTo>
                <a:cubicBezTo>
                  <a:pt x="145" y="266"/>
                  <a:pt x="145" y="266"/>
                  <a:pt x="145" y="266"/>
                </a:cubicBezTo>
                <a:lnTo>
                  <a:pt x="174" y="245"/>
                </a:lnTo>
                <a:close/>
                <a:moveTo>
                  <a:pt x="366" y="160"/>
                </a:moveTo>
                <a:cubicBezTo>
                  <a:pt x="337" y="138"/>
                  <a:pt x="337" y="138"/>
                  <a:pt x="337" y="138"/>
                </a:cubicBezTo>
                <a:cubicBezTo>
                  <a:pt x="138" y="138"/>
                  <a:pt x="138" y="138"/>
                  <a:pt x="138" y="138"/>
                </a:cubicBezTo>
                <a:cubicBezTo>
                  <a:pt x="138" y="181"/>
                  <a:pt x="138" y="181"/>
                  <a:pt x="138" y="181"/>
                </a:cubicBezTo>
                <a:cubicBezTo>
                  <a:pt x="337" y="181"/>
                  <a:pt x="337" y="181"/>
                  <a:pt x="337" y="181"/>
                </a:cubicBezTo>
                <a:lnTo>
                  <a:pt x="366" y="16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66" y="224"/>
                </a:moveTo>
                <a:cubicBezTo>
                  <a:pt x="266" y="202"/>
                  <a:pt x="266" y="202"/>
                  <a:pt x="266" y="202"/>
                </a:cubicBezTo>
                <a:cubicBezTo>
                  <a:pt x="341" y="202"/>
                  <a:pt x="341" y="202"/>
                  <a:pt x="341" y="202"/>
                </a:cubicBezTo>
                <a:cubicBezTo>
                  <a:pt x="343" y="202"/>
                  <a:pt x="346" y="202"/>
                  <a:pt x="347" y="200"/>
                </a:cubicBezTo>
                <a:cubicBezTo>
                  <a:pt x="390" y="168"/>
                  <a:pt x="390" y="168"/>
                  <a:pt x="390" y="168"/>
                </a:cubicBezTo>
                <a:cubicBezTo>
                  <a:pt x="393" y="166"/>
                  <a:pt x="394" y="163"/>
                  <a:pt x="394" y="160"/>
                </a:cubicBezTo>
                <a:cubicBezTo>
                  <a:pt x="394" y="156"/>
                  <a:pt x="393" y="153"/>
                  <a:pt x="390" y="151"/>
                </a:cubicBezTo>
                <a:cubicBezTo>
                  <a:pt x="347" y="119"/>
                  <a:pt x="347" y="119"/>
                  <a:pt x="347" y="119"/>
                </a:cubicBezTo>
                <a:cubicBezTo>
                  <a:pt x="346" y="118"/>
                  <a:pt x="343" y="117"/>
                  <a:pt x="341" y="117"/>
                </a:cubicBezTo>
                <a:cubicBezTo>
                  <a:pt x="266" y="117"/>
                  <a:pt x="266" y="117"/>
                  <a:pt x="266" y="117"/>
                </a:cubicBezTo>
                <a:cubicBezTo>
                  <a:pt x="266" y="106"/>
                  <a:pt x="266" y="106"/>
                  <a:pt x="266" y="106"/>
                </a:cubicBezTo>
                <a:cubicBezTo>
                  <a:pt x="266" y="100"/>
                  <a:pt x="262" y="96"/>
                  <a:pt x="256" y="96"/>
                </a:cubicBezTo>
                <a:cubicBezTo>
                  <a:pt x="250" y="96"/>
                  <a:pt x="245" y="100"/>
                  <a:pt x="245" y="106"/>
                </a:cubicBezTo>
                <a:cubicBezTo>
                  <a:pt x="245" y="117"/>
                  <a:pt x="245" y="117"/>
                  <a:pt x="245" y="117"/>
                </a:cubicBezTo>
                <a:cubicBezTo>
                  <a:pt x="128" y="117"/>
                  <a:pt x="128" y="117"/>
                  <a:pt x="128" y="117"/>
                </a:cubicBezTo>
                <a:cubicBezTo>
                  <a:pt x="122" y="117"/>
                  <a:pt x="117" y="122"/>
                  <a:pt x="117" y="128"/>
                </a:cubicBezTo>
                <a:cubicBezTo>
                  <a:pt x="117" y="192"/>
                  <a:pt x="117" y="192"/>
                  <a:pt x="117" y="192"/>
                </a:cubicBezTo>
                <a:cubicBezTo>
                  <a:pt x="117" y="198"/>
                  <a:pt x="122" y="202"/>
                  <a:pt x="128" y="202"/>
                </a:cubicBezTo>
                <a:cubicBezTo>
                  <a:pt x="245" y="202"/>
                  <a:pt x="245" y="202"/>
                  <a:pt x="245" y="202"/>
                </a:cubicBezTo>
                <a:cubicBezTo>
                  <a:pt x="245" y="224"/>
                  <a:pt x="245" y="224"/>
                  <a:pt x="245" y="224"/>
                </a:cubicBezTo>
                <a:cubicBezTo>
                  <a:pt x="170" y="224"/>
                  <a:pt x="170" y="224"/>
                  <a:pt x="170" y="224"/>
                </a:cubicBezTo>
                <a:cubicBezTo>
                  <a:pt x="168" y="224"/>
                  <a:pt x="166" y="224"/>
                  <a:pt x="164" y="226"/>
                </a:cubicBezTo>
                <a:cubicBezTo>
                  <a:pt x="121" y="258"/>
                  <a:pt x="121" y="258"/>
                  <a:pt x="121" y="258"/>
                </a:cubicBezTo>
                <a:cubicBezTo>
                  <a:pt x="119" y="260"/>
                  <a:pt x="117" y="263"/>
                  <a:pt x="117" y="266"/>
                </a:cubicBezTo>
                <a:cubicBezTo>
                  <a:pt x="117" y="270"/>
                  <a:pt x="119" y="273"/>
                  <a:pt x="121" y="275"/>
                </a:cubicBezTo>
                <a:cubicBezTo>
                  <a:pt x="164" y="307"/>
                  <a:pt x="164" y="307"/>
                  <a:pt x="164" y="307"/>
                </a:cubicBezTo>
                <a:cubicBezTo>
                  <a:pt x="166" y="308"/>
                  <a:pt x="168" y="309"/>
                  <a:pt x="170" y="309"/>
                </a:cubicBezTo>
                <a:cubicBezTo>
                  <a:pt x="245" y="309"/>
                  <a:pt x="245" y="309"/>
                  <a:pt x="245" y="309"/>
                </a:cubicBezTo>
                <a:cubicBezTo>
                  <a:pt x="245" y="405"/>
                  <a:pt x="245" y="405"/>
                  <a:pt x="245" y="405"/>
                </a:cubicBezTo>
                <a:cubicBezTo>
                  <a:pt x="245" y="411"/>
                  <a:pt x="250" y="416"/>
                  <a:pt x="256" y="416"/>
                </a:cubicBezTo>
                <a:cubicBezTo>
                  <a:pt x="262" y="416"/>
                  <a:pt x="266" y="411"/>
                  <a:pt x="266" y="405"/>
                </a:cubicBezTo>
                <a:cubicBezTo>
                  <a:pt x="266" y="309"/>
                  <a:pt x="266" y="309"/>
                  <a:pt x="266" y="309"/>
                </a:cubicBezTo>
                <a:cubicBezTo>
                  <a:pt x="384" y="309"/>
                  <a:pt x="384" y="309"/>
                  <a:pt x="384" y="309"/>
                </a:cubicBezTo>
                <a:cubicBezTo>
                  <a:pt x="390" y="309"/>
                  <a:pt x="394" y="304"/>
                  <a:pt x="394" y="298"/>
                </a:cubicBezTo>
                <a:cubicBezTo>
                  <a:pt x="394" y="234"/>
                  <a:pt x="394" y="234"/>
                  <a:pt x="394" y="234"/>
                </a:cubicBezTo>
                <a:cubicBezTo>
                  <a:pt x="394" y="228"/>
                  <a:pt x="390" y="224"/>
                  <a:pt x="384" y="224"/>
                </a:cubicBezTo>
                <a:lnTo>
                  <a:pt x="266" y="224"/>
                </a:lnTo>
                <a:close/>
              </a:path>
            </a:pathLst>
          </a:custGeom>
          <a:solidFill>
            <a:srgbClr val="036938"/>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331">
            <a:extLst>
              <a:ext uri="{FF2B5EF4-FFF2-40B4-BE49-F238E27FC236}">
                <a16:creationId xmlns:a16="http://schemas.microsoft.com/office/drawing/2014/main" id="{C1C31936-CEBA-4D72-8A50-E64C39671A37}"/>
              </a:ext>
            </a:extLst>
          </p:cNvPr>
          <p:cNvSpPr>
            <a:spLocks noChangeAspect="1" noEditPoints="1"/>
          </p:cNvSpPr>
          <p:nvPr/>
        </p:nvSpPr>
        <p:spPr bwMode="auto">
          <a:xfrm>
            <a:off x="6224515" y="4525584"/>
            <a:ext cx="334800" cy="33578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97 w 512"/>
              <a:gd name="T11" fmla="*/ 175 h 512"/>
              <a:gd name="T12" fmla="*/ 389 w 512"/>
              <a:gd name="T13" fmla="*/ 178 h 512"/>
              <a:gd name="T14" fmla="*/ 382 w 512"/>
              <a:gd name="T15" fmla="*/ 175 h 512"/>
              <a:gd name="T16" fmla="*/ 367 w 512"/>
              <a:gd name="T17" fmla="*/ 160 h 512"/>
              <a:gd name="T18" fmla="*/ 350 w 512"/>
              <a:gd name="T19" fmla="*/ 176 h 512"/>
              <a:gd name="T20" fmla="*/ 394 w 512"/>
              <a:gd name="T21" fmla="*/ 277 h 512"/>
              <a:gd name="T22" fmla="*/ 256 w 512"/>
              <a:gd name="T23" fmla="*/ 416 h 512"/>
              <a:gd name="T24" fmla="*/ 117 w 512"/>
              <a:gd name="T25" fmla="*/ 277 h 512"/>
              <a:gd name="T26" fmla="*/ 245 w 512"/>
              <a:gd name="T27" fmla="*/ 139 h 512"/>
              <a:gd name="T28" fmla="*/ 245 w 512"/>
              <a:gd name="T29" fmla="*/ 117 h 512"/>
              <a:gd name="T30" fmla="*/ 224 w 512"/>
              <a:gd name="T31" fmla="*/ 117 h 512"/>
              <a:gd name="T32" fmla="*/ 213 w 512"/>
              <a:gd name="T33" fmla="*/ 106 h 512"/>
              <a:gd name="T34" fmla="*/ 224 w 512"/>
              <a:gd name="T35" fmla="*/ 96 h 512"/>
              <a:gd name="T36" fmla="*/ 288 w 512"/>
              <a:gd name="T37" fmla="*/ 96 h 512"/>
              <a:gd name="T38" fmla="*/ 298 w 512"/>
              <a:gd name="T39" fmla="*/ 106 h 512"/>
              <a:gd name="T40" fmla="*/ 288 w 512"/>
              <a:gd name="T41" fmla="*/ 117 h 512"/>
              <a:gd name="T42" fmla="*/ 266 w 512"/>
              <a:gd name="T43" fmla="*/ 117 h 512"/>
              <a:gd name="T44" fmla="*/ 266 w 512"/>
              <a:gd name="T45" fmla="*/ 139 h 512"/>
              <a:gd name="T46" fmla="*/ 334 w 512"/>
              <a:gd name="T47" fmla="*/ 163 h 512"/>
              <a:gd name="T48" fmla="*/ 352 w 512"/>
              <a:gd name="T49" fmla="*/ 145 h 512"/>
              <a:gd name="T50" fmla="*/ 337 w 512"/>
              <a:gd name="T51" fmla="*/ 129 h 512"/>
              <a:gd name="T52" fmla="*/ 337 w 512"/>
              <a:gd name="T53" fmla="*/ 114 h 512"/>
              <a:gd name="T54" fmla="*/ 352 w 512"/>
              <a:gd name="T55" fmla="*/ 114 h 512"/>
              <a:gd name="T56" fmla="*/ 397 w 512"/>
              <a:gd name="T57" fmla="*/ 160 h 512"/>
              <a:gd name="T58" fmla="*/ 397 w 512"/>
              <a:gd name="T59" fmla="*/ 175 h 512"/>
              <a:gd name="T60" fmla="*/ 256 w 512"/>
              <a:gd name="T61" fmla="*/ 160 h 512"/>
              <a:gd name="T62" fmla="*/ 138 w 512"/>
              <a:gd name="T63" fmla="*/ 277 h 512"/>
              <a:gd name="T64" fmla="*/ 256 w 512"/>
              <a:gd name="T65" fmla="*/ 394 h 512"/>
              <a:gd name="T66" fmla="*/ 373 w 512"/>
              <a:gd name="T67" fmla="*/ 277 h 512"/>
              <a:gd name="T68" fmla="*/ 256 w 512"/>
              <a:gd name="T69" fmla="*/ 160 h 512"/>
              <a:gd name="T70" fmla="*/ 266 w 512"/>
              <a:gd name="T71" fmla="*/ 277 h 512"/>
              <a:gd name="T72" fmla="*/ 256 w 512"/>
              <a:gd name="T73" fmla="*/ 288 h 512"/>
              <a:gd name="T74" fmla="*/ 245 w 512"/>
              <a:gd name="T75" fmla="*/ 277 h 512"/>
              <a:gd name="T76" fmla="*/ 245 w 512"/>
              <a:gd name="T77" fmla="*/ 202 h 512"/>
              <a:gd name="T78" fmla="*/ 256 w 512"/>
              <a:gd name="T79" fmla="*/ 192 h 512"/>
              <a:gd name="T80" fmla="*/ 266 w 512"/>
              <a:gd name="T81" fmla="*/ 202 h 512"/>
              <a:gd name="T82" fmla="*/ 266 w 512"/>
              <a:gd name="T8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7" y="175"/>
                </a:moveTo>
                <a:cubicBezTo>
                  <a:pt x="395" y="177"/>
                  <a:pt x="392" y="178"/>
                  <a:pt x="389" y="178"/>
                </a:cubicBezTo>
                <a:cubicBezTo>
                  <a:pt x="387" y="178"/>
                  <a:pt x="384" y="177"/>
                  <a:pt x="382" y="175"/>
                </a:cubicBezTo>
                <a:cubicBezTo>
                  <a:pt x="367" y="160"/>
                  <a:pt x="367" y="160"/>
                  <a:pt x="367" y="160"/>
                </a:cubicBezTo>
                <a:cubicBezTo>
                  <a:pt x="350" y="176"/>
                  <a:pt x="350" y="176"/>
                  <a:pt x="350" y="176"/>
                </a:cubicBezTo>
                <a:cubicBezTo>
                  <a:pt x="377" y="201"/>
                  <a:pt x="394" y="237"/>
                  <a:pt x="394" y="277"/>
                </a:cubicBezTo>
                <a:cubicBezTo>
                  <a:pt x="394" y="353"/>
                  <a:pt x="332" y="416"/>
                  <a:pt x="256" y="416"/>
                </a:cubicBezTo>
                <a:cubicBezTo>
                  <a:pt x="179" y="416"/>
                  <a:pt x="117" y="353"/>
                  <a:pt x="117" y="277"/>
                </a:cubicBezTo>
                <a:cubicBezTo>
                  <a:pt x="117" y="204"/>
                  <a:pt x="174" y="144"/>
                  <a:pt x="245" y="139"/>
                </a:cubicBezTo>
                <a:cubicBezTo>
                  <a:pt x="245" y="117"/>
                  <a:pt x="245" y="117"/>
                  <a:pt x="245" y="117"/>
                </a:cubicBezTo>
                <a:cubicBezTo>
                  <a:pt x="224" y="117"/>
                  <a:pt x="224" y="117"/>
                  <a:pt x="224" y="117"/>
                </a:cubicBezTo>
                <a:cubicBezTo>
                  <a:pt x="218" y="117"/>
                  <a:pt x="213" y="112"/>
                  <a:pt x="213" y="106"/>
                </a:cubicBezTo>
                <a:cubicBezTo>
                  <a:pt x="213" y="100"/>
                  <a:pt x="218" y="96"/>
                  <a:pt x="224" y="96"/>
                </a:cubicBezTo>
                <a:cubicBezTo>
                  <a:pt x="288" y="96"/>
                  <a:pt x="288" y="96"/>
                  <a:pt x="288" y="96"/>
                </a:cubicBezTo>
                <a:cubicBezTo>
                  <a:pt x="294" y="96"/>
                  <a:pt x="298" y="100"/>
                  <a:pt x="298" y="106"/>
                </a:cubicBezTo>
                <a:cubicBezTo>
                  <a:pt x="298" y="112"/>
                  <a:pt x="294" y="117"/>
                  <a:pt x="288" y="117"/>
                </a:cubicBezTo>
                <a:cubicBezTo>
                  <a:pt x="266" y="117"/>
                  <a:pt x="266" y="117"/>
                  <a:pt x="266" y="117"/>
                </a:cubicBezTo>
                <a:cubicBezTo>
                  <a:pt x="266" y="139"/>
                  <a:pt x="266" y="139"/>
                  <a:pt x="266" y="139"/>
                </a:cubicBezTo>
                <a:cubicBezTo>
                  <a:pt x="291" y="141"/>
                  <a:pt x="314" y="149"/>
                  <a:pt x="334" y="163"/>
                </a:cubicBezTo>
                <a:cubicBezTo>
                  <a:pt x="352" y="145"/>
                  <a:pt x="352" y="145"/>
                  <a:pt x="352" y="145"/>
                </a:cubicBezTo>
                <a:cubicBezTo>
                  <a:pt x="337" y="129"/>
                  <a:pt x="337" y="129"/>
                  <a:pt x="337" y="129"/>
                </a:cubicBezTo>
                <a:cubicBezTo>
                  <a:pt x="332" y="125"/>
                  <a:pt x="332" y="119"/>
                  <a:pt x="337" y="114"/>
                </a:cubicBezTo>
                <a:cubicBezTo>
                  <a:pt x="341" y="110"/>
                  <a:pt x="348" y="110"/>
                  <a:pt x="352" y="114"/>
                </a:cubicBezTo>
                <a:cubicBezTo>
                  <a:pt x="397" y="160"/>
                  <a:pt x="397" y="160"/>
                  <a:pt x="397" y="160"/>
                </a:cubicBezTo>
                <a:cubicBezTo>
                  <a:pt x="401" y="164"/>
                  <a:pt x="401" y="171"/>
                  <a:pt x="397" y="175"/>
                </a:cubicBezTo>
                <a:close/>
                <a:moveTo>
                  <a:pt x="256" y="160"/>
                </a:moveTo>
                <a:cubicBezTo>
                  <a:pt x="191" y="160"/>
                  <a:pt x="138" y="212"/>
                  <a:pt x="138" y="277"/>
                </a:cubicBezTo>
                <a:cubicBezTo>
                  <a:pt x="138" y="342"/>
                  <a:pt x="191" y="394"/>
                  <a:pt x="256" y="394"/>
                </a:cubicBezTo>
                <a:cubicBezTo>
                  <a:pt x="320" y="394"/>
                  <a:pt x="373" y="342"/>
                  <a:pt x="373" y="277"/>
                </a:cubicBezTo>
                <a:cubicBezTo>
                  <a:pt x="373" y="212"/>
                  <a:pt x="320" y="160"/>
                  <a:pt x="256" y="160"/>
                </a:cubicBezTo>
                <a:close/>
                <a:moveTo>
                  <a:pt x="266" y="277"/>
                </a:moveTo>
                <a:cubicBezTo>
                  <a:pt x="266" y="283"/>
                  <a:pt x="262" y="288"/>
                  <a:pt x="256" y="288"/>
                </a:cubicBezTo>
                <a:cubicBezTo>
                  <a:pt x="250" y="288"/>
                  <a:pt x="245" y="283"/>
                  <a:pt x="245" y="277"/>
                </a:cubicBezTo>
                <a:cubicBezTo>
                  <a:pt x="245" y="202"/>
                  <a:pt x="245" y="202"/>
                  <a:pt x="245" y="202"/>
                </a:cubicBezTo>
                <a:cubicBezTo>
                  <a:pt x="245" y="196"/>
                  <a:pt x="250" y="192"/>
                  <a:pt x="256" y="192"/>
                </a:cubicBezTo>
                <a:cubicBezTo>
                  <a:pt x="262" y="192"/>
                  <a:pt x="266" y="196"/>
                  <a:pt x="266" y="202"/>
                </a:cubicBezTo>
                <a:lnTo>
                  <a:pt x="266" y="277"/>
                </a:lnTo>
                <a:close/>
              </a:path>
            </a:pathLst>
          </a:custGeom>
          <a:solidFill>
            <a:srgbClr val="036938"/>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374">
            <a:extLst>
              <a:ext uri="{FF2B5EF4-FFF2-40B4-BE49-F238E27FC236}">
                <a16:creationId xmlns:a16="http://schemas.microsoft.com/office/drawing/2014/main" id="{A3ABD3BC-D1F6-4DCB-BC89-328F78DB9CB2}"/>
              </a:ext>
            </a:extLst>
          </p:cNvPr>
          <p:cNvSpPr>
            <a:spLocks noChangeAspect="1" noEditPoints="1"/>
          </p:cNvSpPr>
          <p:nvPr/>
        </p:nvSpPr>
        <p:spPr bwMode="auto">
          <a:xfrm>
            <a:off x="6224515" y="5196146"/>
            <a:ext cx="334800" cy="33578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13 w 512"/>
              <a:gd name="T11" fmla="*/ 266 h 512"/>
              <a:gd name="T12" fmla="*/ 132 w 512"/>
              <a:gd name="T13" fmla="*/ 266 h 512"/>
              <a:gd name="T14" fmla="*/ 157 w 512"/>
              <a:gd name="T15" fmla="*/ 291 h 512"/>
              <a:gd name="T16" fmla="*/ 157 w 512"/>
              <a:gd name="T17" fmla="*/ 306 h 512"/>
              <a:gd name="T18" fmla="*/ 149 w 512"/>
              <a:gd name="T19" fmla="*/ 309 h 512"/>
              <a:gd name="T20" fmla="*/ 141 w 512"/>
              <a:gd name="T21" fmla="*/ 306 h 512"/>
              <a:gd name="T22" fmla="*/ 104 w 512"/>
              <a:gd name="T23" fmla="*/ 269 h 512"/>
              <a:gd name="T24" fmla="*/ 99 w 512"/>
              <a:gd name="T25" fmla="*/ 263 h 512"/>
              <a:gd name="T26" fmla="*/ 99 w 512"/>
              <a:gd name="T27" fmla="*/ 248 h 512"/>
              <a:gd name="T28" fmla="*/ 141 w 512"/>
              <a:gd name="T29" fmla="*/ 205 h 512"/>
              <a:gd name="T30" fmla="*/ 157 w 512"/>
              <a:gd name="T31" fmla="*/ 205 h 512"/>
              <a:gd name="T32" fmla="*/ 157 w 512"/>
              <a:gd name="T33" fmla="*/ 221 h 512"/>
              <a:gd name="T34" fmla="*/ 132 w 512"/>
              <a:gd name="T35" fmla="*/ 245 h 512"/>
              <a:gd name="T36" fmla="*/ 213 w 512"/>
              <a:gd name="T37" fmla="*/ 245 h 512"/>
              <a:gd name="T38" fmla="*/ 224 w 512"/>
              <a:gd name="T39" fmla="*/ 256 h 512"/>
              <a:gd name="T40" fmla="*/ 213 w 512"/>
              <a:gd name="T41" fmla="*/ 266 h 512"/>
              <a:gd name="T42" fmla="*/ 413 w 512"/>
              <a:gd name="T43" fmla="*/ 263 h 512"/>
              <a:gd name="T44" fmla="*/ 370 w 512"/>
              <a:gd name="T45" fmla="*/ 306 h 512"/>
              <a:gd name="T46" fmla="*/ 362 w 512"/>
              <a:gd name="T47" fmla="*/ 309 h 512"/>
              <a:gd name="T48" fmla="*/ 355 w 512"/>
              <a:gd name="T49" fmla="*/ 306 h 512"/>
              <a:gd name="T50" fmla="*/ 355 w 512"/>
              <a:gd name="T51" fmla="*/ 291 h 512"/>
              <a:gd name="T52" fmla="*/ 379 w 512"/>
              <a:gd name="T53" fmla="*/ 266 h 512"/>
              <a:gd name="T54" fmla="*/ 298 w 512"/>
              <a:gd name="T55" fmla="*/ 266 h 512"/>
              <a:gd name="T56" fmla="*/ 288 w 512"/>
              <a:gd name="T57" fmla="*/ 256 h 512"/>
              <a:gd name="T58" fmla="*/ 298 w 512"/>
              <a:gd name="T59" fmla="*/ 245 h 512"/>
              <a:gd name="T60" fmla="*/ 379 w 512"/>
              <a:gd name="T61" fmla="*/ 245 h 512"/>
              <a:gd name="T62" fmla="*/ 355 w 512"/>
              <a:gd name="T63" fmla="*/ 221 h 512"/>
              <a:gd name="T64" fmla="*/ 355 w 512"/>
              <a:gd name="T65" fmla="*/ 205 h 512"/>
              <a:gd name="T66" fmla="*/ 370 w 512"/>
              <a:gd name="T67" fmla="*/ 205 h 512"/>
              <a:gd name="T68" fmla="*/ 413 w 512"/>
              <a:gd name="T69" fmla="*/ 248 h 512"/>
              <a:gd name="T70" fmla="*/ 413 w 512"/>
              <a:gd name="T71" fmla="*/ 2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13" y="266"/>
                </a:moveTo>
                <a:cubicBezTo>
                  <a:pt x="132" y="266"/>
                  <a:pt x="132" y="266"/>
                  <a:pt x="132" y="266"/>
                </a:cubicBezTo>
                <a:cubicBezTo>
                  <a:pt x="157" y="291"/>
                  <a:pt x="157" y="291"/>
                  <a:pt x="157" y="291"/>
                </a:cubicBezTo>
                <a:cubicBezTo>
                  <a:pt x="161" y="295"/>
                  <a:pt x="161" y="302"/>
                  <a:pt x="157" y="306"/>
                </a:cubicBezTo>
                <a:cubicBezTo>
                  <a:pt x="154" y="308"/>
                  <a:pt x="152" y="309"/>
                  <a:pt x="149" y="309"/>
                </a:cubicBezTo>
                <a:cubicBezTo>
                  <a:pt x="146" y="309"/>
                  <a:pt x="144" y="308"/>
                  <a:pt x="141" y="306"/>
                </a:cubicBezTo>
                <a:cubicBezTo>
                  <a:pt x="104" y="269"/>
                  <a:pt x="104" y="269"/>
                  <a:pt x="104" y="269"/>
                </a:cubicBezTo>
                <a:cubicBezTo>
                  <a:pt x="99" y="263"/>
                  <a:pt x="99" y="263"/>
                  <a:pt x="99" y="263"/>
                </a:cubicBezTo>
                <a:cubicBezTo>
                  <a:pt x="95" y="259"/>
                  <a:pt x="95" y="252"/>
                  <a:pt x="99" y="248"/>
                </a:cubicBezTo>
                <a:cubicBezTo>
                  <a:pt x="141" y="205"/>
                  <a:pt x="141" y="205"/>
                  <a:pt x="141" y="205"/>
                </a:cubicBezTo>
                <a:cubicBezTo>
                  <a:pt x="146" y="201"/>
                  <a:pt x="152" y="201"/>
                  <a:pt x="157" y="205"/>
                </a:cubicBezTo>
                <a:cubicBezTo>
                  <a:pt x="161" y="210"/>
                  <a:pt x="161" y="216"/>
                  <a:pt x="157" y="221"/>
                </a:cubicBezTo>
                <a:cubicBezTo>
                  <a:pt x="132" y="245"/>
                  <a:pt x="132" y="245"/>
                  <a:pt x="132" y="245"/>
                </a:cubicBezTo>
                <a:cubicBezTo>
                  <a:pt x="213" y="245"/>
                  <a:pt x="213" y="245"/>
                  <a:pt x="213" y="245"/>
                </a:cubicBezTo>
                <a:cubicBezTo>
                  <a:pt x="219" y="245"/>
                  <a:pt x="224" y="250"/>
                  <a:pt x="224" y="256"/>
                </a:cubicBezTo>
                <a:cubicBezTo>
                  <a:pt x="224" y="262"/>
                  <a:pt x="219" y="266"/>
                  <a:pt x="213" y="266"/>
                </a:cubicBezTo>
                <a:close/>
                <a:moveTo>
                  <a:pt x="413" y="263"/>
                </a:moveTo>
                <a:cubicBezTo>
                  <a:pt x="370" y="306"/>
                  <a:pt x="370" y="306"/>
                  <a:pt x="370" y="306"/>
                </a:cubicBezTo>
                <a:cubicBezTo>
                  <a:pt x="368" y="308"/>
                  <a:pt x="365" y="309"/>
                  <a:pt x="362" y="309"/>
                </a:cubicBezTo>
                <a:cubicBezTo>
                  <a:pt x="360" y="309"/>
                  <a:pt x="357" y="308"/>
                  <a:pt x="355" y="306"/>
                </a:cubicBezTo>
                <a:cubicBezTo>
                  <a:pt x="351" y="302"/>
                  <a:pt x="351" y="295"/>
                  <a:pt x="355" y="291"/>
                </a:cubicBezTo>
                <a:cubicBezTo>
                  <a:pt x="379" y="266"/>
                  <a:pt x="379" y="266"/>
                  <a:pt x="379" y="266"/>
                </a:cubicBezTo>
                <a:cubicBezTo>
                  <a:pt x="298" y="266"/>
                  <a:pt x="298" y="266"/>
                  <a:pt x="298" y="266"/>
                </a:cubicBezTo>
                <a:cubicBezTo>
                  <a:pt x="292" y="266"/>
                  <a:pt x="288" y="262"/>
                  <a:pt x="288" y="256"/>
                </a:cubicBezTo>
                <a:cubicBezTo>
                  <a:pt x="288" y="250"/>
                  <a:pt x="292" y="245"/>
                  <a:pt x="298" y="245"/>
                </a:cubicBezTo>
                <a:cubicBezTo>
                  <a:pt x="379" y="245"/>
                  <a:pt x="379" y="245"/>
                  <a:pt x="379" y="245"/>
                </a:cubicBezTo>
                <a:cubicBezTo>
                  <a:pt x="355" y="221"/>
                  <a:pt x="355" y="221"/>
                  <a:pt x="355" y="221"/>
                </a:cubicBezTo>
                <a:cubicBezTo>
                  <a:pt x="351" y="216"/>
                  <a:pt x="351" y="210"/>
                  <a:pt x="355" y="205"/>
                </a:cubicBezTo>
                <a:cubicBezTo>
                  <a:pt x="359" y="201"/>
                  <a:pt x="366" y="201"/>
                  <a:pt x="370" y="205"/>
                </a:cubicBezTo>
                <a:cubicBezTo>
                  <a:pt x="413" y="248"/>
                  <a:pt x="413" y="248"/>
                  <a:pt x="413" y="248"/>
                </a:cubicBezTo>
                <a:cubicBezTo>
                  <a:pt x="417" y="252"/>
                  <a:pt x="417" y="259"/>
                  <a:pt x="413" y="263"/>
                </a:cubicBezTo>
                <a:close/>
              </a:path>
            </a:pathLst>
          </a:custGeom>
          <a:solidFill>
            <a:srgbClr val="036938"/>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763306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Organisation and talent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74546" y="0"/>
            <a:ext cx="7913443" cy="6858000"/>
          </a:xfrm>
          <a:prstGeom prst="rect">
            <a:avLst/>
          </a:prstGeom>
        </p:spPr>
      </p:pic>
    </p:spTree>
    <p:extLst>
      <p:ext uri="{BB962C8B-B14F-4D97-AF65-F5344CB8AC3E}">
        <p14:creationId xmlns:p14="http://schemas.microsoft.com/office/powerpoint/2010/main" val="4217930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5" name="Rectangle 274"/>
          <p:cNvSpPr/>
          <p:nvPr/>
        </p:nvSpPr>
        <p:spPr bwMode="gray">
          <a:xfrm>
            <a:off x="538680" y="1792687"/>
            <a:ext cx="6401279" cy="4120682"/>
          </a:xfrm>
          <a:prstGeom prst="rect">
            <a:avLst/>
          </a:prstGeom>
          <a:solidFill>
            <a:schemeClr val="bg1"/>
          </a:solidFill>
          <a:ln w="12700" algn="ctr">
            <a:solidFill>
              <a:schemeClr val="bg1">
                <a:lumMod val="85000"/>
              </a:schemeClr>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a:ln>
                <a:noFill/>
              </a:ln>
              <a:solidFill>
                <a:prstClr val="white"/>
              </a:solidFill>
              <a:effectLst/>
              <a:uLnTx/>
              <a:uFillTx/>
              <a:latin typeface="Calibri Light"/>
              <a:ea typeface="+mn-ea"/>
              <a:cs typeface="+mn-cs"/>
            </a:endParaRPr>
          </a:p>
        </p:txBody>
      </p:sp>
      <p:sp>
        <p:nvSpPr>
          <p:cNvPr id="4" name="Title 3"/>
          <p:cNvSpPr>
            <a:spLocks noGrp="1"/>
          </p:cNvSpPr>
          <p:nvPr>
            <p:ph type="title"/>
          </p:nvPr>
        </p:nvSpPr>
        <p:spPr/>
        <p:txBody>
          <a:bodyPr/>
          <a:lstStyle/>
          <a:p>
            <a:r>
              <a:rPr lang="en-GB"/>
              <a:t>Organisation Structure and Talent are key component of the TOM framework</a:t>
            </a:r>
          </a:p>
        </p:txBody>
      </p:sp>
      <p:sp>
        <p:nvSpPr>
          <p:cNvPr id="5" name="Text Placeholder 4"/>
          <p:cNvSpPr>
            <a:spLocks noGrp="1"/>
          </p:cNvSpPr>
          <p:nvPr>
            <p:ph type="body" sz="quarter" idx="14"/>
          </p:nvPr>
        </p:nvSpPr>
        <p:spPr/>
        <p:txBody>
          <a:bodyPr/>
          <a:lstStyle/>
          <a:p>
            <a:r>
              <a:rPr lang="en-GB" dirty="0"/>
              <a:t>Though it may come after the design of other key operating model dimensions, the organisational design will be what ultimately enables any major operating model transformation</a:t>
            </a:r>
          </a:p>
        </p:txBody>
      </p:sp>
      <p:sp>
        <p:nvSpPr>
          <p:cNvPr id="3" name="Text Placeholder 2"/>
          <p:cNvSpPr>
            <a:spLocks noGrp="1"/>
          </p:cNvSpPr>
          <p:nvPr>
            <p:ph type="body" sz="quarter" idx="4294967295"/>
          </p:nvPr>
        </p:nvSpPr>
        <p:spPr>
          <a:xfrm>
            <a:off x="971550" y="320675"/>
            <a:ext cx="11220450" cy="138113"/>
          </a:xfrm>
        </p:spPr>
        <p:txBody>
          <a:bodyPr/>
          <a:lstStyle/>
          <a:p>
            <a:r>
              <a:rPr lang="en-GB"/>
              <a:t>Organisation and talent</a:t>
            </a:r>
          </a:p>
        </p:txBody>
      </p:sp>
      <p:sp>
        <p:nvSpPr>
          <p:cNvPr id="2" name="TextBox 1"/>
          <p:cNvSpPr txBox="1"/>
          <p:nvPr/>
        </p:nvSpPr>
        <p:spPr>
          <a:xfrm>
            <a:off x="664166" y="1532374"/>
            <a:ext cx="586718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GB" sz="1200" b="1" i="0" u="none" strike="noStrike" kern="1200" cap="none" spc="0" normalizeH="0" baseline="0" dirty="0">
                <a:ln>
                  <a:noFill/>
                </a:ln>
                <a:solidFill>
                  <a:srgbClr val="86BC25"/>
                </a:solidFill>
                <a:effectLst/>
                <a:uLnTx/>
                <a:uFillTx/>
                <a:latin typeface="Calibri Light"/>
                <a:ea typeface="+mn-ea"/>
                <a:cs typeface="+mn-cs"/>
              </a:rPr>
              <a:t>Deloitte’s Technology Operating Model framework </a:t>
            </a:r>
          </a:p>
        </p:txBody>
      </p:sp>
      <p:grpSp>
        <p:nvGrpSpPr>
          <p:cNvPr id="81" name="Group 80"/>
          <p:cNvGrpSpPr/>
          <p:nvPr/>
        </p:nvGrpSpPr>
        <p:grpSpPr>
          <a:xfrm>
            <a:off x="1576735" y="2070112"/>
            <a:ext cx="1152000" cy="1152000"/>
            <a:chOff x="1050460" y="1776046"/>
            <a:chExt cx="1546412" cy="1479176"/>
          </a:xfrm>
        </p:grpSpPr>
        <p:sp>
          <p:nvSpPr>
            <p:cNvPr id="82" name="Oval 81"/>
            <p:cNvSpPr/>
            <p:nvPr/>
          </p:nvSpPr>
          <p:spPr bwMode="gray">
            <a:xfrm>
              <a:off x="1050460" y="1776046"/>
              <a:ext cx="1546412" cy="1479176"/>
            </a:xfrm>
            <a:prstGeom prst="ellipse">
              <a:avLst/>
            </a:prstGeom>
            <a:solidFill>
              <a:srgbClr val="FFFFFF"/>
            </a:solidFill>
            <a:ln w="19050" algn="ctr">
              <a:solidFill>
                <a:srgbClr val="86BC25"/>
              </a:solidFill>
              <a:miter lim="800000"/>
              <a:headEnd/>
              <a:tailEnd/>
            </a:ln>
          </p:spPr>
          <p:txBody>
            <a:bodyPr wrap="square" lIns="0" tIns="0" rIns="0" bIns="216000" rtlCol="0" anchor="t"/>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n-GB" sz="3600" b="1" i="0" u="none" strike="noStrike" kern="0" cap="none" spc="0" normalizeH="0" baseline="0">
                  <a:ln>
                    <a:noFill/>
                  </a:ln>
                  <a:solidFill>
                    <a:srgbClr val="000000"/>
                  </a:solidFill>
                  <a:effectLst/>
                  <a:uLnTx/>
                  <a:uFillTx/>
                </a:rPr>
                <a:t>Or</a:t>
              </a:r>
              <a:endParaRPr kumimoji="0" lang="en-GB" sz="4800" b="1" i="0" u="none" strike="noStrike" kern="0" cap="none" spc="0" normalizeH="0" baseline="0">
                <a:ln>
                  <a:noFill/>
                </a:ln>
                <a:solidFill>
                  <a:srgbClr val="000000"/>
                </a:solidFill>
                <a:effectLst/>
                <a:uLnTx/>
                <a:uFillTx/>
              </a:endParaRPr>
            </a:p>
          </p:txBody>
        </p:sp>
        <p:sp>
          <p:nvSpPr>
            <p:cNvPr id="83" name="Rectangle 82"/>
            <p:cNvSpPr/>
            <p:nvPr/>
          </p:nvSpPr>
          <p:spPr>
            <a:xfrm>
              <a:off x="1150892" y="2675096"/>
              <a:ext cx="1345548" cy="556685"/>
            </a:xfrm>
            <a:prstGeom prst="rect">
              <a:avLst/>
            </a:prstGeom>
            <a:ln>
              <a:noFill/>
            </a:ln>
          </p:spPr>
          <p:txBody>
            <a:bodyPr wrap="square" lIns="0" tIns="0" rIns="0" bIns="216000" anchor="ctr">
              <a:spAutoFit/>
            </a:bodyPr>
            <a:lstStyle/>
            <a:p>
              <a:pPr marL="0" marR="0" lvl="0" indent="0" algn="ctr" defTabSz="1219170" eaLnBrk="1" fontAlgn="base" latinLnBrk="0" hangingPunct="1">
                <a:lnSpc>
                  <a:spcPct val="100000"/>
                </a:lnSpc>
                <a:spcBef>
                  <a:spcPct val="0"/>
                </a:spcBef>
                <a:spcAft>
                  <a:spcPts val="300"/>
                </a:spcAft>
                <a:buClrTx/>
                <a:buSzTx/>
                <a:buFontTx/>
                <a:buNone/>
                <a:tabLst/>
                <a:defRPr/>
              </a:pPr>
              <a:r>
                <a:rPr kumimoji="0" lang="en-GB" sz="1400" b="1" i="0" u="none" strike="noStrike" kern="0" cap="none" spc="0" normalizeH="0" baseline="0" dirty="0">
                  <a:ln>
                    <a:noFill/>
                  </a:ln>
                  <a:solidFill>
                    <a:srgbClr val="000000"/>
                  </a:solidFill>
                  <a:effectLst/>
                  <a:uLnTx/>
                  <a:uFillTx/>
                </a:rPr>
                <a:t>(Organise)</a:t>
              </a:r>
            </a:p>
          </p:txBody>
        </p:sp>
      </p:grpSp>
      <p:grpSp>
        <p:nvGrpSpPr>
          <p:cNvPr id="159" name="Group 158"/>
          <p:cNvGrpSpPr/>
          <p:nvPr/>
        </p:nvGrpSpPr>
        <p:grpSpPr>
          <a:xfrm>
            <a:off x="3857790" y="2066016"/>
            <a:ext cx="1152000" cy="1152000"/>
            <a:chOff x="5322794" y="1781733"/>
            <a:chExt cx="1546412" cy="1479176"/>
          </a:xfrm>
        </p:grpSpPr>
        <p:sp>
          <p:nvSpPr>
            <p:cNvPr id="160" name="Oval 159"/>
            <p:cNvSpPr/>
            <p:nvPr/>
          </p:nvSpPr>
          <p:spPr bwMode="gray">
            <a:xfrm>
              <a:off x="5322794" y="1781733"/>
              <a:ext cx="1546412" cy="1479176"/>
            </a:xfrm>
            <a:prstGeom prst="ellipse">
              <a:avLst/>
            </a:prstGeom>
            <a:solidFill>
              <a:srgbClr val="FFFFFF"/>
            </a:solidFill>
            <a:ln w="19050" algn="ctr">
              <a:solidFill>
                <a:schemeClr val="accent4"/>
              </a:solidFill>
              <a:miter lim="800000"/>
              <a:headEnd/>
              <a:tailEnd/>
            </a:ln>
          </p:spPr>
          <p:txBody>
            <a:bodyPr wrap="square" lIns="0" tIns="0" rIns="0" bIns="2160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n-GB" sz="3600" b="1" i="0" u="none" strike="noStrike" kern="0" cap="none" spc="0" normalizeH="0" baseline="0">
                  <a:ln>
                    <a:noFill/>
                  </a:ln>
                  <a:solidFill>
                    <a:srgbClr val="000000"/>
                  </a:solidFill>
                  <a:effectLst/>
                  <a:uLnTx/>
                  <a:uFillTx/>
                </a:rPr>
                <a:t>Ex</a:t>
              </a:r>
              <a:endParaRPr kumimoji="0" lang="en-GB" sz="4000" b="1" i="0" u="none" strike="noStrike" kern="0" cap="none" spc="0" normalizeH="0" baseline="0">
                <a:ln>
                  <a:noFill/>
                </a:ln>
                <a:solidFill>
                  <a:srgbClr val="000000"/>
                </a:solidFill>
                <a:effectLst/>
                <a:uLnTx/>
                <a:uFillTx/>
              </a:endParaRPr>
            </a:p>
          </p:txBody>
        </p:sp>
        <p:sp>
          <p:nvSpPr>
            <p:cNvPr id="161" name="Rectangle 160"/>
            <p:cNvSpPr/>
            <p:nvPr/>
          </p:nvSpPr>
          <p:spPr>
            <a:xfrm>
              <a:off x="5424081" y="2675095"/>
              <a:ext cx="1345548" cy="556685"/>
            </a:xfrm>
            <a:prstGeom prst="rect">
              <a:avLst/>
            </a:prstGeom>
            <a:ln>
              <a:noFill/>
            </a:ln>
          </p:spPr>
          <p:txBody>
            <a:bodyPr wrap="square" lIns="0" tIns="0" rIns="0" bIns="216000" anchor="ctr">
              <a:spAutoFit/>
            </a:bodyPr>
            <a:lstStyle/>
            <a:p>
              <a:pPr marL="0" marR="0" lvl="0" indent="0" algn="ctr" defTabSz="1219170" eaLnBrk="1" fontAlgn="base" latinLnBrk="0" hangingPunct="1">
                <a:lnSpc>
                  <a:spcPct val="100000"/>
                </a:lnSpc>
                <a:spcBef>
                  <a:spcPct val="0"/>
                </a:spcBef>
                <a:spcAft>
                  <a:spcPts val="300"/>
                </a:spcAft>
                <a:buClrTx/>
                <a:buSzTx/>
                <a:buFontTx/>
                <a:buNone/>
                <a:tabLst/>
                <a:defRPr/>
              </a:pPr>
              <a:r>
                <a:rPr kumimoji="0" lang="en-GB" sz="1400" b="1" i="0" u="none" strike="noStrike" kern="0" cap="none" spc="0" normalizeH="0" baseline="0">
                  <a:ln>
                    <a:noFill/>
                  </a:ln>
                  <a:solidFill>
                    <a:srgbClr val="000000"/>
                  </a:solidFill>
                  <a:effectLst/>
                  <a:uLnTx/>
                  <a:uFillTx/>
                </a:rPr>
                <a:t>(Execute)</a:t>
              </a:r>
            </a:p>
          </p:txBody>
        </p:sp>
      </p:grpSp>
      <p:grpSp>
        <p:nvGrpSpPr>
          <p:cNvPr id="162" name="Group 161"/>
          <p:cNvGrpSpPr/>
          <p:nvPr/>
        </p:nvGrpSpPr>
        <p:grpSpPr>
          <a:xfrm>
            <a:off x="5420070" y="2066016"/>
            <a:ext cx="1152000" cy="1152000"/>
            <a:chOff x="9624156" y="1776046"/>
            <a:chExt cx="1546412" cy="1479176"/>
          </a:xfrm>
        </p:grpSpPr>
        <p:sp>
          <p:nvSpPr>
            <p:cNvPr id="163" name="Oval 162"/>
            <p:cNvSpPr/>
            <p:nvPr/>
          </p:nvSpPr>
          <p:spPr bwMode="gray">
            <a:xfrm>
              <a:off x="9624156" y="1776046"/>
              <a:ext cx="1546412" cy="1479176"/>
            </a:xfrm>
            <a:prstGeom prst="ellipse">
              <a:avLst/>
            </a:prstGeom>
            <a:solidFill>
              <a:srgbClr val="FFFFFF"/>
            </a:solidFill>
            <a:ln w="19050" algn="ctr">
              <a:solidFill>
                <a:schemeClr val="accent5"/>
              </a:solidFill>
              <a:miter lim="800000"/>
              <a:headEnd/>
              <a:tailEnd/>
            </a:ln>
          </p:spPr>
          <p:txBody>
            <a:bodyPr wrap="square" lIns="0" tIns="0" rIns="0" bIns="2160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r>
                <a:rPr kumimoji="0" lang="en-GB" sz="3600" b="1" i="0" u="none" strike="noStrike" kern="0" cap="none" spc="0" normalizeH="0" baseline="0">
                  <a:ln>
                    <a:noFill/>
                  </a:ln>
                  <a:solidFill>
                    <a:srgbClr val="000000"/>
                  </a:solidFill>
                  <a:effectLst/>
                  <a:uLnTx/>
                  <a:uFillTx/>
                </a:rPr>
                <a:t>Be</a:t>
              </a:r>
              <a:endParaRPr kumimoji="0" lang="en-GB" sz="4000" b="1" i="0" u="none" strike="noStrike" kern="0" cap="none" spc="0" normalizeH="0" baseline="0">
                <a:ln>
                  <a:noFill/>
                </a:ln>
                <a:solidFill>
                  <a:srgbClr val="000000"/>
                </a:solidFill>
                <a:effectLst/>
                <a:uLnTx/>
                <a:uFillTx/>
              </a:endParaRPr>
            </a:p>
          </p:txBody>
        </p:sp>
        <p:sp>
          <p:nvSpPr>
            <p:cNvPr id="164" name="Rectangle 163"/>
            <p:cNvSpPr/>
            <p:nvPr/>
          </p:nvSpPr>
          <p:spPr>
            <a:xfrm>
              <a:off x="9724588" y="2675095"/>
              <a:ext cx="1345548" cy="556685"/>
            </a:xfrm>
            <a:prstGeom prst="rect">
              <a:avLst/>
            </a:prstGeom>
            <a:ln>
              <a:noFill/>
            </a:ln>
          </p:spPr>
          <p:txBody>
            <a:bodyPr wrap="square" lIns="0" tIns="0" rIns="0" bIns="216000" anchor="ctr">
              <a:spAutoFit/>
            </a:bodyPr>
            <a:lstStyle/>
            <a:p>
              <a:pPr marL="0" marR="0" lvl="0" indent="0" algn="ctr" defTabSz="1219170" eaLnBrk="1" fontAlgn="base" latinLnBrk="0" hangingPunct="1">
                <a:lnSpc>
                  <a:spcPct val="100000"/>
                </a:lnSpc>
                <a:spcBef>
                  <a:spcPct val="0"/>
                </a:spcBef>
                <a:spcAft>
                  <a:spcPts val="300"/>
                </a:spcAft>
                <a:buClrTx/>
                <a:buSzTx/>
                <a:buFontTx/>
                <a:buNone/>
                <a:tabLst/>
                <a:defRPr/>
              </a:pPr>
              <a:r>
                <a:rPr kumimoji="0" lang="en-GB" sz="1400" b="1" i="0" u="none" strike="noStrike" kern="0" cap="none" spc="0" normalizeH="0" baseline="0">
                  <a:ln>
                    <a:noFill/>
                  </a:ln>
                  <a:solidFill>
                    <a:srgbClr val="000000"/>
                  </a:solidFill>
                  <a:effectLst/>
                  <a:uLnTx/>
                  <a:uFillTx/>
                </a:rPr>
                <a:t>(Behave)</a:t>
              </a:r>
            </a:p>
          </p:txBody>
        </p:sp>
      </p:grpSp>
      <p:grpSp>
        <p:nvGrpSpPr>
          <p:cNvPr id="165" name="Group 164"/>
          <p:cNvGrpSpPr/>
          <p:nvPr/>
        </p:nvGrpSpPr>
        <p:grpSpPr>
          <a:xfrm>
            <a:off x="1498052" y="3438773"/>
            <a:ext cx="1302802" cy="235293"/>
            <a:chOff x="471278" y="3322412"/>
            <a:chExt cx="1302802" cy="235293"/>
          </a:xfrm>
        </p:grpSpPr>
        <p:grpSp>
          <p:nvGrpSpPr>
            <p:cNvPr id="166" name="Group 165"/>
            <p:cNvGrpSpPr/>
            <p:nvPr/>
          </p:nvGrpSpPr>
          <p:grpSpPr>
            <a:xfrm>
              <a:off x="471278" y="3322412"/>
              <a:ext cx="225241" cy="235293"/>
              <a:chOff x="2116138" y="6367463"/>
              <a:chExt cx="541338" cy="533400"/>
            </a:xfrm>
            <a:solidFill>
              <a:srgbClr val="86BC25"/>
            </a:solidFill>
          </p:grpSpPr>
          <p:sp>
            <p:nvSpPr>
              <p:cNvPr id="168" name="Freeform 157"/>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69" name="Freeform 158"/>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70" name="Freeform 159"/>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71" name="Freeform 160"/>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72" name="Freeform 161"/>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73" name="Freeform 162"/>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74" name="Freeform 163"/>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75" name="Freeform 164"/>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76" name="Freeform 165"/>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167" name="TextBox 166"/>
            <p:cNvSpPr txBox="1"/>
            <p:nvPr/>
          </p:nvSpPr>
          <p:spPr>
            <a:xfrm>
              <a:off x="785881" y="3342582"/>
              <a:ext cx="988199"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177" name="Group 176"/>
          <p:cNvGrpSpPr/>
          <p:nvPr/>
        </p:nvGrpSpPr>
        <p:grpSpPr>
          <a:xfrm>
            <a:off x="3760375" y="3426198"/>
            <a:ext cx="1387832" cy="260456"/>
            <a:chOff x="4404370" y="3314668"/>
            <a:chExt cx="1387832" cy="260456"/>
          </a:xfrm>
        </p:grpSpPr>
        <p:grpSp>
          <p:nvGrpSpPr>
            <p:cNvPr id="178" name="Group 177"/>
            <p:cNvGrpSpPr/>
            <p:nvPr/>
          </p:nvGrpSpPr>
          <p:grpSpPr>
            <a:xfrm>
              <a:off x="4404370" y="3314668"/>
              <a:ext cx="259421" cy="260456"/>
              <a:chOff x="7186613" y="4868863"/>
              <a:chExt cx="796925" cy="800101"/>
            </a:xfrm>
            <a:solidFill>
              <a:srgbClr val="62B5E5"/>
            </a:solidFill>
          </p:grpSpPr>
          <p:sp>
            <p:nvSpPr>
              <p:cNvPr id="180" name="Freeform 57"/>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81" name="Freeform 58"/>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82" name="Freeform 59"/>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83" name="Freeform 60"/>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179" name="TextBox 178"/>
            <p:cNvSpPr txBox="1"/>
            <p:nvPr/>
          </p:nvSpPr>
          <p:spPr>
            <a:xfrm>
              <a:off x="4724716" y="3344443"/>
              <a:ext cx="1067486"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184" name="Group 183"/>
          <p:cNvGrpSpPr/>
          <p:nvPr/>
        </p:nvGrpSpPr>
        <p:grpSpPr>
          <a:xfrm>
            <a:off x="5330088" y="3428524"/>
            <a:ext cx="1366690" cy="255790"/>
            <a:chOff x="8318724" y="3314662"/>
            <a:chExt cx="1366690" cy="255790"/>
          </a:xfrm>
        </p:grpSpPr>
        <p:grpSp>
          <p:nvGrpSpPr>
            <p:cNvPr id="185" name="Group 184"/>
            <p:cNvGrpSpPr/>
            <p:nvPr/>
          </p:nvGrpSpPr>
          <p:grpSpPr>
            <a:xfrm>
              <a:off x="8318724" y="3314662"/>
              <a:ext cx="240401" cy="255790"/>
              <a:chOff x="268288" y="5257800"/>
              <a:chExt cx="633412" cy="638175"/>
            </a:xfrm>
            <a:solidFill>
              <a:srgbClr val="ED8B00"/>
            </a:solidFill>
          </p:grpSpPr>
          <p:sp>
            <p:nvSpPr>
              <p:cNvPr id="187" name="Freeform 33"/>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188" name="Freeform 34"/>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189" name="Freeform 35"/>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grpSp>
        <p:sp>
          <p:nvSpPr>
            <p:cNvPr id="186" name="TextBox 185"/>
            <p:cNvSpPr txBox="1"/>
            <p:nvPr/>
          </p:nvSpPr>
          <p:spPr>
            <a:xfrm>
              <a:off x="8627942" y="3350223"/>
              <a:ext cx="1057472" cy="184666"/>
            </a:xfrm>
            <a:prstGeom prst="rect">
              <a:avLst/>
            </a:prstGeom>
            <a:noFill/>
          </p:spPr>
          <p:txBody>
            <a:bodyPr vert="horz" wrap="square" lIns="0" tIns="0" rIns="0" bIns="0" rtlCol="0">
              <a:spAutoFit/>
            </a:bodyPr>
            <a:lstStyle/>
            <a:p>
              <a:pPr defTabSz="1219170">
                <a:spcBef>
                  <a:spcPts val="200"/>
                </a:spcBef>
                <a:buSzPct val="100000"/>
              </a:pPr>
              <a:r>
                <a:rPr lang="en-GB" sz="1200" b="1">
                  <a:solidFill>
                    <a:srgbClr val="000000"/>
                  </a:solidFill>
                </a:rPr>
                <a:t>Key Dimensions</a:t>
              </a:r>
            </a:p>
          </p:txBody>
        </p:sp>
      </p:grpSp>
      <p:grpSp>
        <p:nvGrpSpPr>
          <p:cNvPr id="17" name="Group 164"/>
          <p:cNvGrpSpPr/>
          <p:nvPr/>
        </p:nvGrpSpPr>
        <p:grpSpPr>
          <a:xfrm>
            <a:off x="1498052" y="3438773"/>
            <a:ext cx="1302802" cy="235293"/>
            <a:chOff x="471278" y="3322412"/>
            <a:chExt cx="1302802" cy="235293"/>
          </a:xfrm>
        </p:grpSpPr>
        <p:grpSp>
          <p:nvGrpSpPr>
            <p:cNvPr id="6" name="Group 165"/>
            <p:cNvGrpSpPr/>
            <p:nvPr/>
          </p:nvGrpSpPr>
          <p:grpSpPr>
            <a:xfrm>
              <a:off x="471278" y="3322412"/>
              <a:ext cx="225241" cy="235293"/>
              <a:chOff x="2116138" y="6367463"/>
              <a:chExt cx="541338" cy="533400"/>
            </a:xfrm>
            <a:solidFill>
              <a:srgbClr val="86BC25"/>
            </a:solidFill>
          </p:grpSpPr>
          <p:sp>
            <p:nvSpPr>
              <p:cNvPr id="7" name="Freeform 157"/>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8" name="Freeform 158"/>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9" name="Freeform 159"/>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0" name="Freeform 160"/>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1" name="Freeform 161"/>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2" name="Freeform 162"/>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3" name="Freeform 163"/>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4" name="Freeform 164"/>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5" name="Freeform 165"/>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16" name="TextBox 166"/>
            <p:cNvSpPr txBox="1"/>
            <p:nvPr/>
          </p:nvSpPr>
          <p:spPr>
            <a:xfrm>
              <a:off x="785881" y="3342582"/>
              <a:ext cx="988199"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24" name="Group 176"/>
          <p:cNvGrpSpPr/>
          <p:nvPr/>
        </p:nvGrpSpPr>
        <p:grpSpPr>
          <a:xfrm>
            <a:off x="3760376" y="3426198"/>
            <a:ext cx="1387831" cy="260456"/>
            <a:chOff x="4404371" y="3314668"/>
            <a:chExt cx="1387831" cy="260456"/>
          </a:xfrm>
        </p:grpSpPr>
        <p:grpSp>
          <p:nvGrpSpPr>
            <p:cNvPr id="18" name="Group 177"/>
            <p:cNvGrpSpPr/>
            <p:nvPr/>
          </p:nvGrpSpPr>
          <p:grpSpPr>
            <a:xfrm>
              <a:off x="4404371" y="3314668"/>
              <a:ext cx="259421" cy="260456"/>
              <a:chOff x="7186613" y="4868863"/>
              <a:chExt cx="796925" cy="800101"/>
            </a:xfrm>
            <a:solidFill>
              <a:srgbClr val="62B5E5"/>
            </a:solidFill>
          </p:grpSpPr>
          <p:sp>
            <p:nvSpPr>
              <p:cNvPr id="19" name="Freeform 57"/>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20" name="Freeform 58"/>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21" name="Freeform 59"/>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22" name="Freeform 60"/>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23" name="TextBox 178"/>
            <p:cNvSpPr txBox="1"/>
            <p:nvPr/>
          </p:nvSpPr>
          <p:spPr>
            <a:xfrm>
              <a:off x="4724716" y="3344443"/>
              <a:ext cx="1067486"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30" name="Group 183"/>
          <p:cNvGrpSpPr/>
          <p:nvPr/>
        </p:nvGrpSpPr>
        <p:grpSpPr>
          <a:xfrm>
            <a:off x="5330088" y="3428524"/>
            <a:ext cx="1366690" cy="255790"/>
            <a:chOff x="8318724" y="3314662"/>
            <a:chExt cx="1366690" cy="255790"/>
          </a:xfrm>
        </p:grpSpPr>
        <p:grpSp>
          <p:nvGrpSpPr>
            <p:cNvPr id="25" name="Group 184"/>
            <p:cNvGrpSpPr/>
            <p:nvPr/>
          </p:nvGrpSpPr>
          <p:grpSpPr>
            <a:xfrm>
              <a:off x="8318724" y="3314662"/>
              <a:ext cx="240401" cy="255790"/>
              <a:chOff x="268288" y="5257800"/>
              <a:chExt cx="633412" cy="638175"/>
            </a:xfrm>
            <a:solidFill>
              <a:srgbClr val="ED8B00"/>
            </a:solidFill>
          </p:grpSpPr>
          <p:sp>
            <p:nvSpPr>
              <p:cNvPr id="26" name="Freeform 33"/>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27" name="Freeform 34"/>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28" name="Freeform 35"/>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grpSp>
        <p:sp>
          <p:nvSpPr>
            <p:cNvPr id="29" name="TextBox 185"/>
            <p:cNvSpPr txBox="1"/>
            <p:nvPr/>
          </p:nvSpPr>
          <p:spPr>
            <a:xfrm>
              <a:off x="8627942" y="3350223"/>
              <a:ext cx="1057472" cy="184666"/>
            </a:xfrm>
            <a:prstGeom prst="rect">
              <a:avLst/>
            </a:prstGeom>
            <a:noFill/>
          </p:spPr>
          <p:txBody>
            <a:bodyPr vert="horz" wrap="square" lIns="0" tIns="0" rIns="0" bIns="0" rtlCol="0">
              <a:spAutoFit/>
            </a:bodyPr>
            <a:lstStyle/>
            <a:p>
              <a:pPr defTabSz="1219170">
                <a:spcBef>
                  <a:spcPts val="200"/>
                </a:spcBef>
                <a:buSzPct val="100000"/>
              </a:pPr>
              <a:r>
                <a:rPr lang="en-GB" sz="1200" b="1">
                  <a:solidFill>
                    <a:srgbClr val="000000"/>
                  </a:solidFill>
                </a:rPr>
                <a:t>Key Dimensions</a:t>
              </a:r>
            </a:p>
          </p:txBody>
        </p:sp>
      </p:grpSp>
      <p:grpSp>
        <p:nvGrpSpPr>
          <p:cNvPr id="129" name="Group 164"/>
          <p:cNvGrpSpPr/>
          <p:nvPr/>
        </p:nvGrpSpPr>
        <p:grpSpPr>
          <a:xfrm>
            <a:off x="1498052" y="3438773"/>
            <a:ext cx="1302802" cy="235293"/>
            <a:chOff x="471278" y="3322412"/>
            <a:chExt cx="1302802" cy="235293"/>
          </a:xfrm>
        </p:grpSpPr>
        <p:grpSp>
          <p:nvGrpSpPr>
            <p:cNvPr id="118" name="Group 165"/>
            <p:cNvGrpSpPr/>
            <p:nvPr/>
          </p:nvGrpSpPr>
          <p:grpSpPr>
            <a:xfrm>
              <a:off x="471278" y="3322412"/>
              <a:ext cx="225241" cy="235293"/>
              <a:chOff x="2116138" y="6367463"/>
              <a:chExt cx="541338" cy="533400"/>
            </a:xfrm>
            <a:solidFill>
              <a:srgbClr val="86BC25"/>
            </a:solidFill>
          </p:grpSpPr>
          <p:sp>
            <p:nvSpPr>
              <p:cNvPr id="119" name="Freeform 157"/>
              <p:cNvSpPr>
                <a:spLocks noEditPoints="1"/>
              </p:cNvSpPr>
              <p:nvPr/>
            </p:nvSpPr>
            <p:spPr bwMode="auto">
              <a:xfrm>
                <a:off x="2116138" y="636746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20" name="Freeform 158"/>
              <p:cNvSpPr>
                <a:spLocks noEditPoints="1"/>
              </p:cNvSpPr>
              <p:nvPr/>
            </p:nvSpPr>
            <p:spPr bwMode="auto">
              <a:xfrm>
                <a:off x="2116138" y="6564313"/>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21" name="Freeform 159"/>
              <p:cNvSpPr>
                <a:spLocks noEditPoints="1"/>
              </p:cNvSpPr>
              <p:nvPr/>
            </p:nvSpPr>
            <p:spPr bwMode="auto">
              <a:xfrm>
                <a:off x="2116138" y="6757988"/>
                <a:ext cx="142875"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22" name="Freeform 160"/>
              <p:cNvSpPr>
                <a:spLocks noEditPoints="1"/>
              </p:cNvSpPr>
              <p:nvPr/>
            </p:nvSpPr>
            <p:spPr bwMode="auto">
              <a:xfrm>
                <a:off x="2314575" y="636746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10 w 61"/>
                  <a:gd name="T21" fmla="*/ 52 h 61"/>
                  <a:gd name="T22" fmla="*/ 10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2"/>
                    </a:moveTo>
                    <a:cubicBezTo>
                      <a:pt x="10" y="52"/>
                      <a:pt x="10" y="52"/>
                      <a:pt x="10" y="52"/>
                    </a:cubicBezTo>
                    <a:cubicBezTo>
                      <a:pt x="10" y="10"/>
                      <a:pt x="10" y="10"/>
                      <a:pt x="10"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23" name="Freeform 161"/>
              <p:cNvSpPr>
                <a:spLocks noEditPoints="1"/>
              </p:cNvSpPr>
              <p:nvPr/>
            </p:nvSpPr>
            <p:spPr bwMode="auto">
              <a:xfrm>
                <a:off x="2314575" y="6564313"/>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9"/>
                      <a:pt x="10" y="9"/>
                      <a:pt x="10"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24" name="Freeform 162"/>
              <p:cNvSpPr>
                <a:spLocks noEditPoints="1"/>
              </p:cNvSpPr>
              <p:nvPr/>
            </p:nvSpPr>
            <p:spPr bwMode="auto">
              <a:xfrm>
                <a:off x="2314575" y="6757988"/>
                <a:ext cx="142875" cy="142875"/>
              </a:xfrm>
              <a:custGeom>
                <a:avLst/>
                <a:gdLst>
                  <a:gd name="T0" fmla="*/ 56 w 61"/>
                  <a:gd name="T1" fmla="*/ 0 h 61"/>
                  <a:gd name="T2" fmla="*/ 5 w 61"/>
                  <a:gd name="T3" fmla="*/ 0 h 61"/>
                  <a:gd name="T4" fmla="*/ 0 w 61"/>
                  <a:gd name="T5" fmla="*/ 5 h 61"/>
                  <a:gd name="T6" fmla="*/ 0 w 61"/>
                  <a:gd name="T7" fmla="*/ 56 h 61"/>
                  <a:gd name="T8" fmla="*/ 5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10 w 61"/>
                  <a:gd name="T21" fmla="*/ 51 h 61"/>
                  <a:gd name="T22" fmla="*/ 10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5" y="0"/>
                      <a:pt x="5" y="0"/>
                      <a:pt x="5" y="0"/>
                    </a:cubicBezTo>
                    <a:cubicBezTo>
                      <a:pt x="2" y="0"/>
                      <a:pt x="0" y="2"/>
                      <a:pt x="0" y="5"/>
                    </a:cubicBezTo>
                    <a:cubicBezTo>
                      <a:pt x="0" y="56"/>
                      <a:pt x="0" y="56"/>
                      <a:pt x="0" y="56"/>
                    </a:cubicBezTo>
                    <a:cubicBezTo>
                      <a:pt x="0" y="59"/>
                      <a:pt x="2" y="61"/>
                      <a:pt x="5" y="61"/>
                    </a:cubicBezTo>
                    <a:cubicBezTo>
                      <a:pt x="56" y="61"/>
                      <a:pt x="56" y="61"/>
                      <a:pt x="56" y="61"/>
                    </a:cubicBezTo>
                    <a:cubicBezTo>
                      <a:pt x="59" y="61"/>
                      <a:pt x="61" y="59"/>
                      <a:pt x="61" y="56"/>
                    </a:cubicBezTo>
                    <a:cubicBezTo>
                      <a:pt x="61" y="5"/>
                      <a:pt x="61" y="5"/>
                      <a:pt x="61" y="5"/>
                    </a:cubicBezTo>
                    <a:cubicBezTo>
                      <a:pt x="61" y="2"/>
                      <a:pt x="59" y="0"/>
                      <a:pt x="56" y="0"/>
                    </a:cubicBezTo>
                    <a:close/>
                    <a:moveTo>
                      <a:pt x="51" y="51"/>
                    </a:moveTo>
                    <a:cubicBezTo>
                      <a:pt x="10" y="51"/>
                      <a:pt x="10" y="51"/>
                      <a:pt x="10" y="51"/>
                    </a:cubicBezTo>
                    <a:cubicBezTo>
                      <a:pt x="10" y="10"/>
                      <a:pt x="10" y="10"/>
                      <a:pt x="10"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25" name="Freeform 163"/>
              <p:cNvSpPr>
                <a:spLocks noEditPoints="1"/>
              </p:cNvSpPr>
              <p:nvPr/>
            </p:nvSpPr>
            <p:spPr bwMode="auto">
              <a:xfrm>
                <a:off x="2516188" y="636746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2 h 61"/>
                  <a:gd name="T20" fmla="*/ 9 w 61"/>
                  <a:gd name="T21" fmla="*/ 52 h 61"/>
                  <a:gd name="T22" fmla="*/ 9 w 61"/>
                  <a:gd name="T23" fmla="*/ 10 h 61"/>
                  <a:gd name="T24" fmla="*/ 51 w 61"/>
                  <a:gd name="T25" fmla="*/ 10 h 61"/>
                  <a:gd name="T26" fmla="*/ 51 w 61"/>
                  <a:gd name="T2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2"/>
                    </a:moveTo>
                    <a:cubicBezTo>
                      <a:pt x="9" y="52"/>
                      <a:pt x="9" y="52"/>
                      <a:pt x="9" y="52"/>
                    </a:cubicBezTo>
                    <a:cubicBezTo>
                      <a:pt x="9" y="10"/>
                      <a:pt x="9" y="10"/>
                      <a:pt x="9" y="10"/>
                    </a:cubicBezTo>
                    <a:cubicBezTo>
                      <a:pt x="51" y="10"/>
                      <a:pt x="51" y="10"/>
                      <a:pt x="51" y="10"/>
                    </a:cubicBezTo>
                    <a:lnTo>
                      <a:pt x="5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26" name="Freeform 164"/>
              <p:cNvSpPr>
                <a:spLocks noEditPoints="1"/>
              </p:cNvSpPr>
              <p:nvPr/>
            </p:nvSpPr>
            <p:spPr bwMode="auto">
              <a:xfrm>
                <a:off x="2516188" y="6564313"/>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9 h 61"/>
                  <a:gd name="T24" fmla="*/ 51 w 61"/>
                  <a:gd name="T25" fmla="*/ 9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9"/>
                      <a:pt x="9" y="9"/>
                      <a:pt x="9" y="9"/>
                    </a:cubicBezTo>
                    <a:cubicBezTo>
                      <a:pt x="51" y="9"/>
                      <a:pt x="51" y="9"/>
                      <a:pt x="51" y="9"/>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27" name="Freeform 165"/>
              <p:cNvSpPr>
                <a:spLocks noEditPoints="1"/>
              </p:cNvSpPr>
              <p:nvPr/>
            </p:nvSpPr>
            <p:spPr bwMode="auto">
              <a:xfrm>
                <a:off x="2516188" y="6757988"/>
                <a:ext cx="141288" cy="142875"/>
              </a:xfrm>
              <a:custGeom>
                <a:avLst/>
                <a:gdLst>
                  <a:gd name="T0" fmla="*/ 56 w 61"/>
                  <a:gd name="T1" fmla="*/ 0 h 61"/>
                  <a:gd name="T2" fmla="*/ 4 w 61"/>
                  <a:gd name="T3" fmla="*/ 0 h 61"/>
                  <a:gd name="T4" fmla="*/ 0 w 61"/>
                  <a:gd name="T5" fmla="*/ 5 h 61"/>
                  <a:gd name="T6" fmla="*/ 0 w 61"/>
                  <a:gd name="T7" fmla="*/ 56 h 61"/>
                  <a:gd name="T8" fmla="*/ 4 w 61"/>
                  <a:gd name="T9" fmla="*/ 61 h 61"/>
                  <a:gd name="T10" fmla="*/ 56 w 61"/>
                  <a:gd name="T11" fmla="*/ 61 h 61"/>
                  <a:gd name="T12" fmla="*/ 61 w 61"/>
                  <a:gd name="T13" fmla="*/ 56 h 61"/>
                  <a:gd name="T14" fmla="*/ 61 w 61"/>
                  <a:gd name="T15" fmla="*/ 5 h 61"/>
                  <a:gd name="T16" fmla="*/ 56 w 61"/>
                  <a:gd name="T17" fmla="*/ 0 h 61"/>
                  <a:gd name="T18" fmla="*/ 51 w 61"/>
                  <a:gd name="T19" fmla="*/ 51 h 61"/>
                  <a:gd name="T20" fmla="*/ 9 w 61"/>
                  <a:gd name="T21" fmla="*/ 51 h 61"/>
                  <a:gd name="T22" fmla="*/ 9 w 61"/>
                  <a:gd name="T23" fmla="*/ 10 h 61"/>
                  <a:gd name="T24" fmla="*/ 51 w 61"/>
                  <a:gd name="T25" fmla="*/ 10 h 61"/>
                  <a:gd name="T26" fmla="*/ 51 w 61"/>
                  <a:gd name="T27"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1">
                    <a:moveTo>
                      <a:pt x="56" y="0"/>
                    </a:moveTo>
                    <a:cubicBezTo>
                      <a:pt x="4" y="0"/>
                      <a:pt x="4" y="0"/>
                      <a:pt x="4" y="0"/>
                    </a:cubicBezTo>
                    <a:cubicBezTo>
                      <a:pt x="2" y="0"/>
                      <a:pt x="0" y="2"/>
                      <a:pt x="0" y="5"/>
                    </a:cubicBezTo>
                    <a:cubicBezTo>
                      <a:pt x="0" y="56"/>
                      <a:pt x="0" y="56"/>
                      <a:pt x="0" y="56"/>
                    </a:cubicBezTo>
                    <a:cubicBezTo>
                      <a:pt x="0" y="59"/>
                      <a:pt x="2" y="61"/>
                      <a:pt x="4" y="61"/>
                    </a:cubicBezTo>
                    <a:cubicBezTo>
                      <a:pt x="56" y="61"/>
                      <a:pt x="56" y="61"/>
                      <a:pt x="56" y="61"/>
                    </a:cubicBezTo>
                    <a:cubicBezTo>
                      <a:pt x="58" y="61"/>
                      <a:pt x="61" y="59"/>
                      <a:pt x="61" y="56"/>
                    </a:cubicBezTo>
                    <a:cubicBezTo>
                      <a:pt x="61" y="5"/>
                      <a:pt x="61" y="5"/>
                      <a:pt x="61" y="5"/>
                    </a:cubicBezTo>
                    <a:cubicBezTo>
                      <a:pt x="61" y="2"/>
                      <a:pt x="58" y="0"/>
                      <a:pt x="56" y="0"/>
                    </a:cubicBezTo>
                    <a:close/>
                    <a:moveTo>
                      <a:pt x="51" y="51"/>
                    </a:moveTo>
                    <a:cubicBezTo>
                      <a:pt x="9" y="51"/>
                      <a:pt x="9" y="51"/>
                      <a:pt x="9" y="51"/>
                    </a:cubicBezTo>
                    <a:cubicBezTo>
                      <a:pt x="9" y="10"/>
                      <a:pt x="9" y="10"/>
                      <a:pt x="9" y="10"/>
                    </a:cubicBezTo>
                    <a:cubicBezTo>
                      <a:pt x="51" y="10"/>
                      <a:pt x="51" y="10"/>
                      <a:pt x="51" y="10"/>
                    </a:cubicBezTo>
                    <a:lnTo>
                      <a:pt x="51"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128" name="TextBox 166"/>
            <p:cNvSpPr txBox="1"/>
            <p:nvPr/>
          </p:nvSpPr>
          <p:spPr>
            <a:xfrm>
              <a:off x="785881" y="3342582"/>
              <a:ext cx="988199"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grpSp>
        <p:nvGrpSpPr>
          <p:cNvPr id="130" name="Group 177"/>
          <p:cNvGrpSpPr/>
          <p:nvPr/>
        </p:nvGrpSpPr>
        <p:grpSpPr>
          <a:xfrm>
            <a:off x="3760377" y="3426198"/>
            <a:ext cx="259421" cy="260456"/>
            <a:chOff x="7186613" y="4868863"/>
            <a:chExt cx="796925" cy="800101"/>
          </a:xfrm>
          <a:solidFill>
            <a:schemeClr val="accent4"/>
          </a:solidFill>
        </p:grpSpPr>
        <p:sp>
          <p:nvSpPr>
            <p:cNvPr id="131" name="Freeform 57"/>
            <p:cNvSpPr>
              <a:spLocks noEditPoints="1"/>
            </p:cNvSpPr>
            <p:nvPr/>
          </p:nvSpPr>
          <p:spPr bwMode="auto">
            <a:xfrm>
              <a:off x="7343775" y="5300663"/>
              <a:ext cx="214313" cy="2143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54 h 64"/>
                <a:gd name="T12" fmla="*/ 9 w 64"/>
                <a:gd name="T13" fmla="*/ 32 h 64"/>
                <a:gd name="T14" fmla="*/ 32 w 64"/>
                <a:gd name="T15" fmla="*/ 9 h 64"/>
                <a:gd name="T16" fmla="*/ 54 w 64"/>
                <a:gd name="T17" fmla="*/ 32 h 64"/>
                <a:gd name="T18" fmla="*/ 32 w 64"/>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49"/>
                    <a:pt x="14" y="64"/>
                    <a:pt x="32" y="64"/>
                  </a:cubicBezTo>
                  <a:cubicBezTo>
                    <a:pt x="50" y="64"/>
                    <a:pt x="64" y="49"/>
                    <a:pt x="64" y="32"/>
                  </a:cubicBezTo>
                  <a:cubicBezTo>
                    <a:pt x="64" y="14"/>
                    <a:pt x="50" y="0"/>
                    <a:pt x="32" y="0"/>
                  </a:cubicBezTo>
                  <a:close/>
                  <a:moveTo>
                    <a:pt x="32" y="54"/>
                  </a:moveTo>
                  <a:cubicBezTo>
                    <a:pt x="19" y="54"/>
                    <a:pt x="9" y="44"/>
                    <a:pt x="9" y="32"/>
                  </a:cubicBezTo>
                  <a:cubicBezTo>
                    <a:pt x="9" y="19"/>
                    <a:pt x="19" y="9"/>
                    <a:pt x="32" y="9"/>
                  </a:cubicBezTo>
                  <a:cubicBezTo>
                    <a:pt x="44" y="9"/>
                    <a:pt x="54" y="19"/>
                    <a:pt x="54" y="32"/>
                  </a:cubicBezTo>
                  <a:cubicBezTo>
                    <a:pt x="54" y="44"/>
                    <a:pt x="44" y="54"/>
                    <a:pt x="3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32" name="Freeform 58"/>
            <p:cNvSpPr>
              <a:spLocks noEditPoints="1"/>
            </p:cNvSpPr>
            <p:nvPr/>
          </p:nvSpPr>
          <p:spPr bwMode="auto">
            <a:xfrm>
              <a:off x="7186613" y="5143501"/>
              <a:ext cx="525463" cy="525463"/>
            </a:xfrm>
            <a:custGeom>
              <a:avLst/>
              <a:gdLst>
                <a:gd name="T0" fmla="*/ 136 w 157"/>
                <a:gd name="T1" fmla="*/ 61 h 157"/>
                <a:gd name="T2" fmla="*/ 141 w 157"/>
                <a:gd name="T3" fmla="*/ 37 h 157"/>
                <a:gd name="T4" fmla="*/ 126 w 157"/>
                <a:gd name="T5" fmla="*/ 16 h 157"/>
                <a:gd name="T6" fmla="*/ 107 w 157"/>
                <a:gd name="T7" fmla="*/ 26 h 157"/>
                <a:gd name="T8" fmla="*/ 94 w 157"/>
                <a:gd name="T9" fmla="*/ 5 h 157"/>
                <a:gd name="T10" fmla="*/ 68 w 157"/>
                <a:gd name="T11" fmla="*/ 1 h 157"/>
                <a:gd name="T12" fmla="*/ 62 w 157"/>
                <a:gd name="T13" fmla="*/ 22 h 157"/>
                <a:gd name="T14" fmla="*/ 37 w 157"/>
                <a:gd name="T15" fmla="*/ 16 h 157"/>
                <a:gd name="T16" fmla="*/ 24 w 157"/>
                <a:gd name="T17" fmla="*/ 23 h 157"/>
                <a:gd name="T18" fmla="*/ 16 w 157"/>
                <a:gd name="T19" fmla="*/ 31 h 157"/>
                <a:gd name="T20" fmla="*/ 27 w 157"/>
                <a:gd name="T21" fmla="*/ 51 h 157"/>
                <a:gd name="T22" fmla="*/ 5 w 157"/>
                <a:gd name="T23" fmla="*/ 64 h 157"/>
                <a:gd name="T24" fmla="*/ 0 w 157"/>
                <a:gd name="T25" fmla="*/ 78 h 157"/>
                <a:gd name="T26" fmla="*/ 1 w 157"/>
                <a:gd name="T27" fmla="*/ 89 h 157"/>
                <a:gd name="T28" fmla="*/ 22 w 157"/>
                <a:gd name="T29" fmla="*/ 96 h 157"/>
                <a:gd name="T30" fmla="*/ 16 w 157"/>
                <a:gd name="T31" fmla="*/ 120 h 157"/>
                <a:gd name="T32" fmla="*/ 23 w 157"/>
                <a:gd name="T33" fmla="*/ 133 h 157"/>
                <a:gd name="T34" fmla="*/ 32 w 157"/>
                <a:gd name="T35" fmla="*/ 141 h 157"/>
                <a:gd name="T36" fmla="*/ 51 w 157"/>
                <a:gd name="T37" fmla="*/ 131 h 157"/>
                <a:gd name="T38" fmla="*/ 64 w 157"/>
                <a:gd name="T39" fmla="*/ 152 h 157"/>
                <a:gd name="T40" fmla="*/ 79 w 157"/>
                <a:gd name="T41" fmla="*/ 157 h 157"/>
                <a:gd name="T42" fmla="*/ 94 w 157"/>
                <a:gd name="T43" fmla="*/ 152 h 157"/>
                <a:gd name="T44" fmla="*/ 107 w 157"/>
                <a:gd name="T45" fmla="*/ 131 h 157"/>
                <a:gd name="T46" fmla="*/ 126 w 157"/>
                <a:gd name="T47" fmla="*/ 141 h 157"/>
                <a:gd name="T48" fmla="*/ 141 w 157"/>
                <a:gd name="T49" fmla="*/ 120 h 157"/>
                <a:gd name="T50" fmla="*/ 136 w 157"/>
                <a:gd name="T51" fmla="*/ 96 h 157"/>
                <a:gd name="T52" fmla="*/ 156 w 157"/>
                <a:gd name="T53" fmla="*/ 89 h 157"/>
                <a:gd name="T54" fmla="*/ 156 w 157"/>
                <a:gd name="T55" fmla="*/ 68 h 157"/>
                <a:gd name="T56" fmla="*/ 147 w 157"/>
                <a:gd name="T57" fmla="*/ 85 h 157"/>
                <a:gd name="T58" fmla="*/ 127 w 157"/>
                <a:gd name="T59" fmla="*/ 90 h 157"/>
                <a:gd name="T60" fmla="*/ 122 w 157"/>
                <a:gd name="T61" fmla="*/ 110 h 157"/>
                <a:gd name="T62" fmla="*/ 123 w 157"/>
                <a:gd name="T63" fmla="*/ 131 h 157"/>
                <a:gd name="T64" fmla="*/ 105 w 157"/>
                <a:gd name="T65" fmla="*/ 121 h 157"/>
                <a:gd name="T66" fmla="*/ 87 w 157"/>
                <a:gd name="T67" fmla="*/ 131 h 157"/>
                <a:gd name="T68" fmla="*/ 73 w 157"/>
                <a:gd name="T69" fmla="*/ 147 h 157"/>
                <a:gd name="T70" fmla="*/ 67 w 157"/>
                <a:gd name="T71" fmla="*/ 127 h 157"/>
                <a:gd name="T72" fmla="*/ 48 w 157"/>
                <a:gd name="T73" fmla="*/ 121 h 157"/>
                <a:gd name="T74" fmla="*/ 31 w 157"/>
                <a:gd name="T75" fmla="*/ 128 h 157"/>
                <a:gd name="T76" fmla="*/ 26 w 157"/>
                <a:gd name="T77" fmla="*/ 123 h 157"/>
                <a:gd name="T78" fmla="*/ 36 w 157"/>
                <a:gd name="T79" fmla="*/ 105 h 157"/>
                <a:gd name="T80" fmla="*/ 27 w 157"/>
                <a:gd name="T81" fmla="*/ 87 h 157"/>
                <a:gd name="T82" fmla="*/ 10 w 157"/>
                <a:gd name="T83" fmla="*/ 80 h 157"/>
                <a:gd name="T84" fmla="*/ 10 w 157"/>
                <a:gd name="T85" fmla="*/ 73 h 157"/>
                <a:gd name="T86" fmla="*/ 31 w 157"/>
                <a:gd name="T87" fmla="*/ 67 h 157"/>
                <a:gd name="T88" fmla="*/ 36 w 157"/>
                <a:gd name="T89" fmla="*/ 47 h 157"/>
                <a:gd name="T90" fmla="*/ 30 w 157"/>
                <a:gd name="T91" fmla="*/ 31 h 157"/>
                <a:gd name="T92" fmla="*/ 35 w 157"/>
                <a:gd name="T93" fmla="*/ 26 h 157"/>
                <a:gd name="T94" fmla="*/ 53 w 157"/>
                <a:gd name="T95" fmla="*/ 36 h 157"/>
                <a:gd name="T96" fmla="*/ 71 w 157"/>
                <a:gd name="T97" fmla="*/ 26 h 157"/>
                <a:gd name="T98" fmla="*/ 85 w 157"/>
                <a:gd name="T99" fmla="*/ 10 h 157"/>
                <a:gd name="T100" fmla="*/ 91 w 157"/>
                <a:gd name="T101" fmla="*/ 30 h 157"/>
                <a:gd name="T102" fmla="*/ 110 w 157"/>
                <a:gd name="T103" fmla="*/ 36 h 157"/>
                <a:gd name="T104" fmla="*/ 131 w 157"/>
                <a:gd name="T105" fmla="*/ 34 h 157"/>
                <a:gd name="T106" fmla="*/ 121 w 157"/>
                <a:gd name="T107" fmla="*/ 53 h 157"/>
                <a:gd name="T108" fmla="*/ 131 w 157"/>
                <a:gd name="T109" fmla="*/ 71 h 157"/>
                <a:gd name="T110" fmla="*/ 148 w 157"/>
                <a:gd name="T11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57">
                  <a:moveTo>
                    <a:pt x="152" y="64"/>
                  </a:moveTo>
                  <a:cubicBezTo>
                    <a:pt x="136" y="61"/>
                    <a:pt x="136" y="61"/>
                    <a:pt x="136" y="61"/>
                  </a:cubicBezTo>
                  <a:cubicBezTo>
                    <a:pt x="134" y="58"/>
                    <a:pt x="133" y="54"/>
                    <a:pt x="131" y="51"/>
                  </a:cubicBezTo>
                  <a:cubicBezTo>
                    <a:pt x="141" y="37"/>
                    <a:pt x="141" y="37"/>
                    <a:pt x="141" y="37"/>
                  </a:cubicBezTo>
                  <a:cubicBezTo>
                    <a:pt x="143" y="35"/>
                    <a:pt x="143" y="33"/>
                    <a:pt x="141" y="31"/>
                  </a:cubicBezTo>
                  <a:cubicBezTo>
                    <a:pt x="137" y="26"/>
                    <a:pt x="132" y="20"/>
                    <a:pt x="126" y="16"/>
                  </a:cubicBezTo>
                  <a:cubicBezTo>
                    <a:pt x="124" y="15"/>
                    <a:pt x="122" y="15"/>
                    <a:pt x="120" y="16"/>
                  </a:cubicBezTo>
                  <a:cubicBezTo>
                    <a:pt x="107" y="26"/>
                    <a:pt x="107" y="26"/>
                    <a:pt x="107" y="26"/>
                  </a:cubicBezTo>
                  <a:cubicBezTo>
                    <a:pt x="103" y="25"/>
                    <a:pt x="100" y="23"/>
                    <a:pt x="96" y="22"/>
                  </a:cubicBezTo>
                  <a:cubicBezTo>
                    <a:pt x="94" y="5"/>
                    <a:pt x="94" y="5"/>
                    <a:pt x="94" y="5"/>
                  </a:cubicBezTo>
                  <a:cubicBezTo>
                    <a:pt x="94" y="3"/>
                    <a:pt x="92" y="1"/>
                    <a:pt x="90" y="1"/>
                  </a:cubicBezTo>
                  <a:cubicBezTo>
                    <a:pt x="82" y="0"/>
                    <a:pt x="75" y="0"/>
                    <a:pt x="68" y="1"/>
                  </a:cubicBezTo>
                  <a:cubicBezTo>
                    <a:pt x="66" y="1"/>
                    <a:pt x="64" y="3"/>
                    <a:pt x="64" y="5"/>
                  </a:cubicBezTo>
                  <a:cubicBezTo>
                    <a:pt x="62" y="22"/>
                    <a:pt x="62" y="22"/>
                    <a:pt x="62" y="22"/>
                  </a:cubicBezTo>
                  <a:cubicBezTo>
                    <a:pt x="58" y="23"/>
                    <a:pt x="54" y="25"/>
                    <a:pt x="51" y="26"/>
                  </a:cubicBezTo>
                  <a:cubicBezTo>
                    <a:pt x="37" y="16"/>
                    <a:pt x="37" y="16"/>
                    <a:pt x="37" y="16"/>
                  </a:cubicBezTo>
                  <a:cubicBezTo>
                    <a:pt x="36" y="15"/>
                    <a:pt x="33" y="15"/>
                    <a:pt x="32" y="16"/>
                  </a:cubicBezTo>
                  <a:cubicBezTo>
                    <a:pt x="29" y="18"/>
                    <a:pt x="26" y="20"/>
                    <a:pt x="24" y="23"/>
                  </a:cubicBezTo>
                  <a:cubicBezTo>
                    <a:pt x="23" y="24"/>
                    <a:pt x="23" y="24"/>
                    <a:pt x="23" y="24"/>
                  </a:cubicBezTo>
                  <a:cubicBezTo>
                    <a:pt x="20" y="26"/>
                    <a:pt x="18" y="29"/>
                    <a:pt x="16" y="31"/>
                  </a:cubicBezTo>
                  <a:cubicBezTo>
                    <a:pt x="15" y="33"/>
                    <a:pt x="15" y="35"/>
                    <a:pt x="16" y="37"/>
                  </a:cubicBezTo>
                  <a:cubicBezTo>
                    <a:pt x="27" y="51"/>
                    <a:pt x="27" y="51"/>
                    <a:pt x="27" y="51"/>
                  </a:cubicBezTo>
                  <a:cubicBezTo>
                    <a:pt x="25" y="54"/>
                    <a:pt x="23" y="58"/>
                    <a:pt x="22" y="61"/>
                  </a:cubicBezTo>
                  <a:cubicBezTo>
                    <a:pt x="5" y="64"/>
                    <a:pt x="5" y="64"/>
                    <a:pt x="5" y="64"/>
                  </a:cubicBezTo>
                  <a:cubicBezTo>
                    <a:pt x="3" y="64"/>
                    <a:pt x="2" y="66"/>
                    <a:pt x="1" y="68"/>
                  </a:cubicBezTo>
                  <a:cubicBezTo>
                    <a:pt x="1" y="71"/>
                    <a:pt x="1" y="74"/>
                    <a:pt x="0" y="78"/>
                  </a:cubicBezTo>
                  <a:cubicBezTo>
                    <a:pt x="0" y="80"/>
                    <a:pt x="0" y="80"/>
                    <a:pt x="0" y="80"/>
                  </a:cubicBezTo>
                  <a:cubicBezTo>
                    <a:pt x="1" y="83"/>
                    <a:pt x="1" y="86"/>
                    <a:pt x="1" y="89"/>
                  </a:cubicBezTo>
                  <a:cubicBezTo>
                    <a:pt x="2" y="92"/>
                    <a:pt x="3" y="93"/>
                    <a:pt x="5" y="94"/>
                  </a:cubicBezTo>
                  <a:cubicBezTo>
                    <a:pt x="22" y="96"/>
                    <a:pt x="22" y="96"/>
                    <a:pt x="22" y="96"/>
                  </a:cubicBezTo>
                  <a:cubicBezTo>
                    <a:pt x="23" y="100"/>
                    <a:pt x="25" y="103"/>
                    <a:pt x="27" y="107"/>
                  </a:cubicBezTo>
                  <a:cubicBezTo>
                    <a:pt x="16" y="120"/>
                    <a:pt x="16" y="120"/>
                    <a:pt x="16" y="120"/>
                  </a:cubicBezTo>
                  <a:cubicBezTo>
                    <a:pt x="15" y="122"/>
                    <a:pt x="15" y="124"/>
                    <a:pt x="16" y="126"/>
                  </a:cubicBezTo>
                  <a:cubicBezTo>
                    <a:pt x="18" y="128"/>
                    <a:pt x="20" y="131"/>
                    <a:pt x="23" y="133"/>
                  </a:cubicBezTo>
                  <a:cubicBezTo>
                    <a:pt x="24" y="135"/>
                    <a:pt x="24" y="135"/>
                    <a:pt x="24" y="135"/>
                  </a:cubicBezTo>
                  <a:cubicBezTo>
                    <a:pt x="26" y="137"/>
                    <a:pt x="29" y="139"/>
                    <a:pt x="32" y="141"/>
                  </a:cubicBezTo>
                  <a:cubicBezTo>
                    <a:pt x="33" y="142"/>
                    <a:pt x="36" y="142"/>
                    <a:pt x="37" y="141"/>
                  </a:cubicBezTo>
                  <a:cubicBezTo>
                    <a:pt x="51" y="131"/>
                    <a:pt x="51" y="131"/>
                    <a:pt x="51" y="131"/>
                  </a:cubicBezTo>
                  <a:cubicBezTo>
                    <a:pt x="54" y="133"/>
                    <a:pt x="58" y="134"/>
                    <a:pt x="62" y="135"/>
                  </a:cubicBezTo>
                  <a:cubicBezTo>
                    <a:pt x="64" y="152"/>
                    <a:pt x="64" y="152"/>
                    <a:pt x="64" y="152"/>
                  </a:cubicBezTo>
                  <a:cubicBezTo>
                    <a:pt x="64" y="154"/>
                    <a:pt x="66" y="156"/>
                    <a:pt x="68" y="156"/>
                  </a:cubicBezTo>
                  <a:cubicBezTo>
                    <a:pt x="72" y="157"/>
                    <a:pt x="75" y="157"/>
                    <a:pt x="79" y="157"/>
                  </a:cubicBezTo>
                  <a:cubicBezTo>
                    <a:pt x="82" y="157"/>
                    <a:pt x="86" y="157"/>
                    <a:pt x="90" y="156"/>
                  </a:cubicBezTo>
                  <a:cubicBezTo>
                    <a:pt x="92" y="156"/>
                    <a:pt x="94" y="154"/>
                    <a:pt x="94" y="152"/>
                  </a:cubicBezTo>
                  <a:cubicBezTo>
                    <a:pt x="96" y="135"/>
                    <a:pt x="96" y="135"/>
                    <a:pt x="96" y="135"/>
                  </a:cubicBezTo>
                  <a:cubicBezTo>
                    <a:pt x="100" y="134"/>
                    <a:pt x="103" y="133"/>
                    <a:pt x="107" y="131"/>
                  </a:cubicBezTo>
                  <a:cubicBezTo>
                    <a:pt x="120" y="141"/>
                    <a:pt x="120" y="141"/>
                    <a:pt x="120" y="141"/>
                  </a:cubicBezTo>
                  <a:cubicBezTo>
                    <a:pt x="122" y="142"/>
                    <a:pt x="124" y="142"/>
                    <a:pt x="126" y="141"/>
                  </a:cubicBezTo>
                  <a:cubicBezTo>
                    <a:pt x="132" y="137"/>
                    <a:pt x="137" y="132"/>
                    <a:pt x="141" y="126"/>
                  </a:cubicBezTo>
                  <a:cubicBezTo>
                    <a:pt x="143" y="124"/>
                    <a:pt x="143" y="122"/>
                    <a:pt x="141" y="120"/>
                  </a:cubicBezTo>
                  <a:cubicBezTo>
                    <a:pt x="131" y="107"/>
                    <a:pt x="131" y="107"/>
                    <a:pt x="131" y="107"/>
                  </a:cubicBezTo>
                  <a:cubicBezTo>
                    <a:pt x="133" y="103"/>
                    <a:pt x="134" y="99"/>
                    <a:pt x="136" y="96"/>
                  </a:cubicBezTo>
                  <a:cubicBezTo>
                    <a:pt x="152" y="94"/>
                    <a:pt x="152" y="94"/>
                    <a:pt x="152" y="94"/>
                  </a:cubicBezTo>
                  <a:cubicBezTo>
                    <a:pt x="154" y="93"/>
                    <a:pt x="156" y="92"/>
                    <a:pt x="156" y="89"/>
                  </a:cubicBezTo>
                  <a:cubicBezTo>
                    <a:pt x="157" y="86"/>
                    <a:pt x="157" y="82"/>
                    <a:pt x="157" y="79"/>
                  </a:cubicBezTo>
                  <a:cubicBezTo>
                    <a:pt x="157" y="75"/>
                    <a:pt x="157" y="71"/>
                    <a:pt x="156" y="68"/>
                  </a:cubicBezTo>
                  <a:cubicBezTo>
                    <a:pt x="156" y="66"/>
                    <a:pt x="154" y="64"/>
                    <a:pt x="152" y="64"/>
                  </a:cubicBezTo>
                  <a:close/>
                  <a:moveTo>
                    <a:pt x="147" y="85"/>
                  </a:moveTo>
                  <a:cubicBezTo>
                    <a:pt x="131" y="87"/>
                    <a:pt x="131" y="87"/>
                    <a:pt x="131" y="87"/>
                  </a:cubicBezTo>
                  <a:cubicBezTo>
                    <a:pt x="129" y="87"/>
                    <a:pt x="128" y="88"/>
                    <a:pt x="127" y="90"/>
                  </a:cubicBezTo>
                  <a:cubicBezTo>
                    <a:pt x="126" y="95"/>
                    <a:pt x="124" y="100"/>
                    <a:pt x="121" y="104"/>
                  </a:cubicBezTo>
                  <a:cubicBezTo>
                    <a:pt x="120" y="106"/>
                    <a:pt x="120" y="108"/>
                    <a:pt x="122" y="110"/>
                  </a:cubicBezTo>
                  <a:cubicBezTo>
                    <a:pt x="131" y="123"/>
                    <a:pt x="131" y="123"/>
                    <a:pt x="131" y="123"/>
                  </a:cubicBezTo>
                  <a:cubicBezTo>
                    <a:pt x="129" y="126"/>
                    <a:pt x="126" y="129"/>
                    <a:pt x="123" y="131"/>
                  </a:cubicBezTo>
                  <a:cubicBezTo>
                    <a:pt x="110" y="121"/>
                    <a:pt x="110" y="121"/>
                    <a:pt x="110" y="121"/>
                  </a:cubicBezTo>
                  <a:cubicBezTo>
                    <a:pt x="109" y="120"/>
                    <a:pt x="106" y="120"/>
                    <a:pt x="105" y="121"/>
                  </a:cubicBezTo>
                  <a:cubicBezTo>
                    <a:pt x="100" y="124"/>
                    <a:pt x="96" y="126"/>
                    <a:pt x="91" y="127"/>
                  </a:cubicBezTo>
                  <a:cubicBezTo>
                    <a:pt x="89" y="127"/>
                    <a:pt x="87" y="129"/>
                    <a:pt x="87" y="131"/>
                  </a:cubicBezTo>
                  <a:cubicBezTo>
                    <a:pt x="85" y="147"/>
                    <a:pt x="85" y="147"/>
                    <a:pt x="85" y="147"/>
                  </a:cubicBezTo>
                  <a:cubicBezTo>
                    <a:pt x="81" y="147"/>
                    <a:pt x="77" y="147"/>
                    <a:pt x="73" y="147"/>
                  </a:cubicBezTo>
                  <a:cubicBezTo>
                    <a:pt x="71" y="131"/>
                    <a:pt x="71" y="131"/>
                    <a:pt x="71" y="131"/>
                  </a:cubicBezTo>
                  <a:cubicBezTo>
                    <a:pt x="71" y="129"/>
                    <a:pt x="69" y="127"/>
                    <a:pt x="67" y="127"/>
                  </a:cubicBezTo>
                  <a:cubicBezTo>
                    <a:pt x="62" y="126"/>
                    <a:pt x="57" y="124"/>
                    <a:pt x="53" y="121"/>
                  </a:cubicBezTo>
                  <a:cubicBezTo>
                    <a:pt x="51" y="120"/>
                    <a:pt x="49" y="120"/>
                    <a:pt x="48" y="121"/>
                  </a:cubicBezTo>
                  <a:cubicBezTo>
                    <a:pt x="35" y="131"/>
                    <a:pt x="35" y="131"/>
                    <a:pt x="35" y="131"/>
                  </a:cubicBezTo>
                  <a:cubicBezTo>
                    <a:pt x="33" y="130"/>
                    <a:pt x="32" y="129"/>
                    <a:pt x="31" y="128"/>
                  </a:cubicBezTo>
                  <a:cubicBezTo>
                    <a:pt x="30" y="127"/>
                    <a:pt x="30" y="127"/>
                    <a:pt x="30" y="127"/>
                  </a:cubicBezTo>
                  <a:cubicBezTo>
                    <a:pt x="28" y="125"/>
                    <a:pt x="27" y="124"/>
                    <a:pt x="26" y="123"/>
                  </a:cubicBezTo>
                  <a:cubicBezTo>
                    <a:pt x="36" y="110"/>
                    <a:pt x="36" y="110"/>
                    <a:pt x="36" y="110"/>
                  </a:cubicBezTo>
                  <a:cubicBezTo>
                    <a:pt x="37" y="108"/>
                    <a:pt x="38" y="106"/>
                    <a:pt x="36" y="105"/>
                  </a:cubicBezTo>
                  <a:cubicBezTo>
                    <a:pt x="34" y="100"/>
                    <a:pt x="32" y="95"/>
                    <a:pt x="31" y="90"/>
                  </a:cubicBezTo>
                  <a:cubicBezTo>
                    <a:pt x="30" y="88"/>
                    <a:pt x="28" y="87"/>
                    <a:pt x="27" y="87"/>
                  </a:cubicBezTo>
                  <a:cubicBezTo>
                    <a:pt x="10" y="84"/>
                    <a:pt x="10" y="84"/>
                    <a:pt x="10" y="84"/>
                  </a:cubicBezTo>
                  <a:cubicBezTo>
                    <a:pt x="10" y="83"/>
                    <a:pt x="10" y="81"/>
                    <a:pt x="10" y="80"/>
                  </a:cubicBezTo>
                  <a:cubicBezTo>
                    <a:pt x="10" y="78"/>
                    <a:pt x="10" y="78"/>
                    <a:pt x="10" y="78"/>
                  </a:cubicBezTo>
                  <a:cubicBezTo>
                    <a:pt x="10" y="76"/>
                    <a:pt x="10" y="74"/>
                    <a:pt x="10" y="73"/>
                  </a:cubicBezTo>
                  <a:cubicBezTo>
                    <a:pt x="27" y="71"/>
                    <a:pt x="27" y="71"/>
                    <a:pt x="27" y="71"/>
                  </a:cubicBezTo>
                  <a:cubicBezTo>
                    <a:pt x="28" y="70"/>
                    <a:pt x="30" y="69"/>
                    <a:pt x="31" y="67"/>
                  </a:cubicBezTo>
                  <a:cubicBezTo>
                    <a:pt x="32" y="62"/>
                    <a:pt x="34" y="57"/>
                    <a:pt x="36" y="53"/>
                  </a:cubicBezTo>
                  <a:cubicBezTo>
                    <a:pt x="38" y="51"/>
                    <a:pt x="37" y="49"/>
                    <a:pt x="36" y="47"/>
                  </a:cubicBezTo>
                  <a:cubicBezTo>
                    <a:pt x="26" y="34"/>
                    <a:pt x="26" y="34"/>
                    <a:pt x="26" y="34"/>
                  </a:cubicBezTo>
                  <a:cubicBezTo>
                    <a:pt x="27" y="33"/>
                    <a:pt x="28" y="32"/>
                    <a:pt x="30" y="31"/>
                  </a:cubicBezTo>
                  <a:cubicBezTo>
                    <a:pt x="31" y="29"/>
                    <a:pt x="31" y="29"/>
                    <a:pt x="31" y="29"/>
                  </a:cubicBezTo>
                  <a:cubicBezTo>
                    <a:pt x="32" y="28"/>
                    <a:pt x="33" y="27"/>
                    <a:pt x="35" y="26"/>
                  </a:cubicBezTo>
                  <a:cubicBezTo>
                    <a:pt x="48" y="36"/>
                    <a:pt x="48" y="36"/>
                    <a:pt x="48" y="36"/>
                  </a:cubicBezTo>
                  <a:cubicBezTo>
                    <a:pt x="49" y="37"/>
                    <a:pt x="51" y="37"/>
                    <a:pt x="53" y="36"/>
                  </a:cubicBezTo>
                  <a:cubicBezTo>
                    <a:pt x="57" y="34"/>
                    <a:pt x="62" y="32"/>
                    <a:pt x="67" y="30"/>
                  </a:cubicBezTo>
                  <a:cubicBezTo>
                    <a:pt x="69" y="30"/>
                    <a:pt x="71" y="28"/>
                    <a:pt x="71" y="26"/>
                  </a:cubicBezTo>
                  <a:cubicBezTo>
                    <a:pt x="73" y="10"/>
                    <a:pt x="73" y="10"/>
                    <a:pt x="73" y="10"/>
                  </a:cubicBezTo>
                  <a:cubicBezTo>
                    <a:pt x="77" y="10"/>
                    <a:pt x="81" y="10"/>
                    <a:pt x="85" y="10"/>
                  </a:cubicBezTo>
                  <a:cubicBezTo>
                    <a:pt x="87" y="26"/>
                    <a:pt x="87" y="26"/>
                    <a:pt x="87" y="26"/>
                  </a:cubicBezTo>
                  <a:cubicBezTo>
                    <a:pt x="87" y="28"/>
                    <a:pt x="89" y="30"/>
                    <a:pt x="91" y="30"/>
                  </a:cubicBezTo>
                  <a:cubicBezTo>
                    <a:pt x="96" y="32"/>
                    <a:pt x="100" y="34"/>
                    <a:pt x="105" y="36"/>
                  </a:cubicBezTo>
                  <a:cubicBezTo>
                    <a:pt x="106" y="37"/>
                    <a:pt x="109" y="37"/>
                    <a:pt x="110" y="36"/>
                  </a:cubicBezTo>
                  <a:cubicBezTo>
                    <a:pt x="123" y="26"/>
                    <a:pt x="123" y="26"/>
                    <a:pt x="123" y="26"/>
                  </a:cubicBezTo>
                  <a:cubicBezTo>
                    <a:pt x="126" y="29"/>
                    <a:pt x="129" y="31"/>
                    <a:pt x="131" y="34"/>
                  </a:cubicBezTo>
                  <a:cubicBezTo>
                    <a:pt x="122" y="47"/>
                    <a:pt x="122" y="47"/>
                    <a:pt x="122" y="47"/>
                  </a:cubicBezTo>
                  <a:cubicBezTo>
                    <a:pt x="120" y="49"/>
                    <a:pt x="120" y="51"/>
                    <a:pt x="121" y="53"/>
                  </a:cubicBezTo>
                  <a:cubicBezTo>
                    <a:pt x="124" y="57"/>
                    <a:pt x="126" y="62"/>
                    <a:pt x="127" y="67"/>
                  </a:cubicBezTo>
                  <a:cubicBezTo>
                    <a:pt x="128" y="69"/>
                    <a:pt x="129" y="70"/>
                    <a:pt x="131" y="71"/>
                  </a:cubicBezTo>
                  <a:cubicBezTo>
                    <a:pt x="147" y="73"/>
                    <a:pt x="147" y="73"/>
                    <a:pt x="147" y="73"/>
                  </a:cubicBezTo>
                  <a:cubicBezTo>
                    <a:pt x="148" y="75"/>
                    <a:pt x="148" y="77"/>
                    <a:pt x="148" y="79"/>
                  </a:cubicBezTo>
                  <a:cubicBezTo>
                    <a:pt x="148" y="81"/>
                    <a:pt x="148" y="83"/>
                    <a:pt x="147"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33" name="Freeform 59"/>
            <p:cNvSpPr>
              <a:spLocks noEditPoints="1"/>
            </p:cNvSpPr>
            <p:nvPr/>
          </p:nvSpPr>
          <p:spPr bwMode="auto">
            <a:xfrm>
              <a:off x="7718425" y="4983163"/>
              <a:ext cx="153988" cy="153988"/>
            </a:xfrm>
            <a:custGeom>
              <a:avLst/>
              <a:gdLst>
                <a:gd name="T0" fmla="*/ 31 w 46"/>
                <a:gd name="T1" fmla="*/ 2 h 46"/>
                <a:gd name="T2" fmla="*/ 23 w 46"/>
                <a:gd name="T3" fmla="*/ 0 h 46"/>
                <a:gd name="T4" fmla="*/ 2 w 46"/>
                <a:gd name="T5" fmla="*/ 14 h 46"/>
                <a:gd name="T6" fmla="*/ 2 w 46"/>
                <a:gd name="T7" fmla="*/ 32 h 46"/>
                <a:gd name="T8" fmla="*/ 14 w 46"/>
                <a:gd name="T9" fmla="*/ 44 h 46"/>
                <a:gd name="T10" fmla="*/ 23 w 46"/>
                <a:gd name="T11" fmla="*/ 46 h 46"/>
                <a:gd name="T12" fmla="*/ 43 w 46"/>
                <a:gd name="T13" fmla="*/ 32 h 46"/>
                <a:gd name="T14" fmla="*/ 43 w 46"/>
                <a:gd name="T15" fmla="*/ 14 h 46"/>
                <a:gd name="T16" fmla="*/ 31 w 46"/>
                <a:gd name="T17" fmla="*/ 2 h 46"/>
                <a:gd name="T18" fmla="*/ 35 w 46"/>
                <a:gd name="T19" fmla="*/ 28 h 46"/>
                <a:gd name="T20" fmla="*/ 23 w 46"/>
                <a:gd name="T21" fmla="*/ 36 h 46"/>
                <a:gd name="T22" fmla="*/ 18 w 46"/>
                <a:gd name="T23" fmla="*/ 35 h 46"/>
                <a:gd name="T24" fmla="*/ 11 w 46"/>
                <a:gd name="T25" fmla="*/ 28 h 46"/>
                <a:gd name="T26" fmla="*/ 11 w 46"/>
                <a:gd name="T27" fmla="*/ 18 h 46"/>
                <a:gd name="T28" fmla="*/ 23 w 46"/>
                <a:gd name="T29" fmla="*/ 10 h 46"/>
                <a:gd name="T30" fmla="*/ 28 w 46"/>
                <a:gd name="T31" fmla="*/ 11 h 46"/>
                <a:gd name="T32" fmla="*/ 35 w 46"/>
                <a:gd name="T33" fmla="*/ 18 h 46"/>
                <a:gd name="T34" fmla="*/ 35 w 46"/>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31" y="2"/>
                  </a:moveTo>
                  <a:cubicBezTo>
                    <a:pt x="28" y="1"/>
                    <a:pt x="26" y="0"/>
                    <a:pt x="23" y="0"/>
                  </a:cubicBezTo>
                  <a:cubicBezTo>
                    <a:pt x="13" y="0"/>
                    <a:pt x="5" y="6"/>
                    <a:pt x="2" y="14"/>
                  </a:cubicBezTo>
                  <a:cubicBezTo>
                    <a:pt x="0" y="20"/>
                    <a:pt x="0" y="26"/>
                    <a:pt x="2" y="32"/>
                  </a:cubicBezTo>
                  <a:cubicBezTo>
                    <a:pt x="4" y="37"/>
                    <a:pt x="9" y="42"/>
                    <a:pt x="14" y="44"/>
                  </a:cubicBezTo>
                  <a:cubicBezTo>
                    <a:pt x="17" y="45"/>
                    <a:pt x="20" y="46"/>
                    <a:pt x="23" y="46"/>
                  </a:cubicBezTo>
                  <a:cubicBezTo>
                    <a:pt x="32" y="46"/>
                    <a:pt x="40" y="40"/>
                    <a:pt x="43" y="32"/>
                  </a:cubicBezTo>
                  <a:cubicBezTo>
                    <a:pt x="46" y="26"/>
                    <a:pt x="46" y="20"/>
                    <a:pt x="43" y="14"/>
                  </a:cubicBezTo>
                  <a:cubicBezTo>
                    <a:pt x="41" y="9"/>
                    <a:pt x="37" y="4"/>
                    <a:pt x="31" y="2"/>
                  </a:cubicBezTo>
                  <a:close/>
                  <a:moveTo>
                    <a:pt x="35" y="28"/>
                  </a:moveTo>
                  <a:cubicBezTo>
                    <a:pt x="33" y="33"/>
                    <a:pt x="28" y="36"/>
                    <a:pt x="23" y="36"/>
                  </a:cubicBezTo>
                  <a:cubicBezTo>
                    <a:pt x="21" y="36"/>
                    <a:pt x="19" y="36"/>
                    <a:pt x="18" y="35"/>
                  </a:cubicBezTo>
                  <a:cubicBezTo>
                    <a:pt x="15" y="34"/>
                    <a:pt x="12" y="31"/>
                    <a:pt x="11" y="28"/>
                  </a:cubicBezTo>
                  <a:cubicBezTo>
                    <a:pt x="9" y="25"/>
                    <a:pt x="9" y="21"/>
                    <a:pt x="11" y="18"/>
                  </a:cubicBezTo>
                  <a:cubicBezTo>
                    <a:pt x="13" y="13"/>
                    <a:pt x="17" y="10"/>
                    <a:pt x="23" y="10"/>
                  </a:cubicBezTo>
                  <a:cubicBezTo>
                    <a:pt x="24" y="10"/>
                    <a:pt x="26" y="10"/>
                    <a:pt x="28" y="11"/>
                  </a:cubicBezTo>
                  <a:cubicBezTo>
                    <a:pt x="31" y="12"/>
                    <a:pt x="33" y="15"/>
                    <a:pt x="35" y="18"/>
                  </a:cubicBezTo>
                  <a:cubicBezTo>
                    <a:pt x="36" y="21"/>
                    <a:pt x="36" y="25"/>
                    <a:pt x="3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sp>
          <p:nvSpPr>
            <p:cNvPr id="134" name="Freeform 60"/>
            <p:cNvSpPr>
              <a:spLocks noEditPoints="1"/>
            </p:cNvSpPr>
            <p:nvPr/>
          </p:nvSpPr>
          <p:spPr bwMode="auto">
            <a:xfrm>
              <a:off x="7605713" y="4868863"/>
              <a:ext cx="377825" cy="381000"/>
            </a:xfrm>
            <a:custGeom>
              <a:avLst/>
              <a:gdLst>
                <a:gd name="T0" fmla="*/ 101 w 113"/>
                <a:gd name="T1" fmla="*/ 60 h 114"/>
                <a:gd name="T2" fmla="*/ 110 w 113"/>
                <a:gd name="T3" fmla="*/ 48 h 114"/>
                <a:gd name="T4" fmla="*/ 106 w 113"/>
                <a:gd name="T5" fmla="*/ 27 h 114"/>
                <a:gd name="T6" fmla="*/ 90 w 113"/>
                <a:gd name="T7" fmla="*/ 28 h 114"/>
                <a:gd name="T8" fmla="*/ 88 w 113"/>
                <a:gd name="T9" fmla="*/ 12 h 114"/>
                <a:gd name="T10" fmla="*/ 79 w 113"/>
                <a:gd name="T11" fmla="*/ 3 h 114"/>
                <a:gd name="T12" fmla="*/ 66 w 113"/>
                <a:gd name="T13" fmla="*/ 3 h 114"/>
                <a:gd name="T14" fmla="*/ 53 w 113"/>
                <a:gd name="T15" fmla="*/ 13 h 114"/>
                <a:gd name="T16" fmla="*/ 42 w 113"/>
                <a:gd name="T17" fmla="*/ 1 h 114"/>
                <a:gd name="T18" fmla="*/ 34 w 113"/>
                <a:gd name="T19" fmla="*/ 4 h 114"/>
                <a:gd name="T20" fmla="*/ 25 w 113"/>
                <a:gd name="T21" fmla="*/ 13 h 114"/>
                <a:gd name="T22" fmla="*/ 23 w 113"/>
                <a:gd name="T23" fmla="*/ 29 h 114"/>
                <a:gd name="T24" fmla="*/ 7 w 113"/>
                <a:gd name="T25" fmla="*/ 28 h 114"/>
                <a:gd name="T26" fmla="*/ 3 w 113"/>
                <a:gd name="T27" fmla="*/ 36 h 114"/>
                <a:gd name="T28" fmla="*/ 3 w 113"/>
                <a:gd name="T29" fmla="*/ 48 h 114"/>
                <a:gd name="T30" fmla="*/ 13 w 113"/>
                <a:gd name="T31" fmla="*/ 61 h 114"/>
                <a:gd name="T32" fmla="*/ 1 w 113"/>
                <a:gd name="T33" fmla="*/ 72 h 114"/>
                <a:gd name="T34" fmla="*/ 3 w 113"/>
                <a:gd name="T35" fmla="*/ 80 h 114"/>
                <a:gd name="T36" fmla="*/ 12 w 113"/>
                <a:gd name="T37" fmla="*/ 89 h 114"/>
                <a:gd name="T38" fmla="*/ 28 w 113"/>
                <a:gd name="T39" fmla="*/ 91 h 114"/>
                <a:gd name="T40" fmla="*/ 28 w 113"/>
                <a:gd name="T41" fmla="*/ 107 h 114"/>
                <a:gd name="T42" fmla="*/ 42 w 113"/>
                <a:gd name="T43" fmla="*/ 113 h 114"/>
                <a:gd name="T44" fmla="*/ 48 w 113"/>
                <a:gd name="T45" fmla="*/ 111 h 114"/>
                <a:gd name="T46" fmla="*/ 60 w 113"/>
                <a:gd name="T47" fmla="*/ 101 h 114"/>
                <a:gd name="T48" fmla="*/ 71 w 113"/>
                <a:gd name="T49" fmla="*/ 113 h 114"/>
                <a:gd name="T50" fmla="*/ 88 w 113"/>
                <a:gd name="T51" fmla="*/ 101 h 114"/>
                <a:gd name="T52" fmla="*/ 90 w 113"/>
                <a:gd name="T53" fmla="*/ 85 h 114"/>
                <a:gd name="T54" fmla="*/ 107 w 113"/>
                <a:gd name="T55" fmla="*/ 86 h 114"/>
                <a:gd name="T56" fmla="*/ 113 w 113"/>
                <a:gd name="T57" fmla="*/ 71 h 114"/>
                <a:gd name="T58" fmla="*/ 101 w 113"/>
                <a:gd name="T59" fmla="*/ 75 h 114"/>
                <a:gd name="T60" fmla="*/ 90 w 113"/>
                <a:gd name="T61" fmla="*/ 75 h 114"/>
                <a:gd name="T62" fmla="*/ 77 w 113"/>
                <a:gd name="T63" fmla="*/ 85 h 114"/>
                <a:gd name="T64" fmla="*/ 78 w 113"/>
                <a:gd name="T65" fmla="*/ 100 h 114"/>
                <a:gd name="T66" fmla="*/ 67 w 113"/>
                <a:gd name="T67" fmla="*/ 93 h 114"/>
                <a:gd name="T68" fmla="*/ 51 w 113"/>
                <a:gd name="T69" fmla="*/ 91 h 114"/>
                <a:gd name="T70" fmla="*/ 41 w 113"/>
                <a:gd name="T71" fmla="*/ 103 h 114"/>
                <a:gd name="T72" fmla="*/ 36 w 113"/>
                <a:gd name="T73" fmla="*/ 100 h 114"/>
                <a:gd name="T74" fmla="*/ 36 w 113"/>
                <a:gd name="T75" fmla="*/ 85 h 114"/>
                <a:gd name="T76" fmla="*/ 24 w 113"/>
                <a:gd name="T77" fmla="*/ 76 h 114"/>
                <a:gd name="T78" fmla="*/ 12 w 113"/>
                <a:gd name="T79" fmla="*/ 76 h 114"/>
                <a:gd name="T80" fmla="*/ 11 w 113"/>
                <a:gd name="T81" fmla="*/ 73 h 114"/>
                <a:gd name="T82" fmla="*/ 23 w 113"/>
                <a:gd name="T83" fmla="*/ 63 h 114"/>
                <a:gd name="T84" fmla="*/ 20 w 113"/>
                <a:gd name="T85" fmla="*/ 47 h 114"/>
                <a:gd name="T86" fmla="*/ 12 w 113"/>
                <a:gd name="T87" fmla="*/ 39 h 114"/>
                <a:gd name="T88" fmla="*/ 13 w 113"/>
                <a:gd name="T89" fmla="*/ 36 h 114"/>
                <a:gd name="T90" fmla="*/ 29 w 113"/>
                <a:gd name="T91" fmla="*/ 37 h 114"/>
                <a:gd name="T92" fmla="*/ 38 w 113"/>
                <a:gd name="T93" fmla="*/ 24 h 114"/>
                <a:gd name="T94" fmla="*/ 37 w 113"/>
                <a:gd name="T95" fmla="*/ 13 h 114"/>
                <a:gd name="T96" fmla="*/ 41 w 113"/>
                <a:gd name="T97" fmla="*/ 11 h 114"/>
                <a:gd name="T98" fmla="*/ 51 w 113"/>
                <a:gd name="T99" fmla="*/ 23 h 114"/>
                <a:gd name="T100" fmla="*/ 67 w 113"/>
                <a:gd name="T101" fmla="*/ 21 h 114"/>
                <a:gd name="T102" fmla="*/ 75 w 113"/>
                <a:gd name="T103" fmla="*/ 12 h 114"/>
                <a:gd name="T104" fmla="*/ 75 w 113"/>
                <a:gd name="T105" fmla="*/ 24 h 114"/>
                <a:gd name="T106" fmla="*/ 84 w 113"/>
                <a:gd name="T107" fmla="*/ 37 h 114"/>
                <a:gd name="T108" fmla="*/ 100 w 113"/>
                <a:gd name="T109" fmla="*/ 36 h 114"/>
                <a:gd name="T110" fmla="*/ 93 w 113"/>
                <a:gd name="T111" fmla="*/ 47 h 114"/>
                <a:gd name="T112" fmla="*/ 91 w 113"/>
                <a:gd name="T113" fmla="*/ 62 h 114"/>
                <a:gd name="T114" fmla="*/ 102 w 113"/>
                <a:gd name="T115"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4">
                  <a:moveTo>
                    <a:pt x="110" y="66"/>
                  </a:moveTo>
                  <a:cubicBezTo>
                    <a:pt x="101" y="60"/>
                    <a:pt x="101" y="60"/>
                    <a:pt x="101" y="60"/>
                  </a:cubicBezTo>
                  <a:cubicBezTo>
                    <a:pt x="101" y="58"/>
                    <a:pt x="101" y="56"/>
                    <a:pt x="101" y="53"/>
                  </a:cubicBezTo>
                  <a:cubicBezTo>
                    <a:pt x="110" y="48"/>
                    <a:pt x="110" y="48"/>
                    <a:pt x="110" y="48"/>
                  </a:cubicBezTo>
                  <a:cubicBezTo>
                    <a:pt x="112" y="47"/>
                    <a:pt x="113" y="44"/>
                    <a:pt x="113" y="42"/>
                  </a:cubicBezTo>
                  <a:cubicBezTo>
                    <a:pt x="111" y="37"/>
                    <a:pt x="109" y="32"/>
                    <a:pt x="106" y="27"/>
                  </a:cubicBezTo>
                  <a:cubicBezTo>
                    <a:pt x="105" y="26"/>
                    <a:pt x="103" y="25"/>
                    <a:pt x="101" y="25"/>
                  </a:cubicBezTo>
                  <a:cubicBezTo>
                    <a:pt x="90" y="28"/>
                    <a:pt x="90" y="28"/>
                    <a:pt x="90" y="28"/>
                  </a:cubicBezTo>
                  <a:cubicBezTo>
                    <a:pt x="89" y="26"/>
                    <a:pt x="87" y="25"/>
                    <a:pt x="85" y="23"/>
                  </a:cubicBezTo>
                  <a:cubicBezTo>
                    <a:pt x="88" y="12"/>
                    <a:pt x="88" y="12"/>
                    <a:pt x="88" y="12"/>
                  </a:cubicBezTo>
                  <a:cubicBezTo>
                    <a:pt x="89" y="10"/>
                    <a:pt x="88" y="8"/>
                    <a:pt x="86" y="7"/>
                  </a:cubicBezTo>
                  <a:cubicBezTo>
                    <a:pt x="83" y="6"/>
                    <a:pt x="81" y="4"/>
                    <a:pt x="79" y="3"/>
                  </a:cubicBezTo>
                  <a:cubicBezTo>
                    <a:pt x="76" y="2"/>
                    <a:pt x="74" y="2"/>
                    <a:pt x="71" y="1"/>
                  </a:cubicBezTo>
                  <a:cubicBezTo>
                    <a:pt x="69" y="0"/>
                    <a:pt x="67" y="1"/>
                    <a:pt x="66" y="3"/>
                  </a:cubicBezTo>
                  <a:cubicBezTo>
                    <a:pt x="60" y="13"/>
                    <a:pt x="60" y="13"/>
                    <a:pt x="60" y="13"/>
                  </a:cubicBezTo>
                  <a:cubicBezTo>
                    <a:pt x="58" y="13"/>
                    <a:pt x="55" y="13"/>
                    <a:pt x="53" y="13"/>
                  </a:cubicBezTo>
                  <a:cubicBezTo>
                    <a:pt x="47" y="3"/>
                    <a:pt x="47" y="3"/>
                    <a:pt x="47" y="3"/>
                  </a:cubicBezTo>
                  <a:cubicBezTo>
                    <a:pt x="46" y="1"/>
                    <a:pt x="44" y="0"/>
                    <a:pt x="42" y="1"/>
                  </a:cubicBezTo>
                  <a:cubicBezTo>
                    <a:pt x="39" y="2"/>
                    <a:pt x="37" y="2"/>
                    <a:pt x="35" y="3"/>
                  </a:cubicBezTo>
                  <a:cubicBezTo>
                    <a:pt x="34" y="4"/>
                    <a:pt x="34" y="4"/>
                    <a:pt x="34" y="4"/>
                  </a:cubicBezTo>
                  <a:cubicBezTo>
                    <a:pt x="31" y="5"/>
                    <a:pt x="29" y="6"/>
                    <a:pt x="27" y="7"/>
                  </a:cubicBezTo>
                  <a:cubicBezTo>
                    <a:pt x="25" y="8"/>
                    <a:pt x="24" y="10"/>
                    <a:pt x="25" y="13"/>
                  </a:cubicBezTo>
                  <a:cubicBezTo>
                    <a:pt x="28" y="24"/>
                    <a:pt x="28" y="24"/>
                    <a:pt x="28" y="24"/>
                  </a:cubicBezTo>
                  <a:cubicBezTo>
                    <a:pt x="26" y="25"/>
                    <a:pt x="24" y="27"/>
                    <a:pt x="23" y="29"/>
                  </a:cubicBezTo>
                  <a:cubicBezTo>
                    <a:pt x="12" y="26"/>
                    <a:pt x="12" y="26"/>
                    <a:pt x="12" y="26"/>
                  </a:cubicBezTo>
                  <a:cubicBezTo>
                    <a:pt x="10" y="25"/>
                    <a:pt x="8" y="26"/>
                    <a:pt x="7" y="28"/>
                  </a:cubicBezTo>
                  <a:cubicBezTo>
                    <a:pt x="5" y="30"/>
                    <a:pt x="4" y="32"/>
                    <a:pt x="3" y="34"/>
                  </a:cubicBezTo>
                  <a:cubicBezTo>
                    <a:pt x="3" y="36"/>
                    <a:pt x="3" y="36"/>
                    <a:pt x="3" y="36"/>
                  </a:cubicBezTo>
                  <a:cubicBezTo>
                    <a:pt x="2" y="38"/>
                    <a:pt x="1" y="40"/>
                    <a:pt x="1" y="43"/>
                  </a:cubicBezTo>
                  <a:cubicBezTo>
                    <a:pt x="0" y="45"/>
                    <a:pt x="1" y="47"/>
                    <a:pt x="3" y="48"/>
                  </a:cubicBezTo>
                  <a:cubicBezTo>
                    <a:pt x="13" y="54"/>
                    <a:pt x="13" y="54"/>
                    <a:pt x="13" y="54"/>
                  </a:cubicBezTo>
                  <a:cubicBezTo>
                    <a:pt x="12" y="56"/>
                    <a:pt x="12" y="58"/>
                    <a:pt x="13" y="61"/>
                  </a:cubicBezTo>
                  <a:cubicBezTo>
                    <a:pt x="3" y="66"/>
                    <a:pt x="3" y="66"/>
                    <a:pt x="3" y="66"/>
                  </a:cubicBezTo>
                  <a:cubicBezTo>
                    <a:pt x="1" y="68"/>
                    <a:pt x="0" y="70"/>
                    <a:pt x="1" y="72"/>
                  </a:cubicBezTo>
                  <a:cubicBezTo>
                    <a:pt x="1" y="74"/>
                    <a:pt x="2" y="77"/>
                    <a:pt x="3" y="79"/>
                  </a:cubicBezTo>
                  <a:cubicBezTo>
                    <a:pt x="3" y="80"/>
                    <a:pt x="3" y="80"/>
                    <a:pt x="3" y="80"/>
                  </a:cubicBezTo>
                  <a:cubicBezTo>
                    <a:pt x="4" y="82"/>
                    <a:pt x="6" y="84"/>
                    <a:pt x="7" y="87"/>
                  </a:cubicBezTo>
                  <a:cubicBezTo>
                    <a:pt x="8" y="88"/>
                    <a:pt x="10" y="89"/>
                    <a:pt x="12" y="89"/>
                  </a:cubicBezTo>
                  <a:cubicBezTo>
                    <a:pt x="23" y="86"/>
                    <a:pt x="23" y="86"/>
                    <a:pt x="23" y="86"/>
                  </a:cubicBezTo>
                  <a:cubicBezTo>
                    <a:pt x="25" y="88"/>
                    <a:pt x="26" y="89"/>
                    <a:pt x="28" y="91"/>
                  </a:cubicBezTo>
                  <a:cubicBezTo>
                    <a:pt x="25" y="102"/>
                    <a:pt x="25" y="102"/>
                    <a:pt x="25" y="102"/>
                  </a:cubicBezTo>
                  <a:cubicBezTo>
                    <a:pt x="25" y="104"/>
                    <a:pt x="26" y="106"/>
                    <a:pt x="28" y="107"/>
                  </a:cubicBezTo>
                  <a:cubicBezTo>
                    <a:pt x="30" y="108"/>
                    <a:pt x="32" y="110"/>
                    <a:pt x="35" y="111"/>
                  </a:cubicBezTo>
                  <a:cubicBezTo>
                    <a:pt x="37" y="112"/>
                    <a:pt x="40" y="112"/>
                    <a:pt x="42" y="113"/>
                  </a:cubicBezTo>
                  <a:cubicBezTo>
                    <a:pt x="43" y="113"/>
                    <a:pt x="43" y="113"/>
                    <a:pt x="44" y="113"/>
                  </a:cubicBezTo>
                  <a:cubicBezTo>
                    <a:pt x="45" y="113"/>
                    <a:pt x="47" y="112"/>
                    <a:pt x="48" y="111"/>
                  </a:cubicBezTo>
                  <a:cubicBezTo>
                    <a:pt x="53" y="101"/>
                    <a:pt x="53" y="101"/>
                    <a:pt x="53" y="101"/>
                  </a:cubicBezTo>
                  <a:cubicBezTo>
                    <a:pt x="56" y="101"/>
                    <a:pt x="58" y="101"/>
                    <a:pt x="60" y="101"/>
                  </a:cubicBezTo>
                  <a:cubicBezTo>
                    <a:pt x="66" y="111"/>
                    <a:pt x="66" y="111"/>
                    <a:pt x="66" y="111"/>
                  </a:cubicBezTo>
                  <a:cubicBezTo>
                    <a:pt x="67" y="113"/>
                    <a:pt x="69" y="114"/>
                    <a:pt x="71" y="113"/>
                  </a:cubicBezTo>
                  <a:cubicBezTo>
                    <a:pt x="77" y="112"/>
                    <a:pt x="82" y="110"/>
                    <a:pt x="86" y="107"/>
                  </a:cubicBezTo>
                  <a:cubicBezTo>
                    <a:pt x="88" y="106"/>
                    <a:pt x="89" y="104"/>
                    <a:pt x="88" y="101"/>
                  </a:cubicBezTo>
                  <a:cubicBezTo>
                    <a:pt x="85" y="90"/>
                    <a:pt x="85" y="90"/>
                    <a:pt x="85" y="90"/>
                  </a:cubicBezTo>
                  <a:cubicBezTo>
                    <a:pt x="87" y="89"/>
                    <a:pt x="89" y="87"/>
                    <a:pt x="90" y="85"/>
                  </a:cubicBezTo>
                  <a:cubicBezTo>
                    <a:pt x="101" y="88"/>
                    <a:pt x="101" y="88"/>
                    <a:pt x="101" y="88"/>
                  </a:cubicBezTo>
                  <a:cubicBezTo>
                    <a:pt x="103" y="89"/>
                    <a:pt x="106" y="88"/>
                    <a:pt x="107" y="86"/>
                  </a:cubicBezTo>
                  <a:cubicBezTo>
                    <a:pt x="108" y="84"/>
                    <a:pt x="109" y="81"/>
                    <a:pt x="110" y="79"/>
                  </a:cubicBezTo>
                  <a:cubicBezTo>
                    <a:pt x="111" y="77"/>
                    <a:pt x="112" y="74"/>
                    <a:pt x="113" y="71"/>
                  </a:cubicBezTo>
                  <a:cubicBezTo>
                    <a:pt x="113" y="69"/>
                    <a:pt x="112" y="67"/>
                    <a:pt x="110" y="66"/>
                  </a:cubicBezTo>
                  <a:close/>
                  <a:moveTo>
                    <a:pt x="101" y="75"/>
                  </a:moveTo>
                  <a:cubicBezTo>
                    <a:pt x="101" y="76"/>
                    <a:pt x="101" y="77"/>
                    <a:pt x="100" y="78"/>
                  </a:cubicBezTo>
                  <a:cubicBezTo>
                    <a:pt x="90" y="75"/>
                    <a:pt x="90" y="75"/>
                    <a:pt x="90" y="75"/>
                  </a:cubicBezTo>
                  <a:cubicBezTo>
                    <a:pt x="88" y="75"/>
                    <a:pt x="86" y="76"/>
                    <a:pt x="85" y="77"/>
                  </a:cubicBezTo>
                  <a:cubicBezTo>
                    <a:pt x="83" y="80"/>
                    <a:pt x="80" y="83"/>
                    <a:pt x="77" y="85"/>
                  </a:cubicBezTo>
                  <a:cubicBezTo>
                    <a:pt x="75" y="86"/>
                    <a:pt x="75" y="88"/>
                    <a:pt x="75" y="90"/>
                  </a:cubicBezTo>
                  <a:cubicBezTo>
                    <a:pt x="78" y="100"/>
                    <a:pt x="78" y="100"/>
                    <a:pt x="78" y="100"/>
                  </a:cubicBezTo>
                  <a:cubicBezTo>
                    <a:pt x="76" y="101"/>
                    <a:pt x="74" y="102"/>
                    <a:pt x="72" y="103"/>
                  </a:cubicBezTo>
                  <a:cubicBezTo>
                    <a:pt x="67" y="93"/>
                    <a:pt x="67" y="93"/>
                    <a:pt x="67" y="93"/>
                  </a:cubicBezTo>
                  <a:cubicBezTo>
                    <a:pt x="66" y="92"/>
                    <a:pt x="64" y="91"/>
                    <a:pt x="62" y="91"/>
                  </a:cubicBezTo>
                  <a:cubicBezTo>
                    <a:pt x="59" y="92"/>
                    <a:pt x="55" y="92"/>
                    <a:pt x="51" y="91"/>
                  </a:cubicBezTo>
                  <a:cubicBezTo>
                    <a:pt x="49" y="91"/>
                    <a:pt x="48" y="92"/>
                    <a:pt x="47" y="93"/>
                  </a:cubicBezTo>
                  <a:cubicBezTo>
                    <a:pt x="41" y="103"/>
                    <a:pt x="41" y="103"/>
                    <a:pt x="41" y="103"/>
                  </a:cubicBezTo>
                  <a:cubicBezTo>
                    <a:pt x="40" y="102"/>
                    <a:pt x="39" y="102"/>
                    <a:pt x="38" y="102"/>
                  </a:cubicBezTo>
                  <a:cubicBezTo>
                    <a:pt x="37" y="101"/>
                    <a:pt x="36" y="101"/>
                    <a:pt x="36" y="100"/>
                  </a:cubicBezTo>
                  <a:cubicBezTo>
                    <a:pt x="38" y="90"/>
                    <a:pt x="38" y="90"/>
                    <a:pt x="38" y="90"/>
                  </a:cubicBezTo>
                  <a:cubicBezTo>
                    <a:pt x="39" y="88"/>
                    <a:pt x="38" y="86"/>
                    <a:pt x="36" y="85"/>
                  </a:cubicBezTo>
                  <a:cubicBezTo>
                    <a:pt x="34" y="83"/>
                    <a:pt x="31" y="80"/>
                    <a:pt x="29" y="77"/>
                  </a:cubicBezTo>
                  <a:cubicBezTo>
                    <a:pt x="28" y="76"/>
                    <a:pt x="26" y="75"/>
                    <a:pt x="24" y="76"/>
                  </a:cubicBezTo>
                  <a:cubicBezTo>
                    <a:pt x="13" y="78"/>
                    <a:pt x="13" y="78"/>
                    <a:pt x="13" y="78"/>
                  </a:cubicBezTo>
                  <a:cubicBezTo>
                    <a:pt x="13" y="78"/>
                    <a:pt x="13" y="77"/>
                    <a:pt x="12" y="76"/>
                  </a:cubicBezTo>
                  <a:cubicBezTo>
                    <a:pt x="12" y="75"/>
                    <a:pt x="12" y="75"/>
                    <a:pt x="12" y="75"/>
                  </a:cubicBezTo>
                  <a:cubicBezTo>
                    <a:pt x="12" y="74"/>
                    <a:pt x="11" y="74"/>
                    <a:pt x="11" y="73"/>
                  </a:cubicBezTo>
                  <a:cubicBezTo>
                    <a:pt x="20" y="67"/>
                    <a:pt x="20" y="67"/>
                    <a:pt x="20" y="67"/>
                  </a:cubicBezTo>
                  <a:cubicBezTo>
                    <a:pt x="22" y="66"/>
                    <a:pt x="23" y="64"/>
                    <a:pt x="23" y="63"/>
                  </a:cubicBezTo>
                  <a:cubicBezTo>
                    <a:pt x="22" y="59"/>
                    <a:pt x="22" y="55"/>
                    <a:pt x="23" y="52"/>
                  </a:cubicBezTo>
                  <a:cubicBezTo>
                    <a:pt x="23" y="50"/>
                    <a:pt x="22" y="48"/>
                    <a:pt x="20" y="47"/>
                  </a:cubicBezTo>
                  <a:cubicBezTo>
                    <a:pt x="11" y="42"/>
                    <a:pt x="11" y="42"/>
                    <a:pt x="11" y="42"/>
                  </a:cubicBezTo>
                  <a:cubicBezTo>
                    <a:pt x="11" y="41"/>
                    <a:pt x="11" y="40"/>
                    <a:pt x="12" y="39"/>
                  </a:cubicBezTo>
                  <a:cubicBezTo>
                    <a:pt x="12" y="38"/>
                    <a:pt x="12" y="38"/>
                    <a:pt x="12" y="38"/>
                  </a:cubicBezTo>
                  <a:cubicBezTo>
                    <a:pt x="13" y="37"/>
                    <a:pt x="13" y="37"/>
                    <a:pt x="13" y="36"/>
                  </a:cubicBezTo>
                  <a:cubicBezTo>
                    <a:pt x="24" y="39"/>
                    <a:pt x="24" y="39"/>
                    <a:pt x="24" y="39"/>
                  </a:cubicBezTo>
                  <a:cubicBezTo>
                    <a:pt x="25" y="39"/>
                    <a:pt x="27" y="38"/>
                    <a:pt x="29" y="37"/>
                  </a:cubicBezTo>
                  <a:cubicBezTo>
                    <a:pt x="31" y="34"/>
                    <a:pt x="33" y="31"/>
                    <a:pt x="36" y="29"/>
                  </a:cubicBezTo>
                  <a:cubicBezTo>
                    <a:pt x="38" y="28"/>
                    <a:pt x="39" y="26"/>
                    <a:pt x="38" y="24"/>
                  </a:cubicBezTo>
                  <a:cubicBezTo>
                    <a:pt x="35" y="14"/>
                    <a:pt x="35" y="14"/>
                    <a:pt x="35" y="14"/>
                  </a:cubicBezTo>
                  <a:cubicBezTo>
                    <a:pt x="36" y="13"/>
                    <a:pt x="37" y="13"/>
                    <a:pt x="37" y="13"/>
                  </a:cubicBezTo>
                  <a:cubicBezTo>
                    <a:pt x="38" y="12"/>
                    <a:pt x="38" y="12"/>
                    <a:pt x="38" y="12"/>
                  </a:cubicBezTo>
                  <a:cubicBezTo>
                    <a:pt x="39" y="12"/>
                    <a:pt x="40" y="12"/>
                    <a:pt x="41" y="11"/>
                  </a:cubicBezTo>
                  <a:cubicBezTo>
                    <a:pt x="46" y="21"/>
                    <a:pt x="46" y="21"/>
                    <a:pt x="46" y="21"/>
                  </a:cubicBezTo>
                  <a:cubicBezTo>
                    <a:pt x="47" y="22"/>
                    <a:pt x="49" y="23"/>
                    <a:pt x="51" y="23"/>
                  </a:cubicBezTo>
                  <a:cubicBezTo>
                    <a:pt x="55" y="22"/>
                    <a:pt x="58" y="22"/>
                    <a:pt x="62" y="23"/>
                  </a:cubicBezTo>
                  <a:cubicBezTo>
                    <a:pt x="64" y="23"/>
                    <a:pt x="66" y="22"/>
                    <a:pt x="67" y="21"/>
                  </a:cubicBezTo>
                  <a:cubicBezTo>
                    <a:pt x="72" y="11"/>
                    <a:pt x="72" y="11"/>
                    <a:pt x="72" y="11"/>
                  </a:cubicBezTo>
                  <a:cubicBezTo>
                    <a:pt x="73" y="12"/>
                    <a:pt x="74" y="12"/>
                    <a:pt x="75" y="12"/>
                  </a:cubicBezTo>
                  <a:cubicBezTo>
                    <a:pt x="76" y="13"/>
                    <a:pt x="77" y="13"/>
                    <a:pt x="78" y="14"/>
                  </a:cubicBezTo>
                  <a:cubicBezTo>
                    <a:pt x="75" y="24"/>
                    <a:pt x="75" y="24"/>
                    <a:pt x="75" y="24"/>
                  </a:cubicBezTo>
                  <a:cubicBezTo>
                    <a:pt x="75" y="26"/>
                    <a:pt x="75" y="28"/>
                    <a:pt x="77" y="29"/>
                  </a:cubicBezTo>
                  <a:cubicBezTo>
                    <a:pt x="80" y="31"/>
                    <a:pt x="82" y="34"/>
                    <a:pt x="84" y="37"/>
                  </a:cubicBezTo>
                  <a:cubicBezTo>
                    <a:pt x="86" y="38"/>
                    <a:pt x="88" y="39"/>
                    <a:pt x="90" y="38"/>
                  </a:cubicBezTo>
                  <a:cubicBezTo>
                    <a:pt x="100" y="36"/>
                    <a:pt x="100" y="36"/>
                    <a:pt x="100" y="36"/>
                  </a:cubicBezTo>
                  <a:cubicBezTo>
                    <a:pt x="101" y="37"/>
                    <a:pt x="102" y="39"/>
                    <a:pt x="102" y="41"/>
                  </a:cubicBezTo>
                  <a:cubicBezTo>
                    <a:pt x="93" y="47"/>
                    <a:pt x="93" y="47"/>
                    <a:pt x="93" y="47"/>
                  </a:cubicBezTo>
                  <a:cubicBezTo>
                    <a:pt x="91" y="48"/>
                    <a:pt x="90" y="50"/>
                    <a:pt x="91" y="52"/>
                  </a:cubicBezTo>
                  <a:cubicBezTo>
                    <a:pt x="91" y="55"/>
                    <a:pt x="91" y="59"/>
                    <a:pt x="91" y="62"/>
                  </a:cubicBezTo>
                  <a:cubicBezTo>
                    <a:pt x="90" y="64"/>
                    <a:pt x="91" y="66"/>
                    <a:pt x="93" y="67"/>
                  </a:cubicBezTo>
                  <a:cubicBezTo>
                    <a:pt x="102" y="72"/>
                    <a:pt x="102" y="72"/>
                    <a:pt x="102" y="72"/>
                  </a:cubicBezTo>
                  <a:cubicBezTo>
                    <a:pt x="102" y="73"/>
                    <a:pt x="102" y="74"/>
                    <a:pt x="101" y="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a:ln>
                  <a:noFill/>
                </a:ln>
                <a:solidFill>
                  <a:srgbClr val="000000"/>
                </a:solidFill>
                <a:effectLst/>
                <a:uLnTx/>
                <a:uFillTx/>
              </a:endParaRPr>
            </a:p>
          </p:txBody>
        </p:sp>
      </p:grpSp>
      <p:sp>
        <p:nvSpPr>
          <p:cNvPr id="135" name="TextBox 178"/>
          <p:cNvSpPr txBox="1"/>
          <p:nvPr/>
        </p:nvSpPr>
        <p:spPr>
          <a:xfrm>
            <a:off x="4080721" y="3455973"/>
            <a:ext cx="1067486" cy="184666"/>
          </a:xfrm>
          <a:prstGeom prst="rect">
            <a:avLst/>
          </a:prstGeom>
          <a:noFill/>
        </p:spPr>
        <p:txBody>
          <a:bodyPr vert="horz" wrap="square" lIns="0" tIns="0" rIns="0" bIns="0" rtlCol="0">
            <a:spAutoFit/>
          </a:bodyPr>
          <a:lstStyle/>
          <a:p>
            <a:pPr marL="0" marR="0" lvl="0" indent="0" defTabSz="1219170" eaLnBrk="1" fontAlgn="auto" latinLnBrk="0" hangingPunct="1">
              <a:lnSpc>
                <a:spcPct val="100000"/>
              </a:lnSpc>
              <a:spcBef>
                <a:spcPts val="200"/>
              </a:spcBef>
              <a:spcAft>
                <a:spcPts val="0"/>
              </a:spcAft>
              <a:buClrTx/>
              <a:buSzPct val="100000"/>
              <a:buFontTx/>
              <a:buNone/>
              <a:tabLst/>
              <a:defRPr/>
            </a:pPr>
            <a:r>
              <a:rPr kumimoji="0" lang="en-GB" sz="1200" b="1" i="0" u="none" strike="noStrike" kern="0" cap="none" spc="0" normalizeH="0" baseline="0">
                <a:ln>
                  <a:noFill/>
                </a:ln>
                <a:solidFill>
                  <a:srgbClr val="000000"/>
                </a:solidFill>
                <a:effectLst/>
                <a:uLnTx/>
                <a:uFillTx/>
              </a:rPr>
              <a:t>Key Dimensions</a:t>
            </a:r>
          </a:p>
        </p:txBody>
      </p:sp>
      <p:grpSp>
        <p:nvGrpSpPr>
          <p:cNvPr id="137" name="Group 184"/>
          <p:cNvGrpSpPr/>
          <p:nvPr/>
        </p:nvGrpSpPr>
        <p:grpSpPr>
          <a:xfrm>
            <a:off x="5330088" y="3428524"/>
            <a:ext cx="240401" cy="255790"/>
            <a:chOff x="268288" y="5257800"/>
            <a:chExt cx="633412" cy="638175"/>
          </a:xfrm>
          <a:solidFill>
            <a:schemeClr val="accent5"/>
          </a:solidFill>
        </p:grpSpPr>
        <p:sp>
          <p:nvSpPr>
            <p:cNvPr id="138" name="Freeform 33"/>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w="3175">
              <a:solidFill>
                <a:schemeClr val="accent5"/>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139" name="Freeform 34"/>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w="3175">
              <a:solidFill>
                <a:schemeClr val="accent5"/>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sp>
          <p:nvSpPr>
            <p:cNvPr id="140" name="Freeform 35"/>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w="3175">
              <a:solidFill>
                <a:schemeClr val="accent5"/>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GB" sz="1200">
                <a:solidFill>
                  <a:srgbClr val="000000"/>
                </a:solidFill>
              </a:endParaRPr>
            </a:p>
          </p:txBody>
        </p:sp>
      </p:grpSp>
      <p:sp>
        <p:nvSpPr>
          <p:cNvPr id="141" name="TextBox 185"/>
          <p:cNvSpPr txBox="1"/>
          <p:nvPr/>
        </p:nvSpPr>
        <p:spPr>
          <a:xfrm>
            <a:off x="5639306" y="3464085"/>
            <a:ext cx="1057472" cy="184666"/>
          </a:xfrm>
          <a:prstGeom prst="rect">
            <a:avLst/>
          </a:prstGeom>
          <a:noFill/>
        </p:spPr>
        <p:txBody>
          <a:bodyPr vert="horz" wrap="square" lIns="0" tIns="0" rIns="0" bIns="0" rtlCol="0">
            <a:spAutoFit/>
          </a:bodyPr>
          <a:lstStyle/>
          <a:p>
            <a:pPr defTabSz="1219170">
              <a:spcBef>
                <a:spcPts val="200"/>
              </a:spcBef>
              <a:buSzPct val="100000"/>
            </a:pPr>
            <a:r>
              <a:rPr lang="en-GB" sz="1200" b="1">
                <a:solidFill>
                  <a:srgbClr val="000000"/>
                </a:solidFill>
              </a:rPr>
              <a:t>Key Dimensions</a:t>
            </a:r>
          </a:p>
        </p:txBody>
      </p:sp>
      <p:cxnSp>
        <p:nvCxnSpPr>
          <p:cNvPr id="190" name="Straight Connector 189"/>
          <p:cNvCxnSpPr>
            <a:stCxn id="82" idx="6"/>
            <a:endCxn id="160" idx="2"/>
          </p:cNvCxnSpPr>
          <p:nvPr/>
        </p:nvCxnSpPr>
        <p:spPr>
          <a:xfrm flipV="1">
            <a:off x="2728735" y="2642016"/>
            <a:ext cx="1129055" cy="4096"/>
          </a:xfrm>
          <a:prstGeom prst="line">
            <a:avLst/>
          </a:prstGeom>
          <a:noFill/>
          <a:ln w="57150" cap="flat" cmpd="sng" algn="ctr">
            <a:solidFill>
              <a:srgbClr val="FFFFFF">
                <a:lumMod val="75000"/>
              </a:srgbClr>
            </a:solidFill>
            <a:prstDash val="dash"/>
          </a:ln>
          <a:effectLst/>
        </p:spPr>
      </p:cxnSp>
      <p:cxnSp>
        <p:nvCxnSpPr>
          <p:cNvPr id="191" name="Straight Connector 190"/>
          <p:cNvCxnSpPr>
            <a:stCxn id="160" idx="6"/>
            <a:endCxn id="163" idx="2"/>
          </p:cNvCxnSpPr>
          <p:nvPr/>
        </p:nvCxnSpPr>
        <p:spPr>
          <a:xfrm>
            <a:off x="5009790" y="2642016"/>
            <a:ext cx="410280" cy="0"/>
          </a:xfrm>
          <a:prstGeom prst="line">
            <a:avLst/>
          </a:prstGeom>
          <a:noFill/>
          <a:ln w="57150" cap="flat" cmpd="sng" algn="ctr">
            <a:solidFill>
              <a:srgbClr val="FFFFFF">
                <a:lumMod val="75000"/>
              </a:srgbClr>
            </a:solidFill>
            <a:prstDash val="dash"/>
          </a:ln>
          <a:effectLst/>
        </p:spPr>
      </p:cxnSp>
      <p:sp>
        <p:nvSpPr>
          <p:cNvPr id="192" name="Rectangle 191"/>
          <p:cNvSpPr/>
          <p:nvPr/>
        </p:nvSpPr>
        <p:spPr>
          <a:xfrm>
            <a:off x="710400" y="3933922"/>
            <a:ext cx="1404000" cy="396000"/>
          </a:xfrm>
          <a:prstGeom prst="rect">
            <a:avLst/>
          </a:prstGeom>
          <a:solidFill>
            <a:srgbClr val="86BC25">
              <a:alpha val="27000"/>
            </a:srgb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Customers</a:t>
            </a:r>
          </a:p>
        </p:txBody>
      </p:sp>
      <p:sp>
        <p:nvSpPr>
          <p:cNvPr id="193" name="Rectangle 192"/>
          <p:cNvSpPr/>
          <p:nvPr/>
        </p:nvSpPr>
        <p:spPr>
          <a:xfrm>
            <a:off x="2209021" y="3933922"/>
            <a:ext cx="1404000" cy="396000"/>
          </a:xfrm>
          <a:prstGeom prst="rect">
            <a:avLst/>
          </a:prstGeom>
          <a:solidFill>
            <a:srgbClr val="86BC25">
              <a:alpha val="27000"/>
            </a:srgb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Products &amp; Services</a:t>
            </a:r>
          </a:p>
        </p:txBody>
      </p:sp>
      <p:sp>
        <p:nvSpPr>
          <p:cNvPr id="194" name="Rectangle 193"/>
          <p:cNvSpPr/>
          <p:nvPr/>
        </p:nvSpPr>
        <p:spPr>
          <a:xfrm>
            <a:off x="3759845" y="3933922"/>
            <a:ext cx="1404000" cy="396000"/>
          </a:xfrm>
          <a:prstGeom prst="rect">
            <a:avLst/>
          </a:prstGeom>
          <a:solidFill>
            <a:schemeClr val="accent4">
              <a:alpha val="27000"/>
            </a:scheme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Processes</a:t>
            </a:r>
          </a:p>
        </p:txBody>
      </p:sp>
      <p:sp>
        <p:nvSpPr>
          <p:cNvPr id="195" name="Rectangle 194"/>
          <p:cNvSpPr/>
          <p:nvPr/>
        </p:nvSpPr>
        <p:spPr>
          <a:xfrm>
            <a:off x="2209021" y="4393999"/>
            <a:ext cx="1404000" cy="396000"/>
          </a:xfrm>
          <a:prstGeom prst="rect">
            <a:avLst/>
          </a:prstGeom>
          <a:solidFill>
            <a:srgbClr val="86BC25">
              <a:alpha val="27000"/>
            </a:srgb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Sourcing &amp; </a:t>
            </a:r>
            <a:br>
              <a:rPr kumimoji="0" lang="en-GB" sz="1000" b="1" i="0" u="none" strike="noStrike" kern="0" cap="none" spc="0" normalizeH="0" baseline="0">
                <a:ln>
                  <a:noFill/>
                </a:ln>
                <a:solidFill>
                  <a:srgbClr val="FFFFFF"/>
                </a:solidFill>
                <a:effectLst/>
                <a:uLnTx/>
                <a:uFillTx/>
                <a:ea typeface="+mn-ea"/>
                <a:cs typeface="+mn-cs"/>
              </a:rPr>
            </a:br>
            <a:r>
              <a:rPr kumimoji="0" lang="en-GB" sz="1000" b="1" i="0" u="none" strike="noStrike" kern="0" cap="none" spc="0" normalizeH="0" baseline="0">
                <a:ln>
                  <a:noFill/>
                </a:ln>
                <a:solidFill>
                  <a:srgbClr val="FFFFFF"/>
                </a:solidFill>
                <a:effectLst/>
                <a:uLnTx/>
                <a:uFillTx/>
                <a:ea typeface="+mn-ea"/>
                <a:cs typeface="+mn-cs"/>
              </a:rPr>
              <a:t>Ecosystems</a:t>
            </a:r>
          </a:p>
        </p:txBody>
      </p:sp>
      <p:sp>
        <p:nvSpPr>
          <p:cNvPr id="196" name="Rectangle 195"/>
          <p:cNvSpPr/>
          <p:nvPr/>
        </p:nvSpPr>
        <p:spPr>
          <a:xfrm>
            <a:off x="3759845" y="4397263"/>
            <a:ext cx="1404000" cy="396000"/>
          </a:xfrm>
          <a:prstGeom prst="rect">
            <a:avLst/>
          </a:prstGeom>
          <a:solidFill>
            <a:schemeClr val="accent4">
              <a:alpha val="27000"/>
            </a:scheme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Tooling &amp; Automation</a:t>
            </a:r>
          </a:p>
        </p:txBody>
      </p:sp>
      <p:sp>
        <p:nvSpPr>
          <p:cNvPr id="197" name="Rectangle 196"/>
          <p:cNvSpPr/>
          <p:nvPr/>
        </p:nvSpPr>
        <p:spPr>
          <a:xfrm>
            <a:off x="710400" y="4393999"/>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lang="en-GB" sz="1000" b="1" kern="0">
                <a:solidFill>
                  <a:srgbClr val="FFFFFF"/>
                </a:solidFill>
              </a:rPr>
              <a:t>O</a:t>
            </a:r>
            <a:r>
              <a:rPr kumimoji="0" lang="en-GB" sz="1000" b="1" i="0" u="none" strike="noStrike" kern="0" cap="none" spc="0" normalizeH="0" baseline="0">
                <a:ln>
                  <a:noFill/>
                </a:ln>
                <a:solidFill>
                  <a:srgbClr val="FFFFFF"/>
                </a:solidFill>
                <a:effectLst/>
                <a:uLnTx/>
                <a:uFillTx/>
              </a:rPr>
              <a:t>rganisation </a:t>
            </a:r>
            <a:br>
              <a:rPr kumimoji="0" lang="en-GB" sz="1000" b="1" i="0" u="none" strike="noStrike" kern="0" cap="none" spc="0" normalizeH="0" baseline="0">
                <a:ln>
                  <a:noFill/>
                </a:ln>
                <a:solidFill>
                  <a:srgbClr val="FFFFFF"/>
                </a:solidFill>
                <a:effectLst/>
                <a:uLnTx/>
                <a:uFillTx/>
              </a:rPr>
            </a:br>
            <a:r>
              <a:rPr kumimoji="0" lang="en-GB" sz="1000" b="1" i="0" u="none" strike="noStrike" kern="0" cap="none" spc="0" normalizeH="0" baseline="0">
                <a:ln>
                  <a:noFill/>
                </a:ln>
                <a:solidFill>
                  <a:srgbClr val="FFFFFF"/>
                </a:solidFill>
                <a:effectLst/>
                <a:uLnTx/>
                <a:uFillTx/>
              </a:rPr>
              <a:t>Structure</a:t>
            </a:r>
          </a:p>
        </p:txBody>
      </p:sp>
      <p:sp>
        <p:nvSpPr>
          <p:cNvPr id="198" name="Rectangle 197"/>
          <p:cNvSpPr/>
          <p:nvPr/>
        </p:nvSpPr>
        <p:spPr>
          <a:xfrm>
            <a:off x="710400" y="5315148"/>
            <a:ext cx="1404000" cy="396000"/>
          </a:xfrm>
          <a:prstGeom prst="rect">
            <a:avLst/>
          </a:prstGeom>
          <a:solidFill>
            <a:srgbClr val="86BC25">
              <a:alpha val="27000"/>
            </a:srgb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Governance &amp; Decision rights</a:t>
            </a:r>
          </a:p>
        </p:txBody>
      </p:sp>
      <p:sp>
        <p:nvSpPr>
          <p:cNvPr id="199" name="Rectangle 198"/>
          <p:cNvSpPr/>
          <p:nvPr/>
        </p:nvSpPr>
        <p:spPr>
          <a:xfrm>
            <a:off x="2209021" y="5315148"/>
            <a:ext cx="1404000" cy="396000"/>
          </a:xfrm>
          <a:prstGeom prst="rect">
            <a:avLst/>
          </a:prstGeom>
          <a:solidFill>
            <a:srgbClr val="86BC25">
              <a:alpha val="27000"/>
            </a:srgb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Funding &amp;</a:t>
            </a:r>
            <a:br>
              <a:rPr kumimoji="0" lang="en-GB" sz="1000" b="1" i="0" u="none" strike="noStrike" kern="0" cap="none" spc="0" normalizeH="0" baseline="0">
                <a:ln>
                  <a:noFill/>
                </a:ln>
                <a:solidFill>
                  <a:srgbClr val="FFFFFF"/>
                </a:solidFill>
                <a:effectLst/>
                <a:uLnTx/>
                <a:uFillTx/>
                <a:ea typeface="+mn-ea"/>
                <a:cs typeface="+mn-cs"/>
              </a:rPr>
            </a:br>
            <a:r>
              <a:rPr kumimoji="0" lang="en-GB" sz="1000" b="1" i="0" u="none" strike="noStrike" kern="0" cap="none" spc="0" normalizeH="0" baseline="0">
                <a:ln>
                  <a:noFill/>
                </a:ln>
                <a:solidFill>
                  <a:srgbClr val="FFFFFF"/>
                </a:solidFill>
                <a:effectLst/>
                <a:uLnTx/>
                <a:uFillTx/>
                <a:ea typeface="+mn-ea"/>
                <a:cs typeface="+mn-cs"/>
              </a:rPr>
              <a:t>Charging</a:t>
            </a:r>
          </a:p>
        </p:txBody>
      </p:sp>
      <p:sp>
        <p:nvSpPr>
          <p:cNvPr id="200" name="Rectangle 199"/>
          <p:cNvSpPr/>
          <p:nvPr/>
        </p:nvSpPr>
        <p:spPr>
          <a:xfrm>
            <a:off x="3759845" y="5315148"/>
            <a:ext cx="1404000" cy="396000"/>
          </a:xfrm>
          <a:prstGeom prst="rect">
            <a:avLst/>
          </a:prstGeom>
          <a:solidFill>
            <a:schemeClr val="accent4">
              <a:alpha val="27000"/>
            </a:scheme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Metrics &amp; </a:t>
            </a:r>
            <a:br>
              <a:rPr kumimoji="0" lang="en-GB" sz="1000" b="1" i="0" u="none" strike="noStrike" kern="0" cap="none" spc="0" normalizeH="0" baseline="0">
                <a:ln>
                  <a:noFill/>
                </a:ln>
                <a:solidFill>
                  <a:srgbClr val="FFFFFF"/>
                </a:solidFill>
                <a:effectLst/>
                <a:uLnTx/>
                <a:uFillTx/>
                <a:ea typeface="+mn-ea"/>
                <a:cs typeface="+mn-cs"/>
              </a:rPr>
            </a:br>
            <a:r>
              <a:rPr kumimoji="0" lang="en-GB" sz="1000" b="1" i="0" u="none" strike="noStrike" kern="0" cap="none" spc="0" normalizeH="0" baseline="0">
                <a:ln>
                  <a:noFill/>
                </a:ln>
                <a:solidFill>
                  <a:srgbClr val="FFFFFF"/>
                </a:solidFill>
                <a:effectLst/>
                <a:uLnTx/>
                <a:uFillTx/>
                <a:ea typeface="+mn-ea"/>
                <a:cs typeface="+mn-cs"/>
              </a:rPr>
              <a:t>KPI’s</a:t>
            </a:r>
          </a:p>
        </p:txBody>
      </p:sp>
      <p:sp>
        <p:nvSpPr>
          <p:cNvPr id="201" name="Rectangle 200"/>
          <p:cNvSpPr/>
          <p:nvPr/>
        </p:nvSpPr>
        <p:spPr>
          <a:xfrm>
            <a:off x="2209021" y="4858160"/>
            <a:ext cx="1404000" cy="396000"/>
          </a:xfrm>
          <a:prstGeom prst="rect">
            <a:avLst/>
          </a:prstGeom>
          <a:solidFill>
            <a:schemeClr val="accent1"/>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Capabilities</a:t>
            </a:r>
            <a:br>
              <a:rPr kumimoji="0" lang="en-GB" sz="1000" b="1" i="0" u="none" strike="noStrike" kern="0" cap="none" spc="0" normalizeH="0" baseline="0">
                <a:ln>
                  <a:noFill/>
                </a:ln>
                <a:solidFill>
                  <a:srgbClr val="FFFFFF"/>
                </a:solidFill>
                <a:effectLst/>
                <a:uLnTx/>
                <a:uFillTx/>
                <a:ea typeface="+mn-ea"/>
                <a:cs typeface="+mn-cs"/>
              </a:rPr>
            </a:br>
            <a:r>
              <a:rPr kumimoji="0" lang="en-GB" sz="1000" b="1" i="0" u="none" strike="noStrike" kern="0" cap="none" spc="0" normalizeH="0" baseline="0">
                <a:ln>
                  <a:noFill/>
                </a:ln>
                <a:solidFill>
                  <a:srgbClr val="FFFFFF"/>
                </a:solidFill>
                <a:effectLst/>
                <a:uLnTx/>
                <a:uFillTx/>
                <a:ea typeface="+mn-ea"/>
                <a:cs typeface="+mn-cs"/>
              </a:rPr>
              <a:t>&amp; Skills</a:t>
            </a:r>
          </a:p>
        </p:txBody>
      </p:sp>
      <p:sp>
        <p:nvSpPr>
          <p:cNvPr id="202" name="Rectangle 201"/>
          <p:cNvSpPr/>
          <p:nvPr/>
        </p:nvSpPr>
        <p:spPr>
          <a:xfrm>
            <a:off x="5313326" y="4869333"/>
            <a:ext cx="1404000" cy="396000"/>
          </a:xfrm>
          <a:prstGeom prst="rect">
            <a:avLst/>
          </a:prstGeom>
          <a:solidFill>
            <a:schemeClr val="accent5">
              <a:alpha val="27000"/>
            </a:scheme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Collaboration &amp; Location</a:t>
            </a:r>
          </a:p>
        </p:txBody>
      </p:sp>
      <p:sp>
        <p:nvSpPr>
          <p:cNvPr id="203" name="Rectangle 202"/>
          <p:cNvSpPr/>
          <p:nvPr/>
        </p:nvSpPr>
        <p:spPr>
          <a:xfrm>
            <a:off x="5313326" y="4404278"/>
            <a:ext cx="1404000" cy="396000"/>
          </a:xfrm>
          <a:prstGeom prst="rect">
            <a:avLst/>
          </a:prstGeom>
          <a:solidFill>
            <a:schemeClr val="accent5">
              <a:alpha val="27000"/>
            </a:scheme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Culture / </a:t>
            </a:r>
            <a:br>
              <a:rPr kumimoji="0" lang="en-GB" sz="1000" b="1" i="0" u="none" strike="noStrike" kern="0" cap="none" spc="0" normalizeH="0" baseline="0">
                <a:ln>
                  <a:noFill/>
                </a:ln>
                <a:solidFill>
                  <a:srgbClr val="FFFFFF"/>
                </a:solidFill>
                <a:effectLst/>
                <a:uLnTx/>
                <a:uFillTx/>
                <a:ea typeface="+mn-ea"/>
                <a:cs typeface="+mn-cs"/>
              </a:rPr>
            </a:br>
            <a:r>
              <a:rPr kumimoji="0" lang="en-GB" sz="1000" b="1" i="0" u="none" strike="noStrike" kern="0" cap="none" spc="0" normalizeH="0" baseline="0">
                <a:ln>
                  <a:noFill/>
                </a:ln>
                <a:solidFill>
                  <a:srgbClr val="FFFFFF"/>
                </a:solidFill>
                <a:effectLst/>
                <a:uLnTx/>
                <a:uFillTx/>
                <a:ea typeface="+mn-ea"/>
                <a:cs typeface="+mn-cs"/>
              </a:rPr>
              <a:t>work style</a:t>
            </a:r>
          </a:p>
        </p:txBody>
      </p:sp>
      <p:grpSp>
        <p:nvGrpSpPr>
          <p:cNvPr id="204" name="Group 39"/>
          <p:cNvGrpSpPr>
            <a:grpSpLocks noChangeAspect="1"/>
          </p:cNvGrpSpPr>
          <p:nvPr/>
        </p:nvGrpSpPr>
        <p:grpSpPr bwMode="auto">
          <a:xfrm>
            <a:off x="3846346" y="3976478"/>
            <a:ext cx="324000" cy="324000"/>
            <a:chOff x="3987" y="1509"/>
            <a:chExt cx="340" cy="340"/>
          </a:xfrm>
          <a:solidFill>
            <a:srgbClr val="FFFFFF"/>
          </a:solidFill>
        </p:grpSpPr>
        <p:sp>
          <p:nvSpPr>
            <p:cNvPr id="205"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6"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07" name="Group 100"/>
          <p:cNvGrpSpPr>
            <a:grpSpLocks noChangeAspect="1"/>
          </p:cNvGrpSpPr>
          <p:nvPr/>
        </p:nvGrpSpPr>
        <p:grpSpPr bwMode="auto">
          <a:xfrm>
            <a:off x="2276235" y="3976478"/>
            <a:ext cx="324000" cy="324000"/>
            <a:chOff x="374" y="351"/>
            <a:chExt cx="340" cy="340"/>
          </a:xfrm>
          <a:solidFill>
            <a:srgbClr val="FFFFFF"/>
          </a:solidFill>
        </p:grpSpPr>
        <p:sp>
          <p:nvSpPr>
            <p:cNvPr id="208" name="Freeform 101"/>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09" name="Freeform 102"/>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0" name="Freeform 103"/>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1" name="Freeform 104"/>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2" name="Freeform 105"/>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13" name="Group 1012"/>
          <p:cNvGrpSpPr>
            <a:grpSpLocks noChangeAspect="1"/>
          </p:cNvGrpSpPr>
          <p:nvPr/>
        </p:nvGrpSpPr>
        <p:grpSpPr bwMode="auto">
          <a:xfrm>
            <a:off x="5400997" y="4911901"/>
            <a:ext cx="324000" cy="324001"/>
            <a:chOff x="1878" y="3998"/>
            <a:chExt cx="340" cy="340"/>
          </a:xfrm>
          <a:solidFill>
            <a:srgbClr val="FFFFFF"/>
          </a:solidFill>
        </p:grpSpPr>
        <p:sp>
          <p:nvSpPr>
            <p:cNvPr id="214"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5"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16" name="Group 376"/>
          <p:cNvGrpSpPr>
            <a:grpSpLocks noChangeAspect="1"/>
          </p:cNvGrpSpPr>
          <p:nvPr/>
        </p:nvGrpSpPr>
        <p:grpSpPr bwMode="auto">
          <a:xfrm>
            <a:off x="3846356" y="5357704"/>
            <a:ext cx="324001" cy="324000"/>
            <a:chOff x="3466" y="2823"/>
            <a:chExt cx="340" cy="340"/>
          </a:xfrm>
          <a:solidFill>
            <a:srgbClr val="FFFFFF"/>
          </a:solidFill>
        </p:grpSpPr>
        <p:sp>
          <p:nvSpPr>
            <p:cNvPr id="217" name="Freeform 377"/>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18" name="Freeform 378"/>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19" name="Group 345"/>
          <p:cNvGrpSpPr>
            <a:grpSpLocks noChangeAspect="1"/>
          </p:cNvGrpSpPr>
          <p:nvPr/>
        </p:nvGrpSpPr>
        <p:grpSpPr bwMode="auto">
          <a:xfrm>
            <a:off x="2276245" y="5357708"/>
            <a:ext cx="324001" cy="324001"/>
            <a:chOff x="3451" y="1171"/>
            <a:chExt cx="340" cy="340"/>
          </a:xfrm>
          <a:solidFill>
            <a:srgbClr val="FFFFFF"/>
          </a:solidFill>
        </p:grpSpPr>
        <p:sp>
          <p:nvSpPr>
            <p:cNvPr id="220"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1"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22" name="Group 489"/>
          <p:cNvGrpSpPr>
            <a:grpSpLocks noChangeAspect="1"/>
          </p:cNvGrpSpPr>
          <p:nvPr/>
        </p:nvGrpSpPr>
        <p:grpSpPr bwMode="auto">
          <a:xfrm>
            <a:off x="3846338" y="4439806"/>
            <a:ext cx="323999" cy="323998"/>
            <a:chOff x="2920" y="2264"/>
            <a:chExt cx="340" cy="340"/>
          </a:xfrm>
          <a:solidFill>
            <a:srgbClr val="FFFFFF"/>
          </a:solidFill>
        </p:grpSpPr>
        <p:sp>
          <p:nvSpPr>
            <p:cNvPr id="223"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4"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5"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26" name="Group 112"/>
          <p:cNvGrpSpPr>
            <a:grpSpLocks noChangeAspect="1"/>
          </p:cNvGrpSpPr>
          <p:nvPr/>
        </p:nvGrpSpPr>
        <p:grpSpPr bwMode="auto">
          <a:xfrm>
            <a:off x="793152" y="4436555"/>
            <a:ext cx="324000" cy="324000"/>
            <a:chOff x="1157" y="393"/>
            <a:chExt cx="340" cy="340"/>
          </a:xfrm>
          <a:solidFill>
            <a:srgbClr val="FFFFFF"/>
          </a:solidFill>
        </p:grpSpPr>
        <p:sp>
          <p:nvSpPr>
            <p:cNvPr id="227" name="Freeform 113"/>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28" name="Freeform 114"/>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29" name="Group 979"/>
          <p:cNvGrpSpPr>
            <a:grpSpLocks noChangeAspect="1"/>
          </p:cNvGrpSpPr>
          <p:nvPr/>
        </p:nvGrpSpPr>
        <p:grpSpPr bwMode="auto">
          <a:xfrm>
            <a:off x="793629" y="5357704"/>
            <a:ext cx="323046" cy="324000"/>
            <a:chOff x="2032" y="4237"/>
            <a:chExt cx="340" cy="341"/>
          </a:xfrm>
          <a:solidFill>
            <a:srgbClr val="FFFFFF"/>
          </a:solidFill>
        </p:grpSpPr>
        <p:sp>
          <p:nvSpPr>
            <p:cNvPr id="230" name="Freeform 980"/>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1" name="Freeform 981"/>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2" name="Freeform 982"/>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33" name="Group 669"/>
          <p:cNvGrpSpPr>
            <a:grpSpLocks noChangeAspect="1"/>
          </p:cNvGrpSpPr>
          <p:nvPr/>
        </p:nvGrpSpPr>
        <p:grpSpPr bwMode="auto">
          <a:xfrm>
            <a:off x="2276235" y="4900716"/>
            <a:ext cx="324000" cy="324000"/>
            <a:chOff x="1910" y="2326"/>
            <a:chExt cx="340" cy="340"/>
          </a:xfrm>
          <a:solidFill>
            <a:srgbClr val="FFFFFF"/>
          </a:solidFill>
        </p:grpSpPr>
        <p:sp>
          <p:nvSpPr>
            <p:cNvPr id="234"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5"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36" name="Group 317"/>
          <p:cNvGrpSpPr>
            <a:grpSpLocks noChangeAspect="1"/>
          </p:cNvGrpSpPr>
          <p:nvPr/>
        </p:nvGrpSpPr>
        <p:grpSpPr bwMode="auto">
          <a:xfrm>
            <a:off x="5400997" y="4446834"/>
            <a:ext cx="324000" cy="324000"/>
            <a:chOff x="2718" y="1165"/>
            <a:chExt cx="340" cy="340"/>
          </a:xfrm>
          <a:solidFill>
            <a:srgbClr val="FFFFFF"/>
          </a:solidFill>
        </p:grpSpPr>
        <p:sp>
          <p:nvSpPr>
            <p:cNvPr id="237" name="Freeform 318"/>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38" name="Freeform 319"/>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39" name="Group 192"/>
          <p:cNvGrpSpPr>
            <a:grpSpLocks noChangeAspect="1"/>
          </p:cNvGrpSpPr>
          <p:nvPr/>
        </p:nvGrpSpPr>
        <p:grpSpPr bwMode="auto">
          <a:xfrm>
            <a:off x="2276235" y="4436555"/>
            <a:ext cx="324000" cy="324000"/>
            <a:chOff x="378" y="713"/>
            <a:chExt cx="340" cy="340"/>
          </a:xfrm>
          <a:solidFill>
            <a:srgbClr val="FFFFFF"/>
          </a:solidFill>
        </p:grpSpPr>
        <p:sp>
          <p:nvSpPr>
            <p:cNvPr id="240"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41"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64" name="Group 39"/>
          <p:cNvGrpSpPr>
            <a:grpSpLocks noChangeAspect="1"/>
          </p:cNvGrpSpPr>
          <p:nvPr/>
        </p:nvGrpSpPr>
        <p:grpSpPr bwMode="auto">
          <a:xfrm>
            <a:off x="3846346" y="3976478"/>
            <a:ext cx="324000" cy="324000"/>
            <a:chOff x="3987" y="1509"/>
            <a:chExt cx="340" cy="340"/>
          </a:xfrm>
          <a:solidFill>
            <a:srgbClr val="FFFFFF"/>
          </a:solidFill>
        </p:grpSpPr>
        <p:sp>
          <p:nvSpPr>
            <p:cNvPr id="31"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3"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70" name="Group 100"/>
          <p:cNvGrpSpPr>
            <a:grpSpLocks noChangeAspect="1"/>
          </p:cNvGrpSpPr>
          <p:nvPr/>
        </p:nvGrpSpPr>
        <p:grpSpPr bwMode="auto">
          <a:xfrm>
            <a:off x="2276235" y="3976478"/>
            <a:ext cx="324000" cy="324000"/>
            <a:chOff x="374" y="351"/>
            <a:chExt cx="340" cy="340"/>
          </a:xfrm>
          <a:solidFill>
            <a:srgbClr val="FFFFFF"/>
          </a:solidFill>
        </p:grpSpPr>
        <p:sp>
          <p:nvSpPr>
            <p:cNvPr id="265" name="Freeform 101"/>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6" name="Freeform 102"/>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7" name="Freeform 103"/>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8" name="Freeform 104"/>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9" name="Freeform 105"/>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73" name="Group 1012"/>
          <p:cNvGrpSpPr>
            <a:grpSpLocks noChangeAspect="1"/>
          </p:cNvGrpSpPr>
          <p:nvPr/>
        </p:nvGrpSpPr>
        <p:grpSpPr bwMode="auto">
          <a:xfrm>
            <a:off x="5400997" y="4911901"/>
            <a:ext cx="324000" cy="324001"/>
            <a:chOff x="1878" y="3998"/>
            <a:chExt cx="340" cy="340"/>
          </a:xfrm>
          <a:solidFill>
            <a:srgbClr val="FFFFFF"/>
          </a:solidFill>
        </p:grpSpPr>
        <p:sp>
          <p:nvSpPr>
            <p:cNvPr id="271"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2"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77" name="Group 376"/>
          <p:cNvGrpSpPr>
            <a:grpSpLocks noChangeAspect="1"/>
          </p:cNvGrpSpPr>
          <p:nvPr/>
        </p:nvGrpSpPr>
        <p:grpSpPr bwMode="auto">
          <a:xfrm>
            <a:off x="3846356" y="5357704"/>
            <a:ext cx="324001" cy="324000"/>
            <a:chOff x="3466" y="2823"/>
            <a:chExt cx="340" cy="340"/>
          </a:xfrm>
          <a:solidFill>
            <a:srgbClr val="FFFFFF"/>
          </a:solidFill>
        </p:grpSpPr>
        <p:sp>
          <p:nvSpPr>
            <p:cNvPr id="274" name="Freeform 377"/>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6" name="Freeform 378"/>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80" name="Group 345"/>
          <p:cNvGrpSpPr>
            <a:grpSpLocks noChangeAspect="1"/>
          </p:cNvGrpSpPr>
          <p:nvPr/>
        </p:nvGrpSpPr>
        <p:grpSpPr bwMode="auto">
          <a:xfrm>
            <a:off x="2276245" y="5357708"/>
            <a:ext cx="324001" cy="324001"/>
            <a:chOff x="3451" y="1171"/>
            <a:chExt cx="340" cy="340"/>
          </a:xfrm>
          <a:solidFill>
            <a:srgbClr val="FFFFFF"/>
          </a:solidFill>
        </p:grpSpPr>
        <p:sp>
          <p:nvSpPr>
            <p:cNvPr id="278"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79"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84" name="Group 489"/>
          <p:cNvGrpSpPr>
            <a:grpSpLocks noChangeAspect="1"/>
          </p:cNvGrpSpPr>
          <p:nvPr/>
        </p:nvGrpSpPr>
        <p:grpSpPr bwMode="auto">
          <a:xfrm>
            <a:off x="3846338" y="4439806"/>
            <a:ext cx="323999" cy="323998"/>
            <a:chOff x="2920" y="2264"/>
            <a:chExt cx="340" cy="340"/>
          </a:xfrm>
          <a:solidFill>
            <a:srgbClr val="FFFFFF"/>
          </a:solidFill>
        </p:grpSpPr>
        <p:sp>
          <p:nvSpPr>
            <p:cNvPr id="281"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2"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3"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87" name="Group 112"/>
          <p:cNvGrpSpPr>
            <a:grpSpLocks noChangeAspect="1"/>
          </p:cNvGrpSpPr>
          <p:nvPr/>
        </p:nvGrpSpPr>
        <p:grpSpPr bwMode="auto">
          <a:xfrm>
            <a:off x="793152" y="4436555"/>
            <a:ext cx="324000" cy="324000"/>
            <a:chOff x="1157" y="393"/>
            <a:chExt cx="340" cy="340"/>
          </a:xfrm>
          <a:solidFill>
            <a:srgbClr val="FFFFFF"/>
          </a:solidFill>
        </p:grpSpPr>
        <p:sp>
          <p:nvSpPr>
            <p:cNvPr id="285" name="Freeform 113"/>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6" name="Freeform 114"/>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67" name="Group 979"/>
          <p:cNvGrpSpPr>
            <a:grpSpLocks noChangeAspect="1"/>
          </p:cNvGrpSpPr>
          <p:nvPr/>
        </p:nvGrpSpPr>
        <p:grpSpPr bwMode="auto">
          <a:xfrm>
            <a:off x="793629" y="5357704"/>
            <a:ext cx="323046" cy="324000"/>
            <a:chOff x="2032" y="4237"/>
            <a:chExt cx="340" cy="341"/>
          </a:xfrm>
          <a:solidFill>
            <a:srgbClr val="FFFFFF"/>
          </a:solidFill>
        </p:grpSpPr>
        <p:sp>
          <p:nvSpPr>
            <p:cNvPr id="64" name="Freeform 980"/>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65" name="Freeform 981"/>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66" name="Freeform 982"/>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70" name="Group 669"/>
          <p:cNvGrpSpPr>
            <a:grpSpLocks noChangeAspect="1"/>
          </p:cNvGrpSpPr>
          <p:nvPr/>
        </p:nvGrpSpPr>
        <p:grpSpPr bwMode="auto">
          <a:xfrm>
            <a:off x="2276235" y="4900716"/>
            <a:ext cx="324000" cy="324000"/>
            <a:chOff x="1910" y="2326"/>
            <a:chExt cx="340" cy="340"/>
          </a:xfrm>
          <a:solidFill>
            <a:srgbClr val="FFFFFF"/>
          </a:solidFill>
        </p:grpSpPr>
        <p:sp>
          <p:nvSpPr>
            <p:cNvPr id="68" name="Freeform 670"/>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69" name="Freeform 671"/>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73" name="Group 317"/>
          <p:cNvGrpSpPr>
            <a:grpSpLocks noChangeAspect="1"/>
          </p:cNvGrpSpPr>
          <p:nvPr/>
        </p:nvGrpSpPr>
        <p:grpSpPr bwMode="auto">
          <a:xfrm>
            <a:off x="5400997" y="4446834"/>
            <a:ext cx="324000" cy="324000"/>
            <a:chOff x="2718" y="1165"/>
            <a:chExt cx="340" cy="340"/>
          </a:xfrm>
          <a:solidFill>
            <a:srgbClr val="FFFFFF"/>
          </a:solidFill>
        </p:grpSpPr>
        <p:sp>
          <p:nvSpPr>
            <p:cNvPr id="71" name="Freeform 318"/>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72" name="Freeform 319"/>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76" name="Group 192"/>
          <p:cNvGrpSpPr>
            <a:grpSpLocks noChangeAspect="1"/>
          </p:cNvGrpSpPr>
          <p:nvPr/>
        </p:nvGrpSpPr>
        <p:grpSpPr bwMode="auto">
          <a:xfrm>
            <a:off x="2276235" y="4436555"/>
            <a:ext cx="324000" cy="324000"/>
            <a:chOff x="378" y="713"/>
            <a:chExt cx="340" cy="340"/>
          </a:xfrm>
          <a:solidFill>
            <a:srgbClr val="FFFFFF"/>
          </a:solidFill>
        </p:grpSpPr>
        <p:sp>
          <p:nvSpPr>
            <p:cNvPr id="74"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75"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45" name="Group 39"/>
          <p:cNvGrpSpPr>
            <a:grpSpLocks noChangeAspect="1"/>
          </p:cNvGrpSpPr>
          <p:nvPr/>
        </p:nvGrpSpPr>
        <p:grpSpPr bwMode="auto">
          <a:xfrm>
            <a:off x="3846346" y="3976478"/>
            <a:ext cx="324000" cy="324000"/>
            <a:chOff x="3987" y="1509"/>
            <a:chExt cx="340" cy="340"/>
          </a:xfrm>
          <a:solidFill>
            <a:srgbClr val="FFFFFF"/>
          </a:solidFill>
        </p:grpSpPr>
        <p:sp>
          <p:nvSpPr>
            <p:cNvPr id="143"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4"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51" name="Group 100"/>
          <p:cNvGrpSpPr>
            <a:grpSpLocks noChangeAspect="1"/>
          </p:cNvGrpSpPr>
          <p:nvPr/>
        </p:nvGrpSpPr>
        <p:grpSpPr bwMode="auto">
          <a:xfrm>
            <a:off x="2276235" y="3976478"/>
            <a:ext cx="324000" cy="324000"/>
            <a:chOff x="374" y="351"/>
            <a:chExt cx="340" cy="340"/>
          </a:xfrm>
          <a:solidFill>
            <a:srgbClr val="FFFFFF"/>
          </a:solidFill>
        </p:grpSpPr>
        <p:sp>
          <p:nvSpPr>
            <p:cNvPr id="146" name="Freeform 101"/>
            <p:cNvSpPr>
              <a:spLocks noEditPoints="1"/>
            </p:cNvSpPr>
            <p:nvPr/>
          </p:nvSpPr>
          <p:spPr bwMode="auto">
            <a:xfrm>
              <a:off x="374" y="35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7" name="Freeform 102"/>
            <p:cNvSpPr>
              <a:spLocks noEditPoints="1"/>
            </p:cNvSpPr>
            <p:nvPr/>
          </p:nvSpPr>
          <p:spPr bwMode="auto">
            <a:xfrm>
              <a:off x="452" y="429"/>
              <a:ext cx="77"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8" name="Freeform 103"/>
            <p:cNvSpPr>
              <a:spLocks noEditPoints="1"/>
            </p:cNvSpPr>
            <p:nvPr/>
          </p:nvSpPr>
          <p:spPr bwMode="auto">
            <a:xfrm>
              <a:off x="558" y="429"/>
              <a:ext cx="78" cy="77"/>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49" name="Freeform 104"/>
            <p:cNvSpPr>
              <a:spLocks noEditPoints="1"/>
            </p:cNvSpPr>
            <p:nvPr/>
          </p:nvSpPr>
          <p:spPr bwMode="auto">
            <a:xfrm>
              <a:off x="452" y="535"/>
              <a:ext cx="77"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0" name="Freeform 105"/>
            <p:cNvSpPr>
              <a:spLocks noEditPoints="1"/>
            </p:cNvSpPr>
            <p:nvPr/>
          </p:nvSpPr>
          <p:spPr bwMode="auto">
            <a:xfrm>
              <a:off x="558" y="535"/>
              <a:ext cx="78" cy="78"/>
            </a:xfrm>
            <a:custGeom>
              <a:avLst/>
              <a:gdLst>
                <a:gd name="T0" fmla="*/ 107 w 117"/>
                <a:gd name="T1" fmla="*/ 0 h 117"/>
                <a:gd name="T2" fmla="*/ 11 w 117"/>
                <a:gd name="T3" fmla="*/ 0 h 117"/>
                <a:gd name="T4" fmla="*/ 0 w 117"/>
                <a:gd name="T5" fmla="*/ 11 h 117"/>
                <a:gd name="T6" fmla="*/ 0 w 117"/>
                <a:gd name="T7" fmla="*/ 107 h 117"/>
                <a:gd name="T8" fmla="*/ 11 w 117"/>
                <a:gd name="T9" fmla="*/ 117 h 117"/>
                <a:gd name="T10" fmla="*/ 107 w 117"/>
                <a:gd name="T11" fmla="*/ 117 h 117"/>
                <a:gd name="T12" fmla="*/ 117 w 117"/>
                <a:gd name="T13" fmla="*/ 107 h 117"/>
                <a:gd name="T14" fmla="*/ 117 w 117"/>
                <a:gd name="T15" fmla="*/ 11 h 117"/>
                <a:gd name="T16" fmla="*/ 107 w 117"/>
                <a:gd name="T17" fmla="*/ 0 h 117"/>
                <a:gd name="T18" fmla="*/ 96 w 117"/>
                <a:gd name="T19" fmla="*/ 96 h 117"/>
                <a:gd name="T20" fmla="*/ 21 w 117"/>
                <a:gd name="T21" fmla="*/ 96 h 117"/>
                <a:gd name="T22" fmla="*/ 21 w 117"/>
                <a:gd name="T23" fmla="*/ 21 h 117"/>
                <a:gd name="T24" fmla="*/ 96 w 117"/>
                <a:gd name="T25" fmla="*/ 21 h 117"/>
                <a:gd name="T26" fmla="*/ 96 w 117"/>
                <a:gd name="T27" fmla="*/ 9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17">
                  <a:moveTo>
                    <a:pt x="107" y="0"/>
                  </a:moveTo>
                  <a:cubicBezTo>
                    <a:pt x="11" y="0"/>
                    <a:pt x="11" y="0"/>
                    <a:pt x="11" y="0"/>
                  </a:cubicBezTo>
                  <a:cubicBezTo>
                    <a:pt x="5" y="0"/>
                    <a:pt x="0" y="5"/>
                    <a:pt x="0" y="11"/>
                  </a:cubicBezTo>
                  <a:cubicBezTo>
                    <a:pt x="0" y="107"/>
                    <a:pt x="0" y="107"/>
                    <a:pt x="0" y="107"/>
                  </a:cubicBezTo>
                  <a:cubicBezTo>
                    <a:pt x="0" y="113"/>
                    <a:pt x="5" y="117"/>
                    <a:pt x="11" y="117"/>
                  </a:cubicBezTo>
                  <a:cubicBezTo>
                    <a:pt x="107" y="117"/>
                    <a:pt x="107" y="117"/>
                    <a:pt x="107" y="117"/>
                  </a:cubicBezTo>
                  <a:cubicBezTo>
                    <a:pt x="113" y="117"/>
                    <a:pt x="117" y="113"/>
                    <a:pt x="117" y="107"/>
                  </a:cubicBezTo>
                  <a:cubicBezTo>
                    <a:pt x="117" y="11"/>
                    <a:pt x="117" y="11"/>
                    <a:pt x="117" y="11"/>
                  </a:cubicBezTo>
                  <a:cubicBezTo>
                    <a:pt x="117" y="5"/>
                    <a:pt x="113" y="0"/>
                    <a:pt x="107" y="0"/>
                  </a:cubicBezTo>
                  <a:close/>
                  <a:moveTo>
                    <a:pt x="96" y="96"/>
                  </a:moveTo>
                  <a:cubicBezTo>
                    <a:pt x="21" y="96"/>
                    <a:pt x="21" y="96"/>
                    <a:pt x="21" y="96"/>
                  </a:cubicBezTo>
                  <a:cubicBezTo>
                    <a:pt x="21" y="21"/>
                    <a:pt x="21" y="21"/>
                    <a:pt x="21" y="21"/>
                  </a:cubicBezTo>
                  <a:cubicBezTo>
                    <a:pt x="96" y="21"/>
                    <a:pt x="96" y="21"/>
                    <a:pt x="96" y="21"/>
                  </a:cubicBezTo>
                  <a:lnTo>
                    <a:pt x="96"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54" name="Group 1012"/>
          <p:cNvGrpSpPr>
            <a:grpSpLocks noChangeAspect="1"/>
          </p:cNvGrpSpPr>
          <p:nvPr/>
        </p:nvGrpSpPr>
        <p:grpSpPr bwMode="auto">
          <a:xfrm>
            <a:off x="5400997" y="4911901"/>
            <a:ext cx="324000" cy="324001"/>
            <a:chOff x="1878" y="3998"/>
            <a:chExt cx="340" cy="340"/>
          </a:xfrm>
          <a:solidFill>
            <a:srgbClr val="FFFFFF"/>
          </a:solidFill>
        </p:grpSpPr>
        <p:sp>
          <p:nvSpPr>
            <p:cNvPr id="152" name="Freeform 1013"/>
            <p:cNvSpPr>
              <a:spLocks noEditPoints="1"/>
            </p:cNvSpPr>
            <p:nvPr/>
          </p:nvSpPr>
          <p:spPr bwMode="auto">
            <a:xfrm>
              <a:off x="1955" y="4068"/>
              <a:ext cx="186" cy="192"/>
            </a:xfrm>
            <a:custGeom>
              <a:avLst/>
              <a:gdLst>
                <a:gd name="T0" fmla="*/ 212 w 280"/>
                <a:gd name="T1" fmla="*/ 0 h 288"/>
                <a:gd name="T2" fmla="*/ 178 w 280"/>
                <a:gd name="T3" fmla="*/ 14 h 288"/>
                <a:gd name="T4" fmla="*/ 162 w 280"/>
                <a:gd name="T5" fmla="*/ 101 h 288"/>
                <a:gd name="T6" fmla="*/ 188 w 280"/>
                <a:gd name="T7" fmla="*/ 178 h 288"/>
                <a:gd name="T8" fmla="*/ 261 w 280"/>
                <a:gd name="T9" fmla="*/ 196 h 288"/>
                <a:gd name="T10" fmla="*/ 271 w 280"/>
                <a:gd name="T11" fmla="*/ 189 h 288"/>
                <a:gd name="T12" fmla="*/ 280 w 280"/>
                <a:gd name="T13" fmla="*/ 83 h 288"/>
                <a:gd name="T14" fmla="*/ 196 w 280"/>
                <a:gd name="T15" fmla="*/ 157 h 288"/>
                <a:gd name="T16" fmla="*/ 194 w 280"/>
                <a:gd name="T17" fmla="*/ 29 h 288"/>
                <a:gd name="T18" fmla="*/ 212 w 280"/>
                <a:gd name="T19" fmla="*/ 22 h 288"/>
                <a:gd name="T20" fmla="*/ 253 w 280"/>
                <a:gd name="T21" fmla="*/ 171 h 288"/>
                <a:gd name="T22" fmla="*/ 177 w 280"/>
                <a:gd name="T23" fmla="*/ 208 h 288"/>
                <a:gd name="T24" fmla="*/ 209 w 280"/>
                <a:gd name="T25" fmla="*/ 288 h 288"/>
                <a:gd name="T26" fmla="*/ 241 w 280"/>
                <a:gd name="T27" fmla="*/ 280 h 288"/>
                <a:gd name="T28" fmla="*/ 260 w 280"/>
                <a:gd name="T29" fmla="*/ 231 h 288"/>
                <a:gd name="T30" fmla="*/ 188 w 280"/>
                <a:gd name="T31" fmla="*/ 199 h 288"/>
                <a:gd name="T32" fmla="*/ 228 w 280"/>
                <a:gd name="T33" fmla="*/ 263 h 288"/>
                <a:gd name="T34" fmla="*/ 194 w 280"/>
                <a:gd name="T35" fmla="*/ 243 h 288"/>
                <a:gd name="T36" fmla="*/ 238 w 280"/>
                <a:gd name="T37" fmla="*/ 232 h 288"/>
                <a:gd name="T38" fmla="*/ 69 w 280"/>
                <a:gd name="T39" fmla="*/ 0 h 288"/>
                <a:gd name="T40" fmla="*/ 0 w 280"/>
                <a:gd name="T41" fmla="*/ 83 h 288"/>
                <a:gd name="T42" fmla="*/ 9 w 280"/>
                <a:gd name="T43" fmla="*/ 188 h 288"/>
                <a:gd name="T44" fmla="*/ 20 w 280"/>
                <a:gd name="T45" fmla="*/ 196 h 288"/>
                <a:gd name="T46" fmla="*/ 92 w 280"/>
                <a:gd name="T47" fmla="*/ 178 h 288"/>
                <a:gd name="T48" fmla="*/ 119 w 280"/>
                <a:gd name="T49" fmla="*/ 101 h 288"/>
                <a:gd name="T50" fmla="*/ 102 w 280"/>
                <a:gd name="T51" fmla="*/ 14 h 288"/>
                <a:gd name="T52" fmla="*/ 98 w 280"/>
                <a:gd name="T53" fmla="*/ 96 h 288"/>
                <a:gd name="T54" fmla="*/ 28 w 280"/>
                <a:gd name="T55" fmla="*/ 171 h 288"/>
                <a:gd name="T56" fmla="*/ 69 w 280"/>
                <a:gd name="T57" fmla="*/ 22 h 288"/>
                <a:gd name="T58" fmla="*/ 86 w 280"/>
                <a:gd name="T59" fmla="*/ 29 h 288"/>
                <a:gd name="T60" fmla="*/ 103 w 280"/>
                <a:gd name="T61" fmla="*/ 208 h 288"/>
                <a:gd name="T62" fmla="*/ 22 w 280"/>
                <a:gd name="T63" fmla="*/ 223 h 288"/>
                <a:gd name="T64" fmla="*/ 23 w 280"/>
                <a:gd name="T65" fmla="*/ 252 h 288"/>
                <a:gd name="T66" fmla="*/ 66 w 280"/>
                <a:gd name="T67" fmla="*/ 288 h 288"/>
                <a:gd name="T68" fmla="*/ 100 w 280"/>
                <a:gd name="T69" fmla="*/ 271 h 288"/>
                <a:gd name="T70" fmla="*/ 103 w 280"/>
                <a:gd name="T71" fmla="*/ 208 h 288"/>
                <a:gd name="T72" fmla="*/ 69 w 280"/>
                <a:gd name="T73" fmla="*/ 267 h 288"/>
                <a:gd name="T74" fmla="*/ 45 w 280"/>
                <a:gd name="T75" fmla="*/ 249 h 288"/>
                <a:gd name="T76" fmla="*/ 84 w 280"/>
                <a:gd name="T77" fmla="*/ 220 h 288"/>
                <a:gd name="T78" fmla="*/ 83 w 280"/>
                <a:gd name="T79" fmla="*/ 2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88">
                  <a:moveTo>
                    <a:pt x="280" y="83"/>
                  </a:moveTo>
                  <a:cubicBezTo>
                    <a:pt x="280" y="79"/>
                    <a:pt x="271" y="0"/>
                    <a:pt x="212" y="0"/>
                  </a:cubicBezTo>
                  <a:cubicBezTo>
                    <a:pt x="212" y="0"/>
                    <a:pt x="212" y="0"/>
                    <a:pt x="212" y="0"/>
                  </a:cubicBezTo>
                  <a:cubicBezTo>
                    <a:pt x="198" y="0"/>
                    <a:pt x="187" y="5"/>
                    <a:pt x="178" y="14"/>
                  </a:cubicBezTo>
                  <a:cubicBezTo>
                    <a:pt x="155" y="41"/>
                    <a:pt x="161" y="93"/>
                    <a:pt x="161" y="99"/>
                  </a:cubicBezTo>
                  <a:cubicBezTo>
                    <a:pt x="161" y="100"/>
                    <a:pt x="162" y="100"/>
                    <a:pt x="162" y="101"/>
                  </a:cubicBezTo>
                  <a:cubicBezTo>
                    <a:pt x="165" y="115"/>
                    <a:pt x="177" y="169"/>
                    <a:pt x="177" y="170"/>
                  </a:cubicBezTo>
                  <a:cubicBezTo>
                    <a:pt x="178" y="175"/>
                    <a:pt x="183" y="179"/>
                    <a:pt x="188" y="178"/>
                  </a:cubicBezTo>
                  <a:cubicBezTo>
                    <a:pt x="206" y="177"/>
                    <a:pt x="244" y="190"/>
                    <a:pt x="257" y="195"/>
                  </a:cubicBezTo>
                  <a:cubicBezTo>
                    <a:pt x="258" y="196"/>
                    <a:pt x="260" y="196"/>
                    <a:pt x="261" y="196"/>
                  </a:cubicBezTo>
                  <a:cubicBezTo>
                    <a:pt x="263" y="196"/>
                    <a:pt x="264" y="196"/>
                    <a:pt x="266" y="195"/>
                  </a:cubicBezTo>
                  <a:cubicBezTo>
                    <a:pt x="268" y="194"/>
                    <a:pt x="270" y="191"/>
                    <a:pt x="271" y="189"/>
                  </a:cubicBezTo>
                  <a:cubicBezTo>
                    <a:pt x="280" y="159"/>
                    <a:pt x="280" y="87"/>
                    <a:pt x="280" y="84"/>
                  </a:cubicBezTo>
                  <a:cubicBezTo>
                    <a:pt x="280" y="83"/>
                    <a:pt x="280" y="83"/>
                    <a:pt x="280" y="83"/>
                  </a:cubicBezTo>
                  <a:close/>
                  <a:moveTo>
                    <a:pt x="253" y="171"/>
                  </a:moveTo>
                  <a:cubicBezTo>
                    <a:pt x="239" y="166"/>
                    <a:pt x="215" y="159"/>
                    <a:pt x="196" y="157"/>
                  </a:cubicBezTo>
                  <a:cubicBezTo>
                    <a:pt x="193" y="141"/>
                    <a:pt x="185" y="108"/>
                    <a:pt x="183" y="96"/>
                  </a:cubicBezTo>
                  <a:cubicBezTo>
                    <a:pt x="181" y="82"/>
                    <a:pt x="180" y="45"/>
                    <a:pt x="194" y="29"/>
                  </a:cubicBezTo>
                  <a:cubicBezTo>
                    <a:pt x="199" y="24"/>
                    <a:pt x="204" y="22"/>
                    <a:pt x="212" y="22"/>
                  </a:cubicBezTo>
                  <a:cubicBezTo>
                    <a:pt x="212" y="22"/>
                    <a:pt x="212" y="22"/>
                    <a:pt x="212" y="22"/>
                  </a:cubicBezTo>
                  <a:cubicBezTo>
                    <a:pt x="250" y="22"/>
                    <a:pt x="258" y="78"/>
                    <a:pt x="259" y="85"/>
                  </a:cubicBezTo>
                  <a:cubicBezTo>
                    <a:pt x="259" y="91"/>
                    <a:pt x="258" y="141"/>
                    <a:pt x="253" y="171"/>
                  </a:cubicBezTo>
                  <a:close/>
                  <a:moveTo>
                    <a:pt x="188" y="199"/>
                  </a:moveTo>
                  <a:cubicBezTo>
                    <a:pt x="182" y="199"/>
                    <a:pt x="178" y="203"/>
                    <a:pt x="177" y="208"/>
                  </a:cubicBezTo>
                  <a:cubicBezTo>
                    <a:pt x="173" y="240"/>
                    <a:pt x="173" y="240"/>
                    <a:pt x="173" y="240"/>
                  </a:cubicBezTo>
                  <a:cubicBezTo>
                    <a:pt x="169" y="263"/>
                    <a:pt x="186" y="285"/>
                    <a:pt x="209" y="288"/>
                  </a:cubicBezTo>
                  <a:cubicBezTo>
                    <a:pt x="211" y="288"/>
                    <a:pt x="213" y="288"/>
                    <a:pt x="215" y="288"/>
                  </a:cubicBezTo>
                  <a:cubicBezTo>
                    <a:pt x="224" y="288"/>
                    <a:pt x="233" y="285"/>
                    <a:pt x="241" y="280"/>
                  </a:cubicBezTo>
                  <a:cubicBezTo>
                    <a:pt x="250" y="273"/>
                    <a:pt x="256" y="263"/>
                    <a:pt x="257" y="252"/>
                  </a:cubicBezTo>
                  <a:cubicBezTo>
                    <a:pt x="260" y="231"/>
                    <a:pt x="260" y="231"/>
                    <a:pt x="260" y="231"/>
                  </a:cubicBezTo>
                  <a:cubicBezTo>
                    <a:pt x="261" y="228"/>
                    <a:pt x="260" y="225"/>
                    <a:pt x="258" y="223"/>
                  </a:cubicBezTo>
                  <a:cubicBezTo>
                    <a:pt x="246" y="206"/>
                    <a:pt x="223" y="199"/>
                    <a:pt x="188" y="199"/>
                  </a:cubicBezTo>
                  <a:close/>
                  <a:moveTo>
                    <a:pt x="236" y="249"/>
                  </a:moveTo>
                  <a:cubicBezTo>
                    <a:pt x="235" y="254"/>
                    <a:pt x="232" y="259"/>
                    <a:pt x="228" y="263"/>
                  </a:cubicBezTo>
                  <a:cubicBezTo>
                    <a:pt x="223" y="266"/>
                    <a:pt x="218" y="268"/>
                    <a:pt x="212" y="267"/>
                  </a:cubicBezTo>
                  <a:cubicBezTo>
                    <a:pt x="200" y="265"/>
                    <a:pt x="192" y="254"/>
                    <a:pt x="194" y="243"/>
                  </a:cubicBezTo>
                  <a:cubicBezTo>
                    <a:pt x="197" y="220"/>
                    <a:pt x="197" y="220"/>
                    <a:pt x="197" y="220"/>
                  </a:cubicBezTo>
                  <a:cubicBezTo>
                    <a:pt x="217" y="221"/>
                    <a:pt x="231" y="225"/>
                    <a:pt x="238" y="232"/>
                  </a:cubicBezTo>
                  <a:lnTo>
                    <a:pt x="236" y="249"/>
                  </a:lnTo>
                  <a:close/>
                  <a:moveTo>
                    <a:pt x="69" y="0"/>
                  </a:moveTo>
                  <a:cubicBezTo>
                    <a:pt x="69" y="0"/>
                    <a:pt x="69" y="0"/>
                    <a:pt x="69" y="0"/>
                  </a:cubicBezTo>
                  <a:cubicBezTo>
                    <a:pt x="10" y="0"/>
                    <a:pt x="1" y="79"/>
                    <a:pt x="0" y="83"/>
                  </a:cubicBezTo>
                  <a:cubicBezTo>
                    <a:pt x="0" y="83"/>
                    <a:pt x="0" y="83"/>
                    <a:pt x="0" y="84"/>
                  </a:cubicBezTo>
                  <a:cubicBezTo>
                    <a:pt x="0" y="87"/>
                    <a:pt x="1" y="159"/>
                    <a:pt x="9" y="188"/>
                  </a:cubicBezTo>
                  <a:cubicBezTo>
                    <a:pt x="10" y="191"/>
                    <a:pt x="12" y="194"/>
                    <a:pt x="15" y="195"/>
                  </a:cubicBezTo>
                  <a:cubicBezTo>
                    <a:pt x="17" y="196"/>
                    <a:pt x="18" y="196"/>
                    <a:pt x="20" y="196"/>
                  </a:cubicBezTo>
                  <a:cubicBezTo>
                    <a:pt x="21" y="196"/>
                    <a:pt x="22" y="196"/>
                    <a:pt x="24" y="195"/>
                  </a:cubicBezTo>
                  <a:cubicBezTo>
                    <a:pt x="37" y="190"/>
                    <a:pt x="75" y="177"/>
                    <a:pt x="92" y="178"/>
                  </a:cubicBezTo>
                  <a:cubicBezTo>
                    <a:pt x="98" y="179"/>
                    <a:pt x="102" y="175"/>
                    <a:pt x="104" y="170"/>
                  </a:cubicBezTo>
                  <a:cubicBezTo>
                    <a:pt x="104" y="170"/>
                    <a:pt x="115" y="115"/>
                    <a:pt x="119" y="101"/>
                  </a:cubicBezTo>
                  <a:cubicBezTo>
                    <a:pt x="119" y="100"/>
                    <a:pt x="119" y="100"/>
                    <a:pt x="119" y="100"/>
                  </a:cubicBezTo>
                  <a:cubicBezTo>
                    <a:pt x="120" y="94"/>
                    <a:pt x="126" y="41"/>
                    <a:pt x="102" y="14"/>
                  </a:cubicBezTo>
                  <a:cubicBezTo>
                    <a:pt x="94" y="5"/>
                    <a:pt x="82" y="0"/>
                    <a:pt x="69" y="0"/>
                  </a:cubicBezTo>
                  <a:close/>
                  <a:moveTo>
                    <a:pt x="98" y="96"/>
                  </a:moveTo>
                  <a:cubicBezTo>
                    <a:pt x="95" y="108"/>
                    <a:pt x="88" y="142"/>
                    <a:pt x="85" y="157"/>
                  </a:cubicBezTo>
                  <a:cubicBezTo>
                    <a:pt x="66" y="159"/>
                    <a:pt x="42" y="166"/>
                    <a:pt x="28" y="171"/>
                  </a:cubicBezTo>
                  <a:cubicBezTo>
                    <a:pt x="22" y="142"/>
                    <a:pt x="22" y="91"/>
                    <a:pt x="22" y="85"/>
                  </a:cubicBezTo>
                  <a:cubicBezTo>
                    <a:pt x="22" y="78"/>
                    <a:pt x="31" y="22"/>
                    <a:pt x="69" y="22"/>
                  </a:cubicBezTo>
                  <a:cubicBezTo>
                    <a:pt x="69" y="22"/>
                    <a:pt x="69" y="22"/>
                    <a:pt x="69" y="22"/>
                  </a:cubicBezTo>
                  <a:cubicBezTo>
                    <a:pt x="76" y="22"/>
                    <a:pt x="82" y="24"/>
                    <a:pt x="86" y="29"/>
                  </a:cubicBezTo>
                  <a:cubicBezTo>
                    <a:pt x="101" y="45"/>
                    <a:pt x="100" y="82"/>
                    <a:pt x="98" y="96"/>
                  </a:cubicBezTo>
                  <a:close/>
                  <a:moveTo>
                    <a:pt x="103" y="208"/>
                  </a:moveTo>
                  <a:cubicBezTo>
                    <a:pt x="103" y="203"/>
                    <a:pt x="98" y="199"/>
                    <a:pt x="93" y="199"/>
                  </a:cubicBezTo>
                  <a:cubicBezTo>
                    <a:pt x="58" y="199"/>
                    <a:pt x="34" y="206"/>
                    <a:pt x="22" y="223"/>
                  </a:cubicBezTo>
                  <a:cubicBezTo>
                    <a:pt x="21" y="225"/>
                    <a:pt x="20" y="228"/>
                    <a:pt x="20" y="231"/>
                  </a:cubicBezTo>
                  <a:cubicBezTo>
                    <a:pt x="23" y="252"/>
                    <a:pt x="23" y="252"/>
                    <a:pt x="23" y="252"/>
                  </a:cubicBezTo>
                  <a:cubicBezTo>
                    <a:pt x="25" y="263"/>
                    <a:pt x="31" y="273"/>
                    <a:pt x="40" y="280"/>
                  </a:cubicBezTo>
                  <a:cubicBezTo>
                    <a:pt x="47" y="285"/>
                    <a:pt x="56" y="288"/>
                    <a:pt x="66" y="288"/>
                  </a:cubicBezTo>
                  <a:cubicBezTo>
                    <a:pt x="68" y="288"/>
                    <a:pt x="70" y="288"/>
                    <a:pt x="72" y="288"/>
                  </a:cubicBezTo>
                  <a:cubicBezTo>
                    <a:pt x="83" y="286"/>
                    <a:pt x="93" y="280"/>
                    <a:pt x="100" y="271"/>
                  </a:cubicBezTo>
                  <a:cubicBezTo>
                    <a:pt x="107" y="262"/>
                    <a:pt x="109" y="251"/>
                    <a:pt x="108" y="240"/>
                  </a:cubicBezTo>
                  <a:lnTo>
                    <a:pt x="103" y="208"/>
                  </a:lnTo>
                  <a:close/>
                  <a:moveTo>
                    <a:pt x="83" y="258"/>
                  </a:moveTo>
                  <a:cubicBezTo>
                    <a:pt x="79" y="263"/>
                    <a:pt x="74" y="266"/>
                    <a:pt x="69" y="267"/>
                  </a:cubicBezTo>
                  <a:cubicBezTo>
                    <a:pt x="63" y="268"/>
                    <a:pt x="57" y="266"/>
                    <a:pt x="53" y="263"/>
                  </a:cubicBezTo>
                  <a:cubicBezTo>
                    <a:pt x="48" y="259"/>
                    <a:pt x="45" y="254"/>
                    <a:pt x="45" y="249"/>
                  </a:cubicBezTo>
                  <a:cubicBezTo>
                    <a:pt x="42" y="232"/>
                    <a:pt x="42" y="232"/>
                    <a:pt x="42" y="232"/>
                  </a:cubicBezTo>
                  <a:cubicBezTo>
                    <a:pt x="50" y="225"/>
                    <a:pt x="64" y="221"/>
                    <a:pt x="84" y="220"/>
                  </a:cubicBezTo>
                  <a:cubicBezTo>
                    <a:pt x="87" y="243"/>
                    <a:pt x="87" y="243"/>
                    <a:pt x="87" y="243"/>
                  </a:cubicBezTo>
                  <a:cubicBezTo>
                    <a:pt x="88" y="248"/>
                    <a:pt x="86" y="254"/>
                    <a:pt x="83" y="2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3" name="Freeform 1014"/>
            <p:cNvSpPr>
              <a:spLocks noEditPoints="1"/>
            </p:cNvSpPr>
            <p:nvPr/>
          </p:nvSpPr>
          <p:spPr bwMode="auto">
            <a:xfrm>
              <a:off x="1878" y="399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57" name="Group 376"/>
          <p:cNvGrpSpPr>
            <a:grpSpLocks noChangeAspect="1"/>
          </p:cNvGrpSpPr>
          <p:nvPr/>
        </p:nvGrpSpPr>
        <p:grpSpPr bwMode="auto">
          <a:xfrm>
            <a:off x="3846356" y="5357704"/>
            <a:ext cx="324001" cy="324000"/>
            <a:chOff x="3466" y="2823"/>
            <a:chExt cx="340" cy="340"/>
          </a:xfrm>
          <a:solidFill>
            <a:srgbClr val="FFFFFF"/>
          </a:solidFill>
        </p:grpSpPr>
        <p:sp>
          <p:nvSpPr>
            <p:cNvPr id="155" name="Freeform 377"/>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56" name="Freeform 378"/>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89" name="Group 345"/>
          <p:cNvGrpSpPr>
            <a:grpSpLocks noChangeAspect="1"/>
          </p:cNvGrpSpPr>
          <p:nvPr/>
        </p:nvGrpSpPr>
        <p:grpSpPr bwMode="auto">
          <a:xfrm>
            <a:off x="2276245" y="5357708"/>
            <a:ext cx="324001" cy="324001"/>
            <a:chOff x="3451" y="1171"/>
            <a:chExt cx="340" cy="340"/>
          </a:xfrm>
          <a:solidFill>
            <a:srgbClr val="FFFFFF"/>
          </a:solidFill>
        </p:grpSpPr>
        <p:sp>
          <p:nvSpPr>
            <p:cNvPr id="158"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88"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93" name="Group 489"/>
          <p:cNvGrpSpPr>
            <a:grpSpLocks noChangeAspect="1"/>
          </p:cNvGrpSpPr>
          <p:nvPr/>
        </p:nvGrpSpPr>
        <p:grpSpPr bwMode="auto">
          <a:xfrm>
            <a:off x="3846338" y="4439806"/>
            <a:ext cx="323999" cy="323998"/>
            <a:chOff x="2920" y="2264"/>
            <a:chExt cx="340" cy="340"/>
          </a:xfrm>
          <a:solidFill>
            <a:srgbClr val="FFFFFF"/>
          </a:solidFill>
        </p:grpSpPr>
        <p:sp>
          <p:nvSpPr>
            <p:cNvPr id="290" name="Freeform 490"/>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91" name="Freeform 491"/>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92" name="Freeform 492"/>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300" name="Group 979"/>
          <p:cNvGrpSpPr>
            <a:grpSpLocks noChangeAspect="1"/>
          </p:cNvGrpSpPr>
          <p:nvPr/>
        </p:nvGrpSpPr>
        <p:grpSpPr bwMode="auto">
          <a:xfrm>
            <a:off x="793629" y="5357704"/>
            <a:ext cx="323046" cy="324000"/>
            <a:chOff x="2032" y="4237"/>
            <a:chExt cx="340" cy="341"/>
          </a:xfrm>
          <a:solidFill>
            <a:srgbClr val="FFFFFF"/>
          </a:solidFill>
        </p:grpSpPr>
        <p:sp>
          <p:nvSpPr>
            <p:cNvPr id="297" name="Freeform 980"/>
            <p:cNvSpPr>
              <a:spLocks noEditPoints="1"/>
            </p:cNvSpPr>
            <p:nvPr/>
          </p:nvSpPr>
          <p:spPr bwMode="auto">
            <a:xfrm>
              <a:off x="2032" y="423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98" name="Freeform 981"/>
            <p:cNvSpPr>
              <a:spLocks/>
            </p:cNvSpPr>
            <p:nvPr/>
          </p:nvSpPr>
          <p:spPr bwMode="auto">
            <a:xfrm>
              <a:off x="2110" y="447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99" name="Freeform 982"/>
            <p:cNvSpPr>
              <a:spLocks noEditPoints="1"/>
            </p:cNvSpPr>
            <p:nvPr/>
          </p:nvSpPr>
          <p:spPr bwMode="auto">
            <a:xfrm>
              <a:off x="2130" y="4320"/>
              <a:ext cx="164" cy="165"/>
            </a:xfrm>
            <a:custGeom>
              <a:avLst/>
              <a:gdLst>
                <a:gd name="T0" fmla="*/ 244 w 248"/>
                <a:gd name="T1" fmla="*/ 230 h 248"/>
                <a:gd name="T2" fmla="*/ 148 w 248"/>
                <a:gd name="T3" fmla="*/ 132 h 248"/>
                <a:gd name="T4" fmla="*/ 148 w 248"/>
                <a:gd name="T5" fmla="*/ 132 h 248"/>
                <a:gd name="T6" fmla="*/ 185 w 248"/>
                <a:gd name="T7" fmla="*/ 95 h 248"/>
                <a:gd name="T8" fmla="*/ 193 w 248"/>
                <a:gd name="T9" fmla="*/ 98 h 248"/>
                <a:gd name="T10" fmla="*/ 200 w 248"/>
                <a:gd name="T11" fmla="*/ 95 h 248"/>
                <a:gd name="T12" fmla="*/ 200 w 248"/>
                <a:gd name="T13" fmla="*/ 79 h 248"/>
                <a:gd name="T14" fmla="*/ 125 w 248"/>
                <a:gd name="T15" fmla="*/ 4 h 248"/>
                <a:gd name="T16" fmla="*/ 110 w 248"/>
                <a:gd name="T17" fmla="*/ 4 h 248"/>
                <a:gd name="T18" fmla="*/ 110 w 248"/>
                <a:gd name="T19" fmla="*/ 19 h 248"/>
                <a:gd name="T20" fmla="*/ 19 w 248"/>
                <a:gd name="T21" fmla="*/ 110 h 248"/>
                <a:gd name="T22" fmla="*/ 4 w 248"/>
                <a:gd name="T23" fmla="*/ 110 h 248"/>
                <a:gd name="T24" fmla="*/ 4 w 248"/>
                <a:gd name="T25" fmla="*/ 125 h 248"/>
                <a:gd name="T26" fmla="*/ 80 w 248"/>
                <a:gd name="T27" fmla="*/ 200 h 248"/>
                <a:gd name="T28" fmla="*/ 87 w 248"/>
                <a:gd name="T29" fmla="*/ 203 h 248"/>
                <a:gd name="T30" fmla="*/ 95 w 248"/>
                <a:gd name="T31" fmla="*/ 200 h 248"/>
                <a:gd name="T32" fmla="*/ 95 w 248"/>
                <a:gd name="T33" fmla="*/ 185 h 248"/>
                <a:gd name="T34" fmla="*/ 95 w 248"/>
                <a:gd name="T35" fmla="*/ 185 h 248"/>
                <a:gd name="T36" fmla="*/ 132 w 248"/>
                <a:gd name="T37" fmla="*/ 147 h 248"/>
                <a:gd name="T38" fmla="*/ 229 w 248"/>
                <a:gd name="T39" fmla="*/ 245 h 248"/>
                <a:gd name="T40" fmla="*/ 237 w 248"/>
                <a:gd name="T41" fmla="*/ 248 h 248"/>
                <a:gd name="T42" fmla="*/ 244 w 248"/>
                <a:gd name="T43" fmla="*/ 245 h 248"/>
                <a:gd name="T44" fmla="*/ 244 w 248"/>
                <a:gd name="T45" fmla="*/ 230 h 248"/>
                <a:gd name="T46" fmla="*/ 34 w 248"/>
                <a:gd name="T47" fmla="*/ 125 h 248"/>
                <a:gd name="T48" fmla="*/ 125 w 248"/>
                <a:gd name="T49" fmla="*/ 34 h 248"/>
                <a:gd name="T50" fmla="*/ 170 w 248"/>
                <a:gd name="T51" fmla="*/ 79 h 248"/>
                <a:gd name="T52" fmla="*/ 80 w 248"/>
                <a:gd name="T53" fmla="*/ 170 h 248"/>
                <a:gd name="T54" fmla="*/ 34 w 248"/>
                <a:gd name="T55" fmla="*/ 1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44" y="230"/>
                  </a:moveTo>
                  <a:cubicBezTo>
                    <a:pt x="148" y="132"/>
                    <a:pt x="148" y="132"/>
                    <a:pt x="148" y="132"/>
                  </a:cubicBezTo>
                  <a:cubicBezTo>
                    <a:pt x="148" y="132"/>
                    <a:pt x="148" y="132"/>
                    <a:pt x="148" y="132"/>
                  </a:cubicBezTo>
                  <a:cubicBezTo>
                    <a:pt x="185" y="95"/>
                    <a:pt x="185" y="95"/>
                    <a:pt x="185" y="95"/>
                  </a:cubicBezTo>
                  <a:cubicBezTo>
                    <a:pt x="187" y="97"/>
                    <a:pt x="190" y="98"/>
                    <a:pt x="193" y="98"/>
                  </a:cubicBezTo>
                  <a:cubicBezTo>
                    <a:pt x="196" y="98"/>
                    <a:pt x="198" y="97"/>
                    <a:pt x="200" y="95"/>
                  </a:cubicBezTo>
                  <a:cubicBezTo>
                    <a:pt x="205" y="90"/>
                    <a:pt x="205" y="84"/>
                    <a:pt x="200" y="79"/>
                  </a:cubicBezTo>
                  <a:cubicBezTo>
                    <a:pt x="125" y="4"/>
                    <a:pt x="125" y="4"/>
                    <a:pt x="125" y="4"/>
                  </a:cubicBezTo>
                  <a:cubicBezTo>
                    <a:pt x="121" y="0"/>
                    <a:pt x="114" y="0"/>
                    <a:pt x="110" y="4"/>
                  </a:cubicBezTo>
                  <a:cubicBezTo>
                    <a:pt x="106" y="8"/>
                    <a:pt x="106" y="15"/>
                    <a:pt x="110" y="19"/>
                  </a:cubicBezTo>
                  <a:cubicBezTo>
                    <a:pt x="19" y="110"/>
                    <a:pt x="19" y="110"/>
                    <a:pt x="19" y="110"/>
                  </a:cubicBezTo>
                  <a:cubicBezTo>
                    <a:pt x="15" y="105"/>
                    <a:pt x="8" y="105"/>
                    <a:pt x="4" y="110"/>
                  </a:cubicBezTo>
                  <a:cubicBezTo>
                    <a:pt x="0" y="114"/>
                    <a:pt x="0" y="121"/>
                    <a:pt x="4" y="125"/>
                  </a:cubicBezTo>
                  <a:cubicBezTo>
                    <a:pt x="80" y="200"/>
                    <a:pt x="80" y="200"/>
                    <a:pt x="80" y="200"/>
                  </a:cubicBezTo>
                  <a:cubicBezTo>
                    <a:pt x="82" y="202"/>
                    <a:pt x="84" y="203"/>
                    <a:pt x="87" y="203"/>
                  </a:cubicBezTo>
                  <a:cubicBezTo>
                    <a:pt x="90" y="203"/>
                    <a:pt x="93" y="202"/>
                    <a:pt x="95" y="200"/>
                  </a:cubicBezTo>
                  <a:cubicBezTo>
                    <a:pt x="99" y="196"/>
                    <a:pt x="99" y="189"/>
                    <a:pt x="95" y="185"/>
                  </a:cubicBezTo>
                  <a:cubicBezTo>
                    <a:pt x="95" y="185"/>
                    <a:pt x="95" y="185"/>
                    <a:pt x="95" y="185"/>
                  </a:cubicBezTo>
                  <a:cubicBezTo>
                    <a:pt x="132" y="147"/>
                    <a:pt x="132" y="147"/>
                    <a:pt x="132" y="147"/>
                  </a:cubicBezTo>
                  <a:cubicBezTo>
                    <a:pt x="229" y="245"/>
                    <a:pt x="229" y="245"/>
                    <a:pt x="229" y="245"/>
                  </a:cubicBezTo>
                  <a:cubicBezTo>
                    <a:pt x="231" y="247"/>
                    <a:pt x="234" y="248"/>
                    <a:pt x="237" y="248"/>
                  </a:cubicBezTo>
                  <a:cubicBezTo>
                    <a:pt x="239" y="248"/>
                    <a:pt x="242" y="247"/>
                    <a:pt x="244" y="245"/>
                  </a:cubicBezTo>
                  <a:cubicBezTo>
                    <a:pt x="248" y="241"/>
                    <a:pt x="248" y="234"/>
                    <a:pt x="244" y="230"/>
                  </a:cubicBezTo>
                  <a:close/>
                  <a:moveTo>
                    <a:pt x="34" y="125"/>
                  </a:moveTo>
                  <a:cubicBezTo>
                    <a:pt x="125" y="34"/>
                    <a:pt x="125" y="34"/>
                    <a:pt x="125" y="34"/>
                  </a:cubicBezTo>
                  <a:cubicBezTo>
                    <a:pt x="170" y="79"/>
                    <a:pt x="170" y="79"/>
                    <a:pt x="170" y="79"/>
                  </a:cubicBezTo>
                  <a:cubicBezTo>
                    <a:pt x="80" y="170"/>
                    <a:pt x="80" y="170"/>
                    <a:pt x="80" y="170"/>
                  </a:cubicBezTo>
                  <a:lnTo>
                    <a:pt x="34" y="1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306" name="Group 317"/>
          <p:cNvGrpSpPr>
            <a:grpSpLocks noChangeAspect="1"/>
          </p:cNvGrpSpPr>
          <p:nvPr/>
        </p:nvGrpSpPr>
        <p:grpSpPr bwMode="auto">
          <a:xfrm>
            <a:off x="5400997" y="4446834"/>
            <a:ext cx="324000" cy="324000"/>
            <a:chOff x="2718" y="1165"/>
            <a:chExt cx="340" cy="340"/>
          </a:xfrm>
          <a:solidFill>
            <a:srgbClr val="FFFFFF">
              <a:alpha val="27000"/>
            </a:srgbClr>
          </a:solidFill>
        </p:grpSpPr>
        <p:sp>
          <p:nvSpPr>
            <p:cNvPr id="304" name="Freeform 318"/>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05" name="Freeform 319"/>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309" name="Group 192"/>
          <p:cNvGrpSpPr>
            <a:grpSpLocks noChangeAspect="1"/>
          </p:cNvGrpSpPr>
          <p:nvPr/>
        </p:nvGrpSpPr>
        <p:grpSpPr bwMode="auto">
          <a:xfrm>
            <a:off x="2276235" y="4436555"/>
            <a:ext cx="324000" cy="324000"/>
            <a:chOff x="378" y="713"/>
            <a:chExt cx="340" cy="340"/>
          </a:xfrm>
          <a:solidFill>
            <a:srgbClr val="FFFFFF"/>
          </a:solidFill>
        </p:grpSpPr>
        <p:sp>
          <p:nvSpPr>
            <p:cNvPr id="307" name="Freeform 193"/>
            <p:cNvSpPr>
              <a:spLocks noEditPoints="1"/>
            </p:cNvSpPr>
            <p:nvPr/>
          </p:nvSpPr>
          <p:spPr bwMode="auto">
            <a:xfrm>
              <a:off x="378" y="71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08" name="Freeform 194"/>
            <p:cNvSpPr>
              <a:spLocks noEditPoints="1"/>
            </p:cNvSpPr>
            <p:nvPr/>
          </p:nvSpPr>
          <p:spPr bwMode="auto">
            <a:xfrm>
              <a:off x="442" y="812"/>
              <a:ext cx="212" cy="157"/>
            </a:xfrm>
            <a:custGeom>
              <a:avLst/>
              <a:gdLst>
                <a:gd name="T0" fmla="*/ 309 w 320"/>
                <a:gd name="T1" fmla="*/ 21 h 236"/>
                <a:gd name="T2" fmla="*/ 309 w 320"/>
                <a:gd name="T3" fmla="*/ 0 h 236"/>
                <a:gd name="T4" fmla="*/ 288 w 320"/>
                <a:gd name="T5" fmla="*/ 11 h 236"/>
                <a:gd name="T6" fmla="*/ 247 w 320"/>
                <a:gd name="T7" fmla="*/ 32 h 236"/>
                <a:gd name="T8" fmla="*/ 165 w 320"/>
                <a:gd name="T9" fmla="*/ 12 h 236"/>
                <a:gd name="T10" fmla="*/ 128 w 320"/>
                <a:gd name="T11" fmla="*/ 32 h 236"/>
                <a:gd name="T12" fmla="*/ 32 w 320"/>
                <a:gd name="T13" fmla="*/ 11 h 236"/>
                <a:gd name="T14" fmla="*/ 10 w 320"/>
                <a:gd name="T15" fmla="*/ 0 h 236"/>
                <a:gd name="T16" fmla="*/ 10 w 320"/>
                <a:gd name="T17" fmla="*/ 21 h 236"/>
                <a:gd name="T18" fmla="*/ 0 w 320"/>
                <a:gd name="T19" fmla="*/ 181 h 236"/>
                <a:gd name="T20" fmla="*/ 21 w 320"/>
                <a:gd name="T21" fmla="*/ 192 h 236"/>
                <a:gd name="T22" fmla="*/ 32 w 320"/>
                <a:gd name="T23" fmla="*/ 171 h 236"/>
                <a:gd name="T24" fmla="*/ 76 w 320"/>
                <a:gd name="T25" fmla="*/ 219 h 236"/>
                <a:gd name="T26" fmla="*/ 121 w 320"/>
                <a:gd name="T27" fmla="*/ 232 h 236"/>
                <a:gd name="T28" fmla="*/ 154 w 320"/>
                <a:gd name="T29" fmla="*/ 235 h 236"/>
                <a:gd name="T30" fmla="*/ 181 w 320"/>
                <a:gd name="T31" fmla="*/ 221 h 236"/>
                <a:gd name="T32" fmla="*/ 222 w 320"/>
                <a:gd name="T33" fmla="*/ 227 h 236"/>
                <a:gd name="T34" fmla="*/ 242 w 320"/>
                <a:gd name="T35" fmla="*/ 210 h 236"/>
                <a:gd name="T36" fmla="*/ 275 w 320"/>
                <a:gd name="T37" fmla="*/ 185 h 236"/>
                <a:gd name="T38" fmla="*/ 288 w 320"/>
                <a:gd name="T39" fmla="*/ 171 h 236"/>
                <a:gd name="T40" fmla="*/ 298 w 320"/>
                <a:gd name="T41" fmla="*/ 192 h 236"/>
                <a:gd name="T42" fmla="*/ 320 w 320"/>
                <a:gd name="T43" fmla="*/ 181 h 236"/>
                <a:gd name="T44" fmla="*/ 254 w 320"/>
                <a:gd name="T45" fmla="*/ 179 h 236"/>
                <a:gd name="T46" fmla="*/ 239 w 320"/>
                <a:gd name="T47" fmla="*/ 188 h 236"/>
                <a:gd name="T48" fmla="*/ 232 w 320"/>
                <a:gd name="T49" fmla="*/ 183 h 236"/>
                <a:gd name="T50" fmla="*/ 198 w 320"/>
                <a:gd name="T51" fmla="*/ 125 h 236"/>
                <a:gd name="T52" fmla="*/ 179 w 320"/>
                <a:gd name="T53" fmla="*/ 135 h 236"/>
                <a:gd name="T54" fmla="*/ 214 w 320"/>
                <a:gd name="T55" fmla="*/ 194 h 236"/>
                <a:gd name="T56" fmla="*/ 194 w 320"/>
                <a:gd name="T57" fmla="*/ 204 h 236"/>
                <a:gd name="T58" fmla="*/ 147 w 320"/>
                <a:gd name="T59" fmla="*/ 147 h 236"/>
                <a:gd name="T60" fmla="*/ 164 w 320"/>
                <a:gd name="T61" fmla="*/ 196 h 236"/>
                <a:gd name="T62" fmla="*/ 160 w 320"/>
                <a:gd name="T63" fmla="*/ 212 h 236"/>
                <a:gd name="T64" fmla="*/ 143 w 320"/>
                <a:gd name="T65" fmla="*/ 208 h 236"/>
                <a:gd name="T66" fmla="*/ 132 w 320"/>
                <a:gd name="T67" fmla="*/ 188 h 236"/>
                <a:gd name="T68" fmla="*/ 124 w 320"/>
                <a:gd name="T69" fmla="*/ 176 h 236"/>
                <a:gd name="T70" fmla="*/ 106 w 320"/>
                <a:gd name="T71" fmla="*/ 188 h 236"/>
                <a:gd name="T72" fmla="*/ 111 w 320"/>
                <a:gd name="T73" fmla="*/ 214 h 236"/>
                <a:gd name="T74" fmla="*/ 62 w 320"/>
                <a:gd name="T75" fmla="*/ 155 h 236"/>
                <a:gd name="T76" fmla="*/ 32 w 320"/>
                <a:gd name="T77" fmla="*/ 149 h 236"/>
                <a:gd name="T78" fmla="*/ 88 w 320"/>
                <a:gd name="T79" fmla="*/ 53 h 236"/>
                <a:gd name="T80" fmla="*/ 64 w 320"/>
                <a:gd name="T81" fmla="*/ 85 h 236"/>
                <a:gd name="T82" fmla="*/ 97 w 320"/>
                <a:gd name="T83" fmla="*/ 117 h 236"/>
                <a:gd name="T84" fmla="*/ 253 w 320"/>
                <a:gd name="T85" fmla="*/ 170 h 236"/>
                <a:gd name="T86" fmla="*/ 288 w 320"/>
                <a:gd name="T87" fmla="*/ 149 h 236"/>
                <a:gd name="T88" fmla="*/ 265 w 320"/>
                <a:gd name="T89" fmla="*/ 150 h 236"/>
                <a:gd name="T90" fmla="*/ 215 w 320"/>
                <a:gd name="T91" fmla="*/ 76 h 236"/>
                <a:gd name="T92" fmla="*/ 88 w 320"/>
                <a:gd name="T93" fmla="*/ 95 h 236"/>
                <a:gd name="T94" fmla="*/ 90 w 320"/>
                <a:gd name="T95" fmla="*/ 77 h 236"/>
                <a:gd name="T96" fmla="*/ 242 w 320"/>
                <a:gd name="T97" fmla="*/ 53 h 236"/>
                <a:gd name="T98" fmla="*/ 288 w 320"/>
                <a:gd name="T9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36">
                  <a:moveTo>
                    <a:pt x="309" y="171"/>
                  </a:moveTo>
                  <a:cubicBezTo>
                    <a:pt x="309" y="21"/>
                    <a:pt x="309" y="21"/>
                    <a:pt x="309" y="21"/>
                  </a:cubicBezTo>
                  <a:cubicBezTo>
                    <a:pt x="315" y="21"/>
                    <a:pt x="320" y="17"/>
                    <a:pt x="320" y="11"/>
                  </a:cubicBezTo>
                  <a:cubicBezTo>
                    <a:pt x="320" y="5"/>
                    <a:pt x="315" y="0"/>
                    <a:pt x="309" y="0"/>
                  </a:cubicBezTo>
                  <a:cubicBezTo>
                    <a:pt x="298" y="0"/>
                    <a:pt x="298" y="0"/>
                    <a:pt x="298" y="0"/>
                  </a:cubicBezTo>
                  <a:cubicBezTo>
                    <a:pt x="292" y="0"/>
                    <a:pt x="288" y="5"/>
                    <a:pt x="288" y="11"/>
                  </a:cubicBezTo>
                  <a:cubicBezTo>
                    <a:pt x="288" y="32"/>
                    <a:pt x="288" y="32"/>
                    <a:pt x="288" y="32"/>
                  </a:cubicBezTo>
                  <a:cubicBezTo>
                    <a:pt x="247" y="32"/>
                    <a:pt x="247" y="32"/>
                    <a:pt x="247" y="32"/>
                  </a:cubicBezTo>
                  <a:cubicBezTo>
                    <a:pt x="173" y="11"/>
                    <a:pt x="173" y="11"/>
                    <a:pt x="173" y="11"/>
                  </a:cubicBezTo>
                  <a:cubicBezTo>
                    <a:pt x="171" y="10"/>
                    <a:pt x="168" y="11"/>
                    <a:pt x="165" y="12"/>
                  </a:cubicBezTo>
                  <a:cubicBezTo>
                    <a:pt x="128" y="32"/>
                    <a:pt x="128" y="32"/>
                    <a:pt x="128" y="32"/>
                  </a:cubicBezTo>
                  <a:cubicBezTo>
                    <a:pt x="128" y="32"/>
                    <a:pt x="128" y="32"/>
                    <a:pt x="128" y="32"/>
                  </a:cubicBezTo>
                  <a:cubicBezTo>
                    <a:pt x="32" y="32"/>
                    <a:pt x="32" y="32"/>
                    <a:pt x="32" y="32"/>
                  </a:cubicBezTo>
                  <a:cubicBezTo>
                    <a:pt x="32" y="11"/>
                    <a:pt x="32" y="11"/>
                    <a:pt x="32" y="11"/>
                  </a:cubicBezTo>
                  <a:cubicBezTo>
                    <a:pt x="32" y="5"/>
                    <a:pt x="27" y="0"/>
                    <a:pt x="21" y="0"/>
                  </a:cubicBezTo>
                  <a:cubicBezTo>
                    <a:pt x="10" y="0"/>
                    <a:pt x="10" y="0"/>
                    <a:pt x="10" y="0"/>
                  </a:cubicBezTo>
                  <a:cubicBezTo>
                    <a:pt x="4" y="0"/>
                    <a:pt x="0" y="5"/>
                    <a:pt x="0" y="11"/>
                  </a:cubicBezTo>
                  <a:cubicBezTo>
                    <a:pt x="0" y="17"/>
                    <a:pt x="4" y="21"/>
                    <a:pt x="10" y="21"/>
                  </a:cubicBezTo>
                  <a:cubicBezTo>
                    <a:pt x="10" y="171"/>
                    <a:pt x="10" y="171"/>
                    <a:pt x="10" y="171"/>
                  </a:cubicBezTo>
                  <a:cubicBezTo>
                    <a:pt x="4" y="171"/>
                    <a:pt x="0" y="175"/>
                    <a:pt x="0" y="181"/>
                  </a:cubicBezTo>
                  <a:cubicBezTo>
                    <a:pt x="0" y="187"/>
                    <a:pt x="4" y="192"/>
                    <a:pt x="10" y="192"/>
                  </a:cubicBezTo>
                  <a:cubicBezTo>
                    <a:pt x="21" y="192"/>
                    <a:pt x="21" y="192"/>
                    <a:pt x="21" y="192"/>
                  </a:cubicBezTo>
                  <a:cubicBezTo>
                    <a:pt x="27" y="192"/>
                    <a:pt x="32" y="187"/>
                    <a:pt x="32" y="181"/>
                  </a:cubicBezTo>
                  <a:cubicBezTo>
                    <a:pt x="32" y="171"/>
                    <a:pt x="32" y="171"/>
                    <a:pt x="32" y="171"/>
                  </a:cubicBezTo>
                  <a:cubicBezTo>
                    <a:pt x="47" y="171"/>
                    <a:pt x="47" y="171"/>
                    <a:pt x="47" y="171"/>
                  </a:cubicBezTo>
                  <a:cubicBezTo>
                    <a:pt x="76" y="219"/>
                    <a:pt x="76" y="219"/>
                    <a:pt x="76" y="219"/>
                  </a:cubicBezTo>
                  <a:cubicBezTo>
                    <a:pt x="82" y="230"/>
                    <a:pt x="94" y="236"/>
                    <a:pt x="106" y="236"/>
                  </a:cubicBezTo>
                  <a:cubicBezTo>
                    <a:pt x="111" y="236"/>
                    <a:pt x="116" y="235"/>
                    <a:pt x="121" y="232"/>
                  </a:cubicBezTo>
                  <a:cubicBezTo>
                    <a:pt x="125" y="230"/>
                    <a:pt x="128" y="227"/>
                    <a:pt x="130" y="225"/>
                  </a:cubicBezTo>
                  <a:cubicBezTo>
                    <a:pt x="136" y="231"/>
                    <a:pt x="145" y="235"/>
                    <a:pt x="154" y="235"/>
                  </a:cubicBezTo>
                  <a:cubicBezTo>
                    <a:pt x="160" y="235"/>
                    <a:pt x="165" y="233"/>
                    <a:pt x="171" y="230"/>
                  </a:cubicBezTo>
                  <a:cubicBezTo>
                    <a:pt x="175" y="228"/>
                    <a:pt x="178" y="225"/>
                    <a:pt x="181" y="221"/>
                  </a:cubicBezTo>
                  <a:cubicBezTo>
                    <a:pt x="187" y="228"/>
                    <a:pt x="196" y="232"/>
                    <a:pt x="205" y="232"/>
                  </a:cubicBezTo>
                  <a:cubicBezTo>
                    <a:pt x="211" y="232"/>
                    <a:pt x="217" y="231"/>
                    <a:pt x="222" y="227"/>
                  </a:cubicBezTo>
                  <a:cubicBezTo>
                    <a:pt x="229" y="223"/>
                    <a:pt x="234" y="216"/>
                    <a:pt x="236" y="209"/>
                  </a:cubicBezTo>
                  <a:cubicBezTo>
                    <a:pt x="238" y="209"/>
                    <a:pt x="240" y="210"/>
                    <a:pt x="242" y="210"/>
                  </a:cubicBezTo>
                  <a:cubicBezTo>
                    <a:pt x="248" y="210"/>
                    <a:pt x="254" y="208"/>
                    <a:pt x="259" y="205"/>
                  </a:cubicBezTo>
                  <a:cubicBezTo>
                    <a:pt x="267" y="201"/>
                    <a:pt x="272" y="193"/>
                    <a:pt x="275" y="185"/>
                  </a:cubicBezTo>
                  <a:cubicBezTo>
                    <a:pt x="276" y="180"/>
                    <a:pt x="276" y="175"/>
                    <a:pt x="275" y="171"/>
                  </a:cubicBezTo>
                  <a:cubicBezTo>
                    <a:pt x="288" y="171"/>
                    <a:pt x="288" y="171"/>
                    <a:pt x="288" y="171"/>
                  </a:cubicBezTo>
                  <a:cubicBezTo>
                    <a:pt x="288" y="181"/>
                    <a:pt x="288" y="181"/>
                    <a:pt x="288" y="181"/>
                  </a:cubicBezTo>
                  <a:cubicBezTo>
                    <a:pt x="288" y="187"/>
                    <a:pt x="292" y="192"/>
                    <a:pt x="298" y="192"/>
                  </a:cubicBezTo>
                  <a:cubicBezTo>
                    <a:pt x="309" y="192"/>
                    <a:pt x="309" y="192"/>
                    <a:pt x="309" y="192"/>
                  </a:cubicBezTo>
                  <a:cubicBezTo>
                    <a:pt x="315" y="192"/>
                    <a:pt x="320" y="187"/>
                    <a:pt x="320" y="181"/>
                  </a:cubicBezTo>
                  <a:cubicBezTo>
                    <a:pt x="320" y="175"/>
                    <a:pt x="315" y="171"/>
                    <a:pt x="309" y="171"/>
                  </a:cubicBezTo>
                  <a:close/>
                  <a:moveTo>
                    <a:pt x="254" y="179"/>
                  </a:moveTo>
                  <a:cubicBezTo>
                    <a:pt x="253" y="183"/>
                    <a:pt x="251" y="185"/>
                    <a:pt x="248" y="187"/>
                  </a:cubicBezTo>
                  <a:cubicBezTo>
                    <a:pt x="246" y="188"/>
                    <a:pt x="242" y="189"/>
                    <a:pt x="239" y="188"/>
                  </a:cubicBezTo>
                  <a:cubicBezTo>
                    <a:pt x="236" y="187"/>
                    <a:pt x="234" y="185"/>
                    <a:pt x="232" y="183"/>
                  </a:cubicBezTo>
                  <a:cubicBezTo>
                    <a:pt x="232" y="183"/>
                    <a:pt x="232" y="183"/>
                    <a:pt x="232" y="183"/>
                  </a:cubicBezTo>
                  <a:cubicBezTo>
                    <a:pt x="232" y="183"/>
                    <a:pt x="232" y="183"/>
                    <a:pt x="232" y="182"/>
                  </a:cubicBezTo>
                  <a:cubicBezTo>
                    <a:pt x="198" y="125"/>
                    <a:pt x="198" y="125"/>
                    <a:pt x="198" y="125"/>
                  </a:cubicBezTo>
                  <a:cubicBezTo>
                    <a:pt x="195" y="119"/>
                    <a:pt x="188" y="118"/>
                    <a:pt x="183" y="121"/>
                  </a:cubicBezTo>
                  <a:cubicBezTo>
                    <a:pt x="178" y="124"/>
                    <a:pt x="176" y="130"/>
                    <a:pt x="179" y="135"/>
                  </a:cubicBezTo>
                  <a:cubicBezTo>
                    <a:pt x="214" y="194"/>
                    <a:pt x="214" y="194"/>
                    <a:pt x="214" y="194"/>
                  </a:cubicBezTo>
                  <a:cubicBezTo>
                    <a:pt x="214" y="194"/>
                    <a:pt x="214" y="194"/>
                    <a:pt x="214" y="194"/>
                  </a:cubicBezTo>
                  <a:cubicBezTo>
                    <a:pt x="217" y="199"/>
                    <a:pt x="217" y="206"/>
                    <a:pt x="211" y="209"/>
                  </a:cubicBezTo>
                  <a:cubicBezTo>
                    <a:pt x="205" y="212"/>
                    <a:pt x="198" y="210"/>
                    <a:pt x="194" y="204"/>
                  </a:cubicBezTo>
                  <a:cubicBezTo>
                    <a:pt x="162" y="151"/>
                    <a:pt x="162" y="151"/>
                    <a:pt x="162" y="151"/>
                  </a:cubicBezTo>
                  <a:cubicBezTo>
                    <a:pt x="159" y="146"/>
                    <a:pt x="153" y="144"/>
                    <a:pt x="147" y="147"/>
                  </a:cubicBezTo>
                  <a:cubicBezTo>
                    <a:pt x="142" y="150"/>
                    <a:pt x="141" y="157"/>
                    <a:pt x="144" y="162"/>
                  </a:cubicBezTo>
                  <a:cubicBezTo>
                    <a:pt x="164" y="196"/>
                    <a:pt x="164" y="196"/>
                    <a:pt x="164" y="196"/>
                  </a:cubicBezTo>
                  <a:cubicBezTo>
                    <a:pt x="166" y="198"/>
                    <a:pt x="166" y="201"/>
                    <a:pt x="165" y="204"/>
                  </a:cubicBezTo>
                  <a:cubicBezTo>
                    <a:pt x="165" y="207"/>
                    <a:pt x="163" y="210"/>
                    <a:pt x="160" y="212"/>
                  </a:cubicBezTo>
                  <a:cubicBezTo>
                    <a:pt x="154" y="215"/>
                    <a:pt x="147" y="213"/>
                    <a:pt x="143" y="208"/>
                  </a:cubicBezTo>
                  <a:cubicBezTo>
                    <a:pt x="143" y="208"/>
                    <a:pt x="143" y="208"/>
                    <a:pt x="143" y="208"/>
                  </a:cubicBezTo>
                  <a:cubicBezTo>
                    <a:pt x="132" y="188"/>
                    <a:pt x="132" y="188"/>
                    <a:pt x="132" y="188"/>
                  </a:cubicBezTo>
                  <a:cubicBezTo>
                    <a:pt x="132" y="188"/>
                    <a:pt x="132" y="188"/>
                    <a:pt x="132" y="188"/>
                  </a:cubicBezTo>
                  <a:cubicBezTo>
                    <a:pt x="132" y="188"/>
                    <a:pt x="132" y="188"/>
                    <a:pt x="132" y="188"/>
                  </a:cubicBezTo>
                  <a:cubicBezTo>
                    <a:pt x="124" y="176"/>
                    <a:pt x="124" y="176"/>
                    <a:pt x="124" y="176"/>
                  </a:cubicBezTo>
                  <a:cubicBezTo>
                    <a:pt x="121" y="171"/>
                    <a:pt x="114" y="170"/>
                    <a:pt x="110" y="173"/>
                  </a:cubicBezTo>
                  <a:cubicBezTo>
                    <a:pt x="105" y="176"/>
                    <a:pt x="103" y="183"/>
                    <a:pt x="106" y="188"/>
                  </a:cubicBezTo>
                  <a:cubicBezTo>
                    <a:pt x="114" y="199"/>
                    <a:pt x="114" y="199"/>
                    <a:pt x="114" y="199"/>
                  </a:cubicBezTo>
                  <a:cubicBezTo>
                    <a:pt x="115" y="201"/>
                    <a:pt x="118" y="209"/>
                    <a:pt x="111" y="214"/>
                  </a:cubicBezTo>
                  <a:cubicBezTo>
                    <a:pt x="105" y="217"/>
                    <a:pt x="97" y="213"/>
                    <a:pt x="94" y="208"/>
                  </a:cubicBezTo>
                  <a:cubicBezTo>
                    <a:pt x="62" y="155"/>
                    <a:pt x="62" y="155"/>
                    <a:pt x="62" y="155"/>
                  </a:cubicBezTo>
                  <a:cubicBezTo>
                    <a:pt x="60" y="151"/>
                    <a:pt x="57" y="149"/>
                    <a:pt x="53" y="149"/>
                  </a:cubicBezTo>
                  <a:cubicBezTo>
                    <a:pt x="32" y="149"/>
                    <a:pt x="32" y="149"/>
                    <a:pt x="32" y="149"/>
                  </a:cubicBezTo>
                  <a:cubicBezTo>
                    <a:pt x="32" y="53"/>
                    <a:pt x="32" y="53"/>
                    <a:pt x="32" y="53"/>
                  </a:cubicBezTo>
                  <a:cubicBezTo>
                    <a:pt x="88" y="53"/>
                    <a:pt x="88" y="53"/>
                    <a:pt x="88" y="53"/>
                  </a:cubicBezTo>
                  <a:cubicBezTo>
                    <a:pt x="80" y="58"/>
                    <a:pt x="80" y="58"/>
                    <a:pt x="80" y="58"/>
                  </a:cubicBezTo>
                  <a:cubicBezTo>
                    <a:pt x="70" y="64"/>
                    <a:pt x="64" y="74"/>
                    <a:pt x="64" y="85"/>
                  </a:cubicBezTo>
                  <a:cubicBezTo>
                    <a:pt x="64" y="95"/>
                    <a:pt x="68" y="105"/>
                    <a:pt x="74" y="111"/>
                  </a:cubicBezTo>
                  <a:cubicBezTo>
                    <a:pt x="81" y="116"/>
                    <a:pt x="89" y="118"/>
                    <a:pt x="97" y="117"/>
                  </a:cubicBezTo>
                  <a:cubicBezTo>
                    <a:pt x="211" y="98"/>
                    <a:pt x="211" y="98"/>
                    <a:pt x="211" y="98"/>
                  </a:cubicBezTo>
                  <a:cubicBezTo>
                    <a:pt x="253" y="170"/>
                    <a:pt x="253" y="170"/>
                    <a:pt x="253" y="170"/>
                  </a:cubicBezTo>
                  <a:cubicBezTo>
                    <a:pt x="254" y="173"/>
                    <a:pt x="255" y="176"/>
                    <a:pt x="254" y="179"/>
                  </a:cubicBezTo>
                  <a:close/>
                  <a:moveTo>
                    <a:pt x="288" y="149"/>
                  </a:moveTo>
                  <a:cubicBezTo>
                    <a:pt x="266" y="149"/>
                    <a:pt x="266" y="149"/>
                    <a:pt x="266" y="149"/>
                  </a:cubicBezTo>
                  <a:cubicBezTo>
                    <a:pt x="266" y="149"/>
                    <a:pt x="266" y="150"/>
                    <a:pt x="265" y="150"/>
                  </a:cubicBezTo>
                  <a:cubicBezTo>
                    <a:pt x="226" y="81"/>
                    <a:pt x="226" y="81"/>
                    <a:pt x="226" y="81"/>
                  </a:cubicBezTo>
                  <a:cubicBezTo>
                    <a:pt x="224" y="77"/>
                    <a:pt x="220" y="75"/>
                    <a:pt x="215" y="76"/>
                  </a:cubicBezTo>
                  <a:cubicBezTo>
                    <a:pt x="94" y="96"/>
                    <a:pt x="94" y="96"/>
                    <a:pt x="94" y="96"/>
                  </a:cubicBezTo>
                  <a:cubicBezTo>
                    <a:pt x="91" y="97"/>
                    <a:pt x="89" y="96"/>
                    <a:pt x="88" y="95"/>
                  </a:cubicBezTo>
                  <a:cubicBezTo>
                    <a:pt x="86" y="93"/>
                    <a:pt x="85" y="89"/>
                    <a:pt x="85" y="85"/>
                  </a:cubicBezTo>
                  <a:cubicBezTo>
                    <a:pt x="85" y="80"/>
                    <a:pt x="88" y="78"/>
                    <a:pt x="90" y="77"/>
                  </a:cubicBezTo>
                  <a:cubicBezTo>
                    <a:pt x="172" y="33"/>
                    <a:pt x="172" y="33"/>
                    <a:pt x="172" y="33"/>
                  </a:cubicBezTo>
                  <a:cubicBezTo>
                    <a:pt x="242" y="53"/>
                    <a:pt x="242" y="53"/>
                    <a:pt x="242" y="53"/>
                  </a:cubicBezTo>
                  <a:cubicBezTo>
                    <a:pt x="243" y="53"/>
                    <a:pt x="244" y="53"/>
                    <a:pt x="245" y="53"/>
                  </a:cubicBezTo>
                  <a:cubicBezTo>
                    <a:pt x="288" y="53"/>
                    <a:pt x="288" y="53"/>
                    <a:pt x="288" y="53"/>
                  </a:cubicBezTo>
                  <a:lnTo>
                    <a:pt x="288"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sp>
        <p:nvSpPr>
          <p:cNvPr id="242" name="Rectangle 241"/>
          <p:cNvSpPr/>
          <p:nvPr/>
        </p:nvSpPr>
        <p:spPr>
          <a:xfrm>
            <a:off x="3759845" y="4862318"/>
            <a:ext cx="1404000" cy="396000"/>
          </a:xfrm>
          <a:prstGeom prst="rect">
            <a:avLst/>
          </a:prstGeom>
          <a:solidFill>
            <a:schemeClr val="accent4">
              <a:alpha val="27000"/>
            </a:scheme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Functions &amp; </a:t>
            </a:r>
          </a:p>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Interactions</a:t>
            </a:r>
          </a:p>
        </p:txBody>
      </p:sp>
      <p:sp>
        <p:nvSpPr>
          <p:cNvPr id="243" name="Rectangle 242"/>
          <p:cNvSpPr/>
          <p:nvPr/>
        </p:nvSpPr>
        <p:spPr>
          <a:xfrm>
            <a:off x="5313326" y="5322163"/>
            <a:ext cx="1404000" cy="396000"/>
          </a:xfrm>
          <a:prstGeom prst="rect">
            <a:avLst/>
          </a:prstGeom>
          <a:solidFill>
            <a:schemeClr val="accent5">
              <a:alpha val="27000"/>
            </a:scheme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Incentives &amp; Rewards</a:t>
            </a:r>
          </a:p>
        </p:txBody>
      </p:sp>
      <p:sp>
        <p:nvSpPr>
          <p:cNvPr id="244" name="Rectangle 243"/>
          <p:cNvSpPr/>
          <p:nvPr/>
        </p:nvSpPr>
        <p:spPr>
          <a:xfrm>
            <a:off x="710400" y="4858160"/>
            <a:ext cx="1404000" cy="396000"/>
          </a:xfrm>
          <a:prstGeom prst="rect">
            <a:avLst/>
          </a:prstGeom>
          <a:solidFill>
            <a:srgbClr val="86BC25"/>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Roles &amp; Responsibilities</a:t>
            </a:r>
          </a:p>
        </p:txBody>
      </p:sp>
      <p:sp>
        <p:nvSpPr>
          <p:cNvPr id="245" name="Rectangle 244"/>
          <p:cNvSpPr/>
          <p:nvPr/>
        </p:nvSpPr>
        <p:spPr>
          <a:xfrm>
            <a:off x="5313326" y="3940937"/>
            <a:ext cx="1404000" cy="396000"/>
          </a:xfrm>
          <a:prstGeom prst="rect">
            <a:avLst/>
          </a:prstGeom>
          <a:solidFill>
            <a:schemeClr val="accent5">
              <a:alpha val="27000"/>
            </a:schemeClr>
          </a:solidFill>
          <a:ln w="12700" cap="flat" cmpd="sng" algn="ctr">
            <a:no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Mission </a:t>
            </a:r>
          </a:p>
        </p:txBody>
      </p:sp>
      <p:grpSp>
        <p:nvGrpSpPr>
          <p:cNvPr id="246" name="Group 432"/>
          <p:cNvGrpSpPr>
            <a:grpSpLocks noChangeAspect="1"/>
          </p:cNvGrpSpPr>
          <p:nvPr/>
        </p:nvGrpSpPr>
        <p:grpSpPr bwMode="auto">
          <a:xfrm>
            <a:off x="5401484" y="3983493"/>
            <a:ext cx="323047" cy="324000"/>
            <a:chOff x="3505" y="1546"/>
            <a:chExt cx="340" cy="341"/>
          </a:xfrm>
          <a:solidFill>
            <a:srgbClr val="FFFFFF"/>
          </a:solidFill>
        </p:grpSpPr>
        <p:sp>
          <p:nvSpPr>
            <p:cNvPr id="247"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48"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49" name="Group 749"/>
          <p:cNvGrpSpPr>
            <a:grpSpLocks noChangeAspect="1"/>
          </p:cNvGrpSpPr>
          <p:nvPr/>
        </p:nvGrpSpPr>
        <p:grpSpPr bwMode="auto">
          <a:xfrm>
            <a:off x="793152" y="3976478"/>
            <a:ext cx="324000" cy="324000"/>
            <a:chOff x="3520" y="2686"/>
            <a:chExt cx="340" cy="340"/>
          </a:xfrm>
          <a:solidFill>
            <a:srgbClr val="FFFFFF"/>
          </a:solidFill>
        </p:grpSpPr>
        <p:sp>
          <p:nvSpPr>
            <p:cNvPr id="250" name="Freeform 750"/>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1" name="Freeform 751"/>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2" name="Freeform 752"/>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53" name="Group 387"/>
          <p:cNvGrpSpPr>
            <a:grpSpLocks noChangeAspect="1"/>
          </p:cNvGrpSpPr>
          <p:nvPr/>
        </p:nvGrpSpPr>
        <p:grpSpPr bwMode="auto">
          <a:xfrm>
            <a:off x="793174" y="4900721"/>
            <a:ext cx="324001" cy="324001"/>
            <a:chOff x="7354" y="1520"/>
            <a:chExt cx="340" cy="340"/>
          </a:xfrm>
          <a:solidFill>
            <a:srgbClr val="FFFFFF"/>
          </a:solidFill>
        </p:grpSpPr>
        <p:sp>
          <p:nvSpPr>
            <p:cNvPr id="254" name="Freeform 388"/>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5" name="Freeform 389"/>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256" name="Group 255"/>
          <p:cNvGrpSpPr/>
          <p:nvPr/>
        </p:nvGrpSpPr>
        <p:grpSpPr>
          <a:xfrm>
            <a:off x="3846346" y="4904874"/>
            <a:ext cx="324000" cy="324000"/>
            <a:chOff x="6194395" y="1542390"/>
            <a:chExt cx="385234" cy="385234"/>
          </a:xfrm>
        </p:grpSpPr>
        <p:sp>
          <p:nvSpPr>
            <p:cNvPr id="257" name="Freeform 179"/>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58" name="Oval 257"/>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b="1" i="0" u="none" strike="noStrike" kern="0" cap="none" spc="0" normalizeH="0" baseline="0">
                <a:ln>
                  <a:noFill/>
                </a:ln>
                <a:solidFill>
                  <a:srgbClr val="FFFFFF"/>
                </a:solidFill>
                <a:effectLst/>
                <a:uLnTx/>
                <a:uFillTx/>
              </a:endParaRPr>
            </a:p>
          </p:txBody>
        </p:sp>
      </p:grpSp>
      <p:grpSp>
        <p:nvGrpSpPr>
          <p:cNvPr id="259" name="Group 675"/>
          <p:cNvGrpSpPr>
            <a:grpSpLocks noChangeAspect="1"/>
          </p:cNvGrpSpPr>
          <p:nvPr/>
        </p:nvGrpSpPr>
        <p:grpSpPr bwMode="auto">
          <a:xfrm>
            <a:off x="5399976" y="5371271"/>
            <a:ext cx="324000" cy="324000"/>
            <a:chOff x="6583" y="2681"/>
            <a:chExt cx="340" cy="340"/>
          </a:xfrm>
          <a:solidFill>
            <a:srgbClr val="FFFFFF"/>
          </a:solidFill>
        </p:grpSpPr>
        <p:sp>
          <p:nvSpPr>
            <p:cNvPr id="260" name="Freeform 676"/>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1" name="Freeform 677"/>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262" name="Freeform 678"/>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79" name="Group 432"/>
          <p:cNvGrpSpPr>
            <a:grpSpLocks noChangeAspect="1"/>
          </p:cNvGrpSpPr>
          <p:nvPr/>
        </p:nvGrpSpPr>
        <p:grpSpPr bwMode="auto">
          <a:xfrm>
            <a:off x="5401484" y="3983493"/>
            <a:ext cx="323047" cy="324000"/>
            <a:chOff x="3505" y="1546"/>
            <a:chExt cx="340" cy="341"/>
          </a:xfrm>
          <a:solidFill>
            <a:srgbClr val="FFFFFF"/>
          </a:solidFill>
        </p:grpSpPr>
        <p:sp>
          <p:nvSpPr>
            <p:cNvPr id="77"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78"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07" name="Group 749"/>
          <p:cNvGrpSpPr>
            <a:grpSpLocks noChangeAspect="1"/>
          </p:cNvGrpSpPr>
          <p:nvPr/>
        </p:nvGrpSpPr>
        <p:grpSpPr bwMode="auto">
          <a:xfrm>
            <a:off x="793152" y="3976478"/>
            <a:ext cx="324000" cy="324000"/>
            <a:chOff x="3520" y="2686"/>
            <a:chExt cx="340" cy="340"/>
          </a:xfrm>
          <a:solidFill>
            <a:srgbClr val="FFFFFF"/>
          </a:solidFill>
        </p:grpSpPr>
        <p:sp>
          <p:nvSpPr>
            <p:cNvPr id="80" name="Freeform 750"/>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85" name="Freeform 751"/>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06" name="Freeform 752"/>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10" name="Group 387"/>
          <p:cNvGrpSpPr>
            <a:grpSpLocks noChangeAspect="1"/>
          </p:cNvGrpSpPr>
          <p:nvPr/>
        </p:nvGrpSpPr>
        <p:grpSpPr bwMode="auto">
          <a:xfrm>
            <a:off x="793174" y="4900721"/>
            <a:ext cx="324001" cy="324001"/>
            <a:chOff x="7354" y="1520"/>
            <a:chExt cx="340" cy="340"/>
          </a:xfrm>
          <a:solidFill>
            <a:srgbClr val="FFFFFF"/>
          </a:solidFill>
        </p:grpSpPr>
        <p:sp>
          <p:nvSpPr>
            <p:cNvPr id="108" name="Freeform 388"/>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09" name="Freeform 389"/>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113" name="Group 255"/>
          <p:cNvGrpSpPr/>
          <p:nvPr/>
        </p:nvGrpSpPr>
        <p:grpSpPr>
          <a:xfrm>
            <a:off x="3846346" y="4904874"/>
            <a:ext cx="324000" cy="324000"/>
            <a:chOff x="6194395" y="1542390"/>
            <a:chExt cx="385234" cy="385234"/>
          </a:xfrm>
        </p:grpSpPr>
        <p:sp>
          <p:nvSpPr>
            <p:cNvPr id="111" name="Freeform 179"/>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12" name="Oval 257"/>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b="1" i="0" u="none" strike="noStrike" kern="0" cap="none" spc="0" normalizeH="0" baseline="0">
                <a:ln>
                  <a:noFill/>
                </a:ln>
                <a:solidFill>
                  <a:srgbClr val="FFFFFF"/>
                </a:solidFill>
                <a:effectLst/>
                <a:uLnTx/>
                <a:uFillTx/>
              </a:endParaRPr>
            </a:p>
          </p:txBody>
        </p:sp>
      </p:grpSp>
      <p:grpSp>
        <p:nvGrpSpPr>
          <p:cNvPr id="117" name="Group 675"/>
          <p:cNvGrpSpPr>
            <a:grpSpLocks noChangeAspect="1"/>
          </p:cNvGrpSpPr>
          <p:nvPr/>
        </p:nvGrpSpPr>
        <p:grpSpPr bwMode="auto">
          <a:xfrm>
            <a:off x="5399976" y="5371271"/>
            <a:ext cx="324000" cy="324000"/>
            <a:chOff x="6583" y="2681"/>
            <a:chExt cx="340" cy="340"/>
          </a:xfrm>
          <a:solidFill>
            <a:srgbClr val="FFFFFF"/>
          </a:solidFill>
        </p:grpSpPr>
        <p:sp>
          <p:nvSpPr>
            <p:cNvPr id="114" name="Freeform 676"/>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15" name="Freeform 677"/>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116" name="Freeform 678"/>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312" name="Group 432"/>
          <p:cNvGrpSpPr>
            <a:grpSpLocks noChangeAspect="1"/>
          </p:cNvGrpSpPr>
          <p:nvPr/>
        </p:nvGrpSpPr>
        <p:grpSpPr bwMode="auto">
          <a:xfrm>
            <a:off x="5401484" y="3983493"/>
            <a:ext cx="323047" cy="324000"/>
            <a:chOff x="3505" y="1546"/>
            <a:chExt cx="340" cy="341"/>
          </a:xfrm>
          <a:solidFill>
            <a:srgbClr val="FFFFFF"/>
          </a:solidFill>
        </p:grpSpPr>
        <p:sp>
          <p:nvSpPr>
            <p:cNvPr id="310" name="Freeform 433"/>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11" name="Freeform 434"/>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316" name="Group 749"/>
          <p:cNvGrpSpPr>
            <a:grpSpLocks noChangeAspect="1"/>
          </p:cNvGrpSpPr>
          <p:nvPr/>
        </p:nvGrpSpPr>
        <p:grpSpPr bwMode="auto">
          <a:xfrm>
            <a:off x="793152" y="3976478"/>
            <a:ext cx="324000" cy="324000"/>
            <a:chOff x="3520" y="2686"/>
            <a:chExt cx="340" cy="340"/>
          </a:xfrm>
          <a:solidFill>
            <a:srgbClr val="FFFFFF"/>
          </a:solidFill>
        </p:grpSpPr>
        <p:sp>
          <p:nvSpPr>
            <p:cNvPr id="313" name="Freeform 750"/>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14" name="Freeform 751"/>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15" name="Freeform 752"/>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322" name="Group 255"/>
          <p:cNvGrpSpPr/>
          <p:nvPr/>
        </p:nvGrpSpPr>
        <p:grpSpPr>
          <a:xfrm>
            <a:off x="3846346" y="4904874"/>
            <a:ext cx="324000" cy="324000"/>
            <a:chOff x="6194395" y="1542390"/>
            <a:chExt cx="385234" cy="385234"/>
          </a:xfrm>
        </p:grpSpPr>
        <p:sp>
          <p:nvSpPr>
            <p:cNvPr id="320" name="Freeform 179"/>
            <p:cNvSpPr>
              <a:spLocks/>
            </p:cNvSpPr>
            <p:nvPr/>
          </p:nvSpPr>
          <p:spPr bwMode="auto">
            <a:xfrm>
              <a:off x="6275070" y="1641454"/>
              <a:ext cx="223885" cy="187106"/>
            </a:xfrm>
            <a:custGeom>
              <a:avLst/>
              <a:gdLst>
                <a:gd name="T0" fmla="*/ 285 w 288"/>
                <a:gd name="T1" fmla="*/ 125 h 235"/>
                <a:gd name="T2" fmla="*/ 253 w 288"/>
                <a:gd name="T3" fmla="*/ 157 h 235"/>
                <a:gd name="T4" fmla="*/ 245 w 288"/>
                <a:gd name="T5" fmla="*/ 160 h 235"/>
                <a:gd name="T6" fmla="*/ 238 w 288"/>
                <a:gd name="T7" fmla="*/ 157 h 235"/>
                <a:gd name="T8" fmla="*/ 238 w 288"/>
                <a:gd name="T9" fmla="*/ 142 h 235"/>
                <a:gd name="T10" fmla="*/ 252 w 288"/>
                <a:gd name="T11" fmla="*/ 128 h 235"/>
                <a:gd name="T12" fmla="*/ 224 w 288"/>
                <a:gd name="T13" fmla="*/ 128 h 235"/>
                <a:gd name="T14" fmla="*/ 192 w 288"/>
                <a:gd name="T15" fmla="*/ 96 h 235"/>
                <a:gd name="T16" fmla="*/ 192 w 288"/>
                <a:gd name="T17" fmla="*/ 32 h 235"/>
                <a:gd name="T18" fmla="*/ 181 w 288"/>
                <a:gd name="T19" fmla="*/ 22 h 235"/>
                <a:gd name="T20" fmla="*/ 171 w 288"/>
                <a:gd name="T21" fmla="*/ 32 h 235"/>
                <a:gd name="T22" fmla="*/ 171 w 288"/>
                <a:gd name="T23" fmla="*/ 203 h 235"/>
                <a:gd name="T24" fmla="*/ 139 w 288"/>
                <a:gd name="T25" fmla="*/ 235 h 235"/>
                <a:gd name="T26" fmla="*/ 107 w 288"/>
                <a:gd name="T27" fmla="*/ 203 h 235"/>
                <a:gd name="T28" fmla="*/ 107 w 288"/>
                <a:gd name="T29" fmla="*/ 118 h 235"/>
                <a:gd name="T30" fmla="*/ 107 w 288"/>
                <a:gd name="T31" fmla="*/ 32 h 235"/>
                <a:gd name="T32" fmla="*/ 96 w 288"/>
                <a:gd name="T33" fmla="*/ 22 h 235"/>
                <a:gd name="T34" fmla="*/ 85 w 288"/>
                <a:gd name="T35" fmla="*/ 32 h 235"/>
                <a:gd name="T36" fmla="*/ 85 w 288"/>
                <a:gd name="T37" fmla="*/ 203 h 235"/>
                <a:gd name="T38" fmla="*/ 53 w 288"/>
                <a:gd name="T39" fmla="*/ 235 h 235"/>
                <a:gd name="T40" fmla="*/ 21 w 288"/>
                <a:gd name="T41" fmla="*/ 203 h 235"/>
                <a:gd name="T42" fmla="*/ 21 w 288"/>
                <a:gd name="T43" fmla="*/ 139 h 235"/>
                <a:gd name="T44" fmla="*/ 11 w 288"/>
                <a:gd name="T45" fmla="*/ 128 h 235"/>
                <a:gd name="T46" fmla="*/ 0 w 288"/>
                <a:gd name="T47" fmla="*/ 118 h 235"/>
                <a:gd name="T48" fmla="*/ 11 w 288"/>
                <a:gd name="T49" fmla="*/ 107 h 235"/>
                <a:gd name="T50" fmla="*/ 43 w 288"/>
                <a:gd name="T51" fmla="*/ 139 h 235"/>
                <a:gd name="T52" fmla="*/ 43 w 288"/>
                <a:gd name="T53" fmla="*/ 203 h 235"/>
                <a:gd name="T54" fmla="*/ 53 w 288"/>
                <a:gd name="T55" fmla="*/ 214 h 235"/>
                <a:gd name="T56" fmla="*/ 64 w 288"/>
                <a:gd name="T57" fmla="*/ 203 h 235"/>
                <a:gd name="T58" fmla="*/ 64 w 288"/>
                <a:gd name="T59" fmla="*/ 32 h 235"/>
                <a:gd name="T60" fmla="*/ 96 w 288"/>
                <a:gd name="T61" fmla="*/ 0 h 235"/>
                <a:gd name="T62" fmla="*/ 128 w 288"/>
                <a:gd name="T63" fmla="*/ 32 h 235"/>
                <a:gd name="T64" fmla="*/ 128 w 288"/>
                <a:gd name="T65" fmla="*/ 118 h 235"/>
                <a:gd name="T66" fmla="*/ 128 w 288"/>
                <a:gd name="T67" fmla="*/ 203 h 235"/>
                <a:gd name="T68" fmla="*/ 139 w 288"/>
                <a:gd name="T69" fmla="*/ 214 h 235"/>
                <a:gd name="T70" fmla="*/ 149 w 288"/>
                <a:gd name="T71" fmla="*/ 203 h 235"/>
                <a:gd name="T72" fmla="*/ 149 w 288"/>
                <a:gd name="T73" fmla="*/ 32 h 235"/>
                <a:gd name="T74" fmla="*/ 181 w 288"/>
                <a:gd name="T75" fmla="*/ 0 h 235"/>
                <a:gd name="T76" fmla="*/ 213 w 288"/>
                <a:gd name="T77" fmla="*/ 32 h 235"/>
                <a:gd name="T78" fmla="*/ 213 w 288"/>
                <a:gd name="T79" fmla="*/ 96 h 235"/>
                <a:gd name="T80" fmla="*/ 224 w 288"/>
                <a:gd name="T81" fmla="*/ 107 h 235"/>
                <a:gd name="T82" fmla="*/ 252 w 288"/>
                <a:gd name="T83" fmla="*/ 107 h 235"/>
                <a:gd name="T84" fmla="*/ 238 w 288"/>
                <a:gd name="T85" fmla="*/ 93 h 235"/>
                <a:gd name="T86" fmla="*/ 238 w 288"/>
                <a:gd name="T87" fmla="*/ 78 h 235"/>
                <a:gd name="T88" fmla="*/ 253 w 288"/>
                <a:gd name="T89" fmla="*/ 78 h 235"/>
                <a:gd name="T90" fmla="*/ 285 w 288"/>
                <a:gd name="T91" fmla="*/ 110 h 235"/>
                <a:gd name="T92" fmla="*/ 287 w 288"/>
                <a:gd name="T93" fmla="*/ 114 h 235"/>
                <a:gd name="T94" fmla="*/ 287 w 288"/>
                <a:gd name="T95" fmla="*/ 122 h 235"/>
                <a:gd name="T96" fmla="*/ 285 w 288"/>
                <a:gd name="T97" fmla="*/ 12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35">
                  <a:moveTo>
                    <a:pt x="285" y="125"/>
                  </a:moveTo>
                  <a:cubicBezTo>
                    <a:pt x="253" y="157"/>
                    <a:pt x="253" y="157"/>
                    <a:pt x="253" y="157"/>
                  </a:cubicBezTo>
                  <a:cubicBezTo>
                    <a:pt x="251" y="159"/>
                    <a:pt x="248" y="160"/>
                    <a:pt x="245" y="160"/>
                  </a:cubicBezTo>
                  <a:cubicBezTo>
                    <a:pt x="243" y="160"/>
                    <a:pt x="240" y="159"/>
                    <a:pt x="238" y="157"/>
                  </a:cubicBezTo>
                  <a:cubicBezTo>
                    <a:pt x="234" y="153"/>
                    <a:pt x="234" y="146"/>
                    <a:pt x="238" y="142"/>
                  </a:cubicBezTo>
                  <a:cubicBezTo>
                    <a:pt x="252" y="128"/>
                    <a:pt x="252" y="128"/>
                    <a:pt x="252" y="128"/>
                  </a:cubicBezTo>
                  <a:cubicBezTo>
                    <a:pt x="224" y="128"/>
                    <a:pt x="224" y="128"/>
                    <a:pt x="224" y="128"/>
                  </a:cubicBezTo>
                  <a:cubicBezTo>
                    <a:pt x="206" y="128"/>
                    <a:pt x="192" y="114"/>
                    <a:pt x="192" y="96"/>
                  </a:cubicBezTo>
                  <a:cubicBezTo>
                    <a:pt x="192" y="32"/>
                    <a:pt x="192" y="32"/>
                    <a:pt x="192" y="32"/>
                  </a:cubicBezTo>
                  <a:cubicBezTo>
                    <a:pt x="192" y="26"/>
                    <a:pt x="187" y="22"/>
                    <a:pt x="181" y="22"/>
                  </a:cubicBezTo>
                  <a:cubicBezTo>
                    <a:pt x="175" y="22"/>
                    <a:pt x="171" y="26"/>
                    <a:pt x="171" y="32"/>
                  </a:cubicBezTo>
                  <a:cubicBezTo>
                    <a:pt x="171" y="203"/>
                    <a:pt x="171" y="203"/>
                    <a:pt x="171" y="203"/>
                  </a:cubicBezTo>
                  <a:cubicBezTo>
                    <a:pt x="171" y="221"/>
                    <a:pt x="156" y="235"/>
                    <a:pt x="139" y="235"/>
                  </a:cubicBezTo>
                  <a:cubicBezTo>
                    <a:pt x="121" y="235"/>
                    <a:pt x="107" y="221"/>
                    <a:pt x="107" y="203"/>
                  </a:cubicBezTo>
                  <a:cubicBezTo>
                    <a:pt x="107" y="118"/>
                    <a:pt x="107" y="118"/>
                    <a:pt x="107" y="118"/>
                  </a:cubicBezTo>
                  <a:cubicBezTo>
                    <a:pt x="107" y="32"/>
                    <a:pt x="107" y="32"/>
                    <a:pt x="107" y="32"/>
                  </a:cubicBezTo>
                  <a:cubicBezTo>
                    <a:pt x="107" y="26"/>
                    <a:pt x="102" y="22"/>
                    <a:pt x="96" y="22"/>
                  </a:cubicBezTo>
                  <a:cubicBezTo>
                    <a:pt x="90" y="22"/>
                    <a:pt x="85" y="26"/>
                    <a:pt x="85" y="32"/>
                  </a:cubicBezTo>
                  <a:cubicBezTo>
                    <a:pt x="85" y="203"/>
                    <a:pt x="85" y="203"/>
                    <a:pt x="85" y="203"/>
                  </a:cubicBezTo>
                  <a:cubicBezTo>
                    <a:pt x="85" y="221"/>
                    <a:pt x="71" y="235"/>
                    <a:pt x="53" y="235"/>
                  </a:cubicBezTo>
                  <a:cubicBezTo>
                    <a:pt x="36" y="235"/>
                    <a:pt x="21" y="221"/>
                    <a:pt x="21" y="203"/>
                  </a:cubicBezTo>
                  <a:cubicBezTo>
                    <a:pt x="21" y="139"/>
                    <a:pt x="21" y="139"/>
                    <a:pt x="21" y="139"/>
                  </a:cubicBezTo>
                  <a:cubicBezTo>
                    <a:pt x="21" y="133"/>
                    <a:pt x="17" y="128"/>
                    <a:pt x="11" y="128"/>
                  </a:cubicBezTo>
                  <a:cubicBezTo>
                    <a:pt x="5" y="128"/>
                    <a:pt x="0" y="124"/>
                    <a:pt x="0" y="118"/>
                  </a:cubicBezTo>
                  <a:cubicBezTo>
                    <a:pt x="0" y="112"/>
                    <a:pt x="5" y="107"/>
                    <a:pt x="11" y="107"/>
                  </a:cubicBezTo>
                  <a:cubicBezTo>
                    <a:pt x="28" y="107"/>
                    <a:pt x="43" y="121"/>
                    <a:pt x="43" y="139"/>
                  </a:cubicBezTo>
                  <a:cubicBezTo>
                    <a:pt x="43" y="203"/>
                    <a:pt x="43" y="203"/>
                    <a:pt x="43" y="203"/>
                  </a:cubicBezTo>
                  <a:cubicBezTo>
                    <a:pt x="43" y="209"/>
                    <a:pt x="47" y="214"/>
                    <a:pt x="53" y="214"/>
                  </a:cubicBezTo>
                  <a:cubicBezTo>
                    <a:pt x="59" y="214"/>
                    <a:pt x="64" y="209"/>
                    <a:pt x="64" y="203"/>
                  </a:cubicBezTo>
                  <a:cubicBezTo>
                    <a:pt x="64" y="32"/>
                    <a:pt x="64" y="32"/>
                    <a:pt x="64" y="32"/>
                  </a:cubicBezTo>
                  <a:cubicBezTo>
                    <a:pt x="64" y="15"/>
                    <a:pt x="78" y="0"/>
                    <a:pt x="96" y="0"/>
                  </a:cubicBezTo>
                  <a:cubicBezTo>
                    <a:pt x="114" y="0"/>
                    <a:pt x="128" y="15"/>
                    <a:pt x="128" y="32"/>
                  </a:cubicBezTo>
                  <a:cubicBezTo>
                    <a:pt x="128" y="118"/>
                    <a:pt x="128" y="118"/>
                    <a:pt x="128" y="118"/>
                  </a:cubicBezTo>
                  <a:cubicBezTo>
                    <a:pt x="128" y="203"/>
                    <a:pt x="128" y="203"/>
                    <a:pt x="128" y="203"/>
                  </a:cubicBezTo>
                  <a:cubicBezTo>
                    <a:pt x="128" y="209"/>
                    <a:pt x="133" y="214"/>
                    <a:pt x="139" y="214"/>
                  </a:cubicBezTo>
                  <a:cubicBezTo>
                    <a:pt x="145" y="214"/>
                    <a:pt x="149" y="209"/>
                    <a:pt x="149" y="203"/>
                  </a:cubicBezTo>
                  <a:cubicBezTo>
                    <a:pt x="149" y="32"/>
                    <a:pt x="149" y="32"/>
                    <a:pt x="149" y="32"/>
                  </a:cubicBezTo>
                  <a:cubicBezTo>
                    <a:pt x="149" y="15"/>
                    <a:pt x="164" y="0"/>
                    <a:pt x="181" y="0"/>
                  </a:cubicBezTo>
                  <a:cubicBezTo>
                    <a:pt x="199" y="0"/>
                    <a:pt x="213" y="15"/>
                    <a:pt x="213" y="32"/>
                  </a:cubicBezTo>
                  <a:cubicBezTo>
                    <a:pt x="213" y="96"/>
                    <a:pt x="213" y="96"/>
                    <a:pt x="213" y="96"/>
                  </a:cubicBezTo>
                  <a:cubicBezTo>
                    <a:pt x="213" y="102"/>
                    <a:pt x="218" y="107"/>
                    <a:pt x="224" y="107"/>
                  </a:cubicBezTo>
                  <a:cubicBezTo>
                    <a:pt x="252" y="107"/>
                    <a:pt x="252" y="107"/>
                    <a:pt x="252" y="107"/>
                  </a:cubicBezTo>
                  <a:cubicBezTo>
                    <a:pt x="238" y="93"/>
                    <a:pt x="238" y="93"/>
                    <a:pt x="238" y="93"/>
                  </a:cubicBezTo>
                  <a:cubicBezTo>
                    <a:pt x="234" y="89"/>
                    <a:pt x="234" y="82"/>
                    <a:pt x="238" y="78"/>
                  </a:cubicBezTo>
                  <a:cubicBezTo>
                    <a:pt x="242" y="74"/>
                    <a:pt x="249" y="74"/>
                    <a:pt x="253" y="78"/>
                  </a:cubicBezTo>
                  <a:cubicBezTo>
                    <a:pt x="285" y="110"/>
                    <a:pt x="285" y="110"/>
                    <a:pt x="285" y="110"/>
                  </a:cubicBezTo>
                  <a:cubicBezTo>
                    <a:pt x="286" y="111"/>
                    <a:pt x="287" y="112"/>
                    <a:pt x="287" y="114"/>
                  </a:cubicBezTo>
                  <a:cubicBezTo>
                    <a:pt x="288" y="116"/>
                    <a:pt x="288" y="119"/>
                    <a:pt x="287" y="122"/>
                  </a:cubicBezTo>
                  <a:cubicBezTo>
                    <a:pt x="287" y="123"/>
                    <a:pt x="286" y="124"/>
                    <a:pt x="285" y="1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21" name="Oval 257"/>
            <p:cNvSpPr/>
            <p:nvPr/>
          </p:nvSpPr>
          <p:spPr bwMode="gray">
            <a:xfrm>
              <a:off x="6194395" y="1542390"/>
              <a:ext cx="385234" cy="385234"/>
            </a:xfrm>
            <a:prstGeom prst="ellipse">
              <a:avLst/>
            </a:prstGeom>
            <a:noFill/>
            <a:ln w="12700" algn="ctr">
              <a:solidFill>
                <a:srgbClr val="FFFFFF"/>
              </a:solidFill>
              <a:miter lim="800000"/>
              <a:headEnd/>
              <a:tailEnd/>
            </a:ln>
          </p:spPr>
          <p:txBody>
            <a:bodyPr wrap="square" lIns="96308" tIns="96308" rIns="96308" bIns="96308"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GB" b="1" i="0" u="none" strike="noStrike" kern="0" cap="none" spc="0" normalizeH="0" baseline="0">
                <a:ln>
                  <a:noFill/>
                </a:ln>
                <a:solidFill>
                  <a:srgbClr val="FFFFFF"/>
                </a:solidFill>
                <a:effectLst/>
                <a:uLnTx/>
                <a:uFillTx/>
              </a:endParaRPr>
            </a:p>
          </p:txBody>
        </p:sp>
      </p:grpSp>
      <p:grpSp>
        <p:nvGrpSpPr>
          <p:cNvPr id="326" name="Group 675"/>
          <p:cNvGrpSpPr>
            <a:grpSpLocks noChangeAspect="1"/>
          </p:cNvGrpSpPr>
          <p:nvPr/>
        </p:nvGrpSpPr>
        <p:grpSpPr bwMode="auto">
          <a:xfrm>
            <a:off x="5399976" y="5371271"/>
            <a:ext cx="324000" cy="324000"/>
            <a:chOff x="6583" y="2681"/>
            <a:chExt cx="340" cy="340"/>
          </a:xfrm>
          <a:solidFill>
            <a:srgbClr val="FFFFFF"/>
          </a:solidFill>
        </p:grpSpPr>
        <p:sp>
          <p:nvSpPr>
            <p:cNvPr id="323" name="Freeform 676"/>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24" name="Freeform 677"/>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25" name="Freeform 678"/>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sp>
        <p:nvSpPr>
          <p:cNvPr id="327" name="TextBox 326">
            <a:extLst>
              <a:ext uri="{FF2B5EF4-FFF2-40B4-BE49-F238E27FC236}">
                <a16:creationId xmlns:a16="http://schemas.microsoft.com/office/drawing/2014/main" id="{15E77FC8-6703-4FF6-B7AA-7E86D3DD8F46}"/>
              </a:ext>
            </a:extLst>
          </p:cNvPr>
          <p:cNvSpPr txBox="1"/>
          <p:nvPr/>
        </p:nvSpPr>
        <p:spPr>
          <a:xfrm>
            <a:off x="7149929" y="2614591"/>
            <a:ext cx="3780000" cy="808730"/>
          </a:xfrm>
          <a:prstGeom prst="rect">
            <a:avLst/>
          </a:prstGeom>
          <a:noFill/>
          <a:ln>
            <a:noFill/>
          </a:ln>
          <a:effectLst/>
        </p:spPr>
        <p:txBody>
          <a:bodyPr wrap="square" lIns="91449" tIns="45725" rIns="91449" bIns="45725" rtlCol="0" anchor="t">
            <a:noAutofit/>
          </a:bodyPr>
          <a:lstStyle/>
          <a:p>
            <a:pPr>
              <a:defRPr/>
            </a:pPr>
            <a:r>
              <a:rPr lang="en-CA" sz="1000" kern="0" dirty="0">
                <a:solidFill>
                  <a:srgbClr val="000000"/>
                </a:solidFill>
              </a:rPr>
              <a:t>What changes are required to the IT organisation to design, deploy and maintain the new operating model? Will this impact existing structures and reporting lines? </a:t>
            </a:r>
          </a:p>
          <a:p>
            <a:pPr>
              <a:defRPr/>
            </a:pPr>
            <a:endParaRPr lang="en-GB" sz="1000" kern="0" dirty="0">
              <a:solidFill>
                <a:srgbClr val="000000"/>
              </a:solidFill>
            </a:endParaRPr>
          </a:p>
          <a:p>
            <a:pPr>
              <a:defRPr/>
            </a:pPr>
            <a:endParaRPr lang="en-GB" sz="1000" kern="0" dirty="0">
              <a:solidFill>
                <a:srgbClr val="000000"/>
              </a:solidFill>
            </a:endParaRPr>
          </a:p>
          <a:p>
            <a:pPr>
              <a:defRPr/>
            </a:pPr>
            <a:endParaRPr lang="en-GB" sz="1000" kern="0" dirty="0">
              <a:solidFill>
                <a:srgbClr val="000000"/>
              </a:solidFill>
              <a:highlight>
                <a:srgbClr val="FFFF00"/>
              </a:highlight>
            </a:endParaRPr>
          </a:p>
          <a:p>
            <a:pPr>
              <a:defRPr/>
            </a:pPr>
            <a:endParaRPr lang="en-GB" sz="1000" kern="0" dirty="0">
              <a:solidFill>
                <a:srgbClr val="000000"/>
              </a:solidFill>
              <a:highlight>
                <a:srgbClr val="FFFF00"/>
              </a:highlight>
            </a:endParaRPr>
          </a:p>
          <a:p>
            <a:pPr>
              <a:defRPr/>
            </a:pPr>
            <a:endParaRPr lang="en-GB" sz="1000" kern="0" dirty="0">
              <a:solidFill>
                <a:srgbClr val="000000"/>
              </a:solidFill>
              <a:highlight>
                <a:srgbClr val="FFFF00"/>
              </a:highlight>
            </a:endParaRPr>
          </a:p>
        </p:txBody>
      </p:sp>
      <p:grpSp>
        <p:nvGrpSpPr>
          <p:cNvPr id="36" name="Group 35">
            <a:extLst>
              <a:ext uri="{FF2B5EF4-FFF2-40B4-BE49-F238E27FC236}">
                <a16:creationId xmlns:a16="http://schemas.microsoft.com/office/drawing/2014/main" id="{F7341F4A-A4DF-45EC-BF24-123B12A700A5}"/>
              </a:ext>
            </a:extLst>
          </p:cNvPr>
          <p:cNvGrpSpPr/>
          <p:nvPr/>
        </p:nvGrpSpPr>
        <p:grpSpPr>
          <a:xfrm>
            <a:off x="7149929" y="2117768"/>
            <a:ext cx="3780000" cy="396000"/>
            <a:chOff x="7150014" y="1959593"/>
            <a:chExt cx="3780000" cy="396000"/>
          </a:xfrm>
        </p:grpSpPr>
        <p:sp>
          <p:nvSpPr>
            <p:cNvPr id="328" name="Rectangle 327">
              <a:extLst>
                <a:ext uri="{FF2B5EF4-FFF2-40B4-BE49-F238E27FC236}">
                  <a16:creationId xmlns:a16="http://schemas.microsoft.com/office/drawing/2014/main" id="{B51B6E17-ABDC-4487-90E1-8CCFEAA816E3}"/>
                </a:ext>
              </a:extLst>
            </p:cNvPr>
            <p:cNvSpPr/>
            <p:nvPr/>
          </p:nvSpPr>
          <p:spPr>
            <a:xfrm>
              <a:off x="7150014" y="1959593"/>
              <a:ext cx="3780000" cy="396000"/>
            </a:xfrm>
            <a:prstGeom prst="rect">
              <a:avLst/>
            </a:prstGeom>
            <a:solidFill>
              <a:srgbClr val="86BC25"/>
            </a:solidFill>
            <a:ln w="12700" cap="flat" cmpd="sng" algn="ctr">
              <a:solidFill>
                <a:srgbClr val="86BC25"/>
              </a:solid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lang="en-GB" sz="1050" b="1" kern="0">
                  <a:solidFill>
                    <a:srgbClr val="FFFFFF"/>
                  </a:solidFill>
                </a:rPr>
                <a:t>O</a:t>
              </a:r>
              <a:r>
                <a:rPr kumimoji="0" lang="en-GB" sz="1050" b="1" i="0" u="none" strike="noStrike" kern="0" cap="none" spc="0" normalizeH="0" baseline="0">
                  <a:ln>
                    <a:noFill/>
                  </a:ln>
                  <a:solidFill>
                    <a:srgbClr val="FFFFFF"/>
                  </a:solidFill>
                  <a:effectLst/>
                  <a:uLnTx/>
                  <a:uFillTx/>
                </a:rPr>
                <a:t>rganisation </a:t>
              </a:r>
              <a:br>
                <a:rPr kumimoji="0" lang="en-GB" sz="1050" b="1" i="0" u="none" strike="noStrike" kern="0" cap="none" spc="0" normalizeH="0" baseline="0">
                  <a:ln>
                    <a:noFill/>
                  </a:ln>
                  <a:solidFill>
                    <a:srgbClr val="FFFFFF"/>
                  </a:solidFill>
                  <a:effectLst/>
                  <a:uLnTx/>
                  <a:uFillTx/>
                </a:rPr>
              </a:br>
              <a:r>
                <a:rPr kumimoji="0" lang="en-GB" sz="1050" b="1" i="0" u="none" strike="noStrike" kern="0" cap="none" spc="0" normalizeH="0" baseline="0">
                  <a:ln>
                    <a:noFill/>
                  </a:ln>
                  <a:solidFill>
                    <a:srgbClr val="FFFFFF"/>
                  </a:solidFill>
                  <a:effectLst/>
                  <a:uLnTx/>
                  <a:uFillTx/>
                </a:rPr>
                <a:t>Structure</a:t>
              </a:r>
            </a:p>
          </p:txBody>
        </p:sp>
        <p:grpSp>
          <p:nvGrpSpPr>
            <p:cNvPr id="332" name="Group 112">
              <a:extLst>
                <a:ext uri="{FF2B5EF4-FFF2-40B4-BE49-F238E27FC236}">
                  <a16:creationId xmlns:a16="http://schemas.microsoft.com/office/drawing/2014/main" id="{E45C3A9D-758A-4F0E-B632-821138EBC158}"/>
                </a:ext>
              </a:extLst>
            </p:cNvPr>
            <p:cNvGrpSpPr>
              <a:grpSpLocks noChangeAspect="1"/>
            </p:cNvGrpSpPr>
            <p:nvPr/>
          </p:nvGrpSpPr>
          <p:grpSpPr bwMode="auto">
            <a:xfrm>
              <a:off x="7215292" y="1995593"/>
              <a:ext cx="324000" cy="324000"/>
              <a:chOff x="1157" y="393"/>
              <a:chExt cx="340" cy="340"/>
            </a:xfrm>
            <a:solidFill>
              <a:srgbClr val="FFFFFF"/>
            </a:solidFill>
          </p:grpSpPr>
          <p:sp>
            <p:nvSpPr>
              <p:cNvPr id="333" name="Freeform 113">
                <a:extLst>
                  <a:ext uri="{FF2B5EF4-FFF2-40B4-BE49-F238E27FC236}">
                    <a16:creationId xmlns:a16="http://schemas.microsoft.com/office/drawing/2014/main" id="{A22A0E79-AD6B-4BAF-9951-48EE41E6D202}"/>
                  </a:ext>
                </a:extLst>
              </p:cNvPr>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a:ln>
                    <a:noFill/>
                  </a:ln>
                  <a:solidFill>
                    <a:srgbClr val="000000"/>
                  </a:solidFill>
                  <a:effectLst/>
                  <a:uLnTx/>
                  <a:uFillTx/>
                </a:endParaRPr>
              </a:p>
            </p:txBody>
          </p:sp>
          <p:sp>
            <p:nvSpPr>
              <p:cNvPr id="334" name="Freeform 114">
                <a:extLst>
                  <a:ext uri="{FF2B5EF4-FFF2-40B4-BE49-F238E27FC236}">
                    <a16:creationId xmlns:a16="http://schemas.microsoft.com/office/drawing/2014/main" id="{7C2E1A40-8F6F-4147-ABD6-3D4BE7EE18B4}"/>
                  </a:ext>
                </a:extLst>
              </p:cNvPr>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a:ln>
                    <a:noFill/>
                  </a:ln>
                  <a:solidFill>
                    <a:srgbClr val="000000"/>
                  </a:solidFill>
                  <a:effectLst/>
                  <a:uLnTx/>
                  <a:uFillTx/>
                </a:endParaRPr>
              </a:p>
            </p:txBody>
          </p:sp>
        </p:grpSp>
      </p:grpSp>
      <p:sp>
        <p:nvSpPr>
          <p:cNvPr id="363" name="TextBox 362">
            <a:extLst>
              <a:ext uri="{FF2B5EF4-FFF2-40B4-BE49-F238E27FC236}">
                <a16:creationId xmlns:a16="http://schemas.microsoft.com/office/drawing/2014/main" id="{BA0C832F-2002-420F-BA9E-B4EB15C11305}"/>
              </a:ext>
            </a:extLst>
          </p:cNvPr>
          <p:cNvSpPr txBox="1"/>
          <p:nvPr/>
        </p:nvSpPr>
        <p:spPr>
          <a:xfrm>
            <a:off x="7149929" y="4020967"/>
            <a:ext cx="3780000" cy="808730"/>
          </a:xfrm>
          <a:prstGeom prst="rect">
            <a:avLst/>
          </a:prstGeom>
          <a:noFill/>
          <a:ln>
            <a:noFill/>
          </a:ln>
          <a:effectLst/>
        </p:spPr>
        <p:txBody>
          <a:bodyPr wrap="square" lIns="91449" tIns="45725" rIns="91449" bIns="45725" rtlCol="0" anchor="t">
            <a:noAutofit/>
          </a:bodyPr>
          <a:lstStyle/>
          <a:p>
            <a:pPr>
              <a:defRPr/>
            </a:pPr>
            <a:r>
              <a:rPr lang="en-CA" sz="1000" kern="0">
                <a:solidFill>
                  <a:srgbClr val="000000"/>
                </a:solidFill>
              </a:rPr>
              <a:t>What roles are needed, and which jobs change or go away? What steps can we take to access and attract new talent pools? How do we ensure we don’t lose highly-skilled, in-demand employees?</a:t>
            </a:r>
          </a:p>
        </p:txBody>
      </p:sp>
      <p:sp>
        <p:nvSpPr>
          <p:cNvPr id="364" name="TextBox 363">
            <a:extLst>
              <a:ext uri="{FF2B5EF4-FFF2-40B4-BE49-F238E27FC236}">
                <a16:creationId xmlns:a16="http://schemas.microsoft.com/office/drawing/2014/main" id="{C606CA61-7C61-4DF3-B9A0-D5DFC03EB28A}"/>
              </a:ext>
            </a:extLst>
          </p:cNvPr>
          <p:cNvSpPr txBox="1"/>
          <p:nvPr/>
        </p:nvSpPr>
        <p:spPr>
          <a:xfrm>
            <a:off x="7149929" y="5427341"/>
            <a:ext cx="3780000" cy="808730"/>
          </a:xfrm>
          <a:prstGeom prst="rect">
            <a:avLst/>
          </a:prstGeom>
          <a:noFill/>
          <a:ln>
            <a:noFill/>
          </a:ln>
          <a:effectLst/>
        </p:spPr>
        <p:txBody>
          <a:bodyPr wrap="square" lIns="91449" tIns="45725" rIns="91449" bIns="45725" rtlCol="0" anchor="t">
            <a:noAutofit/>
          </a:bodyPr>
          <a:lstStyle/>
          <a:p>
            <a:pPr>
              <a:defRPr/>
            </a:pPr>
            <a:r>
              <a:rPr lang="en-CA" sz="1000" kern="0" dirty="0">
                <a:solidFill>
                  <a:srgbClr val="000000"/>
                </a:solidFill>
              </a:rPr>
              <a:t>What capabilities are required within the organisation? How do you develop new skill sets? What tools, support, training are required to enable the workforce? </a:t>
            </a:r>
          </a:p>
          <a:p>
            <a:pPr>
              <a:defRPr/>
            </a:pPr>
            <a:endParaRPr lang="en-GB" sz="1000" kern="0" dirty="0">
              <a:solidFill>
                <a:srgbClr val="000000"/>
              </a:solidFill>
            </a:endParaRPr>
          </a:p>
          <a:p>
            <a:pPr>
              <a:defRPr/>
            </a:pPr>
            <a:endParaRPr lang="en-GB" sz="1000" kern="0" dirty="0">
              <a:solidFill>
                <a:srgbClr val="000000"/>
              </a:solidFill>
              <a:highlight>
                <a:srgbClr val="FFFF00"/>
              </a:highlight>
            </a:endParaRPr>
          </a:p>
          <a:p>
            <a:pPr>
              <a:defRPr/>
            </a:pPr>
            <a:endParaRPr lang="en-GB" sz="1000" kern="0" dirty="0">
              <a:solidFill>
                <a:srgbClr val="000000"/>
              </a:solidFill>
              <a:highlight>
                <a:srgbClr val="FFFF00"/>
              </a:highlight>
            </a:endParaRPr>
          </a:p>
          <a:p>
            <a:pPr>
              <a:defRPr/>
            </a:pPr>
            <a:endParaRPr lang="en-GB" sz="1000" kern="0" dirty="0">
              <a:solidFill>
                <a:srgbClr val="000000"/>
              </a:solidFill>
              <a:highlight>
                <a:srgbClr val="FFFF00"/>
              </a:highlight>
            </a:endParaRPr>
          </a:p>
        </p:txBody>
      </p:sp>
      <p:grpSp>
        <p:nvGrpSpPr>
          <p:cNvPr id="33" name="Group 32">
            <a:extLst>
              <a:ext uri="{FF2B5EF4-FFF2-40B4-BE49-F238E27FC236}">
                <a16:creationId xmlns:a16="http://schemas.microsoft.com/office/drawing/2014/main" id="{16937710-BD2F-4D3F-82F8-FE5FC8147DDB}"/>
              </a:ext>
            </a:extLst>
          </p:cNvPr>
          <p:cNvGrpSpPr/>
          <p:nvPr/>
        </p:nvGrpSpPr>
        <p:grpSpPr>
          <a:xfrm>
            <a:off x="7149929" y="4930520"/>
            <a:ext cx="3780000" cy="396000"/>
            <a:chOff x="7149576" y="4063481"/>
            <a:chExt cx="3811588" cy="396000"/>
          </a:xfrm>
        </p:grpSpPr>
        <p:sp>
          <p:nvSpPr>
            <p:cNvPr id="343" name="Rectangle 342">
              <a:extLst>
                <a:ext uri="{FF2B5EF4-FFF2-40B4-BE49-F238E27FC236}">
                  <a16:creationId xmlns:a16="http://schemas.microsoft.com/office/drawing/2014/main" id="{C90FF548-DB05-45CB-B174-CE7C38AC1873}"/>
                </a:ext>
              </a:extLst>
            </p:cNvPr>
            <p:cNvSpPr/>
            <p:nvPr/>
          </p:nvSpPr>
          <p:spPr>
            <a:xfrm>
              <a:off x="7149576" y="4063481"/>
              <a:ext cx="3811588" cy="396000"/>
            </a:xfrm>
            <a:prstGeom prst="rect">
              <a:avLst/>
            </a:prstGeom>
            <a:solidFill>
              <a:schemeClr val="accent1"/>
            </a:solidFill>
            <a:ln w="12700" cap="flat" cmpd="sng" algn="ctr">
              <a:solidFill>
                <a:srgbClr val="86BC25"/>
              </a:solid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Capabilities</a:t>
              </a:r>
              <a:br>
                <a:rPr kumimoji="0" lang="en-GB" sz="1000" b="1" i="0" u="none" strike="noStrike" kern="0" cap="none" spc="0" normalizeH="0" baseline="0">
                  <a:ln>
                    <a:noFill/>
                  </a:ln>
                  <a:solidFill>
                    <a:srgbClr val="FFFFFF"/>
                  </a:solidFill>
                  <a:effectLst/>
                  <a:uLnTx/>
                  <a:uFillTx/>
                  <a:ea typeface="+mn-ea"/>
                  <a:cs typeface="+mn-cs"/>
                </a:rPr>
              </a:br>
              <a:r>
                <a:rPr kumimoji="0" lang="en-GB" sz="1000" b="1" i="0" u="none" strike="noStrike" kern="0" cap="none" spc="0" normalizeH="0" baseline="0">
                  <a:ln>
                    <a:noFill/>
                  </a:ln>
                  <a:solidFill>
                    <a:srgbClr val="FFFFFF"/>
                  </a:solidFill>
                  <a:effectLst/>
                  <a:uLnTx/>
                  <a:uFillTx/>
                  <a:ea typeface="+mn-ea"/>
                  <a:cs typeface="+mn-cs"/>
                </a:rPr>
                <a:t>&amp; Skills</a:t>
              </a:r>
            </a:p>
          </p:txBody>
        </p:sp>
        <p:grpSp>
          <p:nvGrpSpPr>
            <p:cNvPr id="344" name="Group 669">
              <a:extLst>
                <a:ext uri="{FF2B5EF4-FFF2-40B4-BE49-F238E27FC236}">
                  <a16:creationId xmlns:a16="http://schemas.microsoft.com/office/drawing/2014/main" id="{760A9166-FDC5-4E22-810E-6562349685D2}"/>
                </a:ext>
              </a:extLst>
            </p:cNvPr>
            <p:cNvGrpSpPr>
              <a:grpSpLocks noChangeAspect="1"/>
            </p:cNvGrpSpPr>
            <p:nvPr/>
          </p:nvGrpSpPr>
          <p:grpSpPr bwMode="auto">
            <a:xfrm>
              <a:off x="7216791" y="4106037"/>
              <a:ext cx="324000" cy="324000"/>
              <a:chOff x="1910" y="2326"/>
              <a:chExt cx="340" cy="340"/>
            </a:xfrm>
            <a:solidFill>
              <a:srgbClr val="FFFFFF"/>
            </a:solidFill>
          </p:grpSpPr>
          <p:sp>
            <p:nvSpPr>
              <p:cNvPr id="345" name="Freeform 670">
                <a:extLst>
                  <a:ext uri="{FF2B5EF4-FFF2-40B4-BE49-F238E27FC236}">
                    <a16:creationId xmlns:a16="http://schemas.microsoft.com/office/drawing/2014/main" id="{650385CE-8B6E-4762-8964-76879CED3FC6}"/>
                  </a:ext>
                </a:extLst>
              </p:cNvPr>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46" name="Freeform 671">
                <a:extLst>
                  <a:ext uri="{FF2B5EF4-FFF2-40B4-BE49-F238E27FC236}">
                    <a16:creationId xmlns:a16="http://schemas.microsoft.com/office/drawing/2014/main" id="{2E5EF099-6FDF-4379-94BC-4D5C65CCFB84}"/>
                  </a:ext>
                </a:extLst>
              </p:cNvPr>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nvGrpSpPr>
            <p:cNvPr id="347" name="Group 669">
              <a:extLst>
                <a:ext uri="{FF2B5EF4-FFF2-40B4-BE49-F238E27FC236}">
                  <a16:creationId xmlns:a16="http://schemas.microsoft.com/office/drawing/2014/main" id="{F5A36657-EE67-45BD-9445-36844245D31A}"/>
                </a:ext>
              </a:extLst>
            </p:cNvPr>
            <p:cNvGrpSpPr>
              <a:grpSpLocks noChangeAspect="1"/>
            </p:cNvGrpSpPr>
            <p:nvPr/>
          </p:nvGrpSpPr>
          <p:grpSpPr bwMode="auto">
            <a:xfrm>
              <a:off x="7216791" y="4106037"/>
              <a:ext cx="324000" cy="324000"/>
              <a:chOff x="1910" y="2326"/>
              <a:chExt cx="340" cy="340"/>
            </a:xfrm>
            <a:solidFill>
              <a:srgbClr val="FFFFFF"/>
            </a:solidFill>
          </p:grpSpPr>
          <p:sp>
            <p:nvSpPr>
              <p:cNvPr id="348" name="Freeform 670">
                <a:extLst>
                  <a:ext uri="{FF2B5EF4-FFF2-40B4-BE49-F238E27FC236}">
                    <a16:creationId xmlns:a16="http://schemas.microsoft.com/office/drawing/2014/main" id="{BED51389-28E6-4B84-8FD1-7FC7363A3199}"/>
                  </a:ext>
                </a:extLst>
              </p:cNvPr>
              <p:cNvSpPr>
                <a:spLocks noEditPoints="1"/>
              </p:cNvSpPr>
              <p:nvPr/>
            </p:nvSpPr>
            <p:spPr bwMode="auto">
              <a:xfrm>
                <a:off x="1910" y="232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49" name="Freeform 671">
                <a:extLst>
                  <a:ext uri="{FF2B5EF4-FFF2-40B4-BE49-F238E27FC236}">
                    <a16:creationId xmlns:a16="http://schemas.microsoft.com/office/drawing/2014/main" id="{BD3D4581-D8AA-4F95-9921-5EE5B08B1CA1}"/>
                  </a:ext>
                </a:extLst>
              </p:cNvPr>
              <p:cNvSpPr>
                <a:spLocks noEditPoints="1"/>
              </p:cNvSpPr>
              <p:nvPr/>
            </p:nvSpPr>
            <p:spPr bwMode="auto">
              <a:xfrm>
                <a:off x="1973" y="2390"/>
                <a:ext cx="214" cy="212"/>
              </a:xfrm>
              <a:custGeom>
                <a:avLst/>
                <a:gdLst>
                  <a:gd name="T0" fmla="*/ 298 w 322"/>
                  <a:gd name="T1" fmla="*/ 67 h 320"/>
                  <a:gd name="T2" fmla="*/ 246 w 322"/>
                  <a:gd name="T3" fmla="*/ 55 h 320"/>
                  <a:gd name="T4" fmla="*/ 246 w 322"/>
                  <a:gd name="T5" fmla="*/ 10 h 320"/>
                  <a:gd name="T6" fmla="*/ 235 w 322"/>
                  <a:gd name="T7" fmla="*/ 0 h 320"/>
                  <a:gd name="T8" fmla="*/ 86 w 322"/>
                  <a:gd name="T9" fmla="*/ 0 h 320"/>
                  <a:gd name="T10" fmla="*/ 75 w 322"/>
                  <a:gd name="T11" fmla="*/ 10 h 320"/>
                  <a:gd name="T12" fmla="*/ 76 w 322"/>
                  <a:gd name="T13" fmla="*/ 55 h 320"/>
                  <a:gd name="T14" fmla="*/ 23 w 322"/>
                  <a:gd name="T15" fmla="*/ 67 h 320"/>
                  <a:gd name="T16" fmla="*/ 52 w 322"/>
                  <a:gd name="T17" fmla="*/ 177 h 320"/>
                  <a:gd name="T18" fmla="*/ 104 w 322"/>
                  <a:gd name="T19" fmla="*/ 213 h 320"/>
                  <a:gd name="T20" fmla="*/ 107 w 322"/>
                  <a:gd name="T21" fmla="*/ 213 h 320"/>
                  <a:gd name="T22" fmla="*/ 109 w 322"/>
                  <a:gd name="T23" fmla="*/ 213 h 320"/>
                  <a:gd name="T24" fmla="*/ 121 w 322"/>
                  <a:gd name="T25" fmla="*/ 227 h 320"/>
                  <a:gd name="T26" fmla="*/ 146 w 322"/>
                  <a:gd name="T27" fmla="*/ 243 h 320"/>
                  <a:gd name="T28" fmla="*/ 119 w 322"/>
                  <a:gd name="T29" fmla="*/ 305 h 320"/>
                  <a:gd name="T30" fmla="*/ 120 w 322"/>
                  <a:gd name="T31" fmla="*/ 315 h 320"/>
                  <a:gd name="T32" fmla="*/ 129 w 322"/>
                  <a:gd name="T33" fmla="*/ 320 h 320"/>
                  <a:gd name="T34" fmla="*/ 193 w 322"/>
                  <a:gd name="T35" fmla="*/ 320 h 320"/>
                  <a:gd name="T36" fmla="*/ 202 w 322"/>
                  <a:gd name="T37" fmla="*/ 315 h 320"/>
                  <a:gd name="T38" fmla="*/ 202 w 322"/>
                  <a:gd name="T39" fmla="*/ 305 h 320"/>
                  <a:gd name="T40" fmla="*/ 176 w 322"/>
                  <a:gd name="T41" fmla="*/ 243 h 320"/>
                  <a:gd name="T42" fmla="*/ 201 w 322"/>
                  <a:gd name="T43" fmla="*/ 227 h 320"/>
                  <a:gd name="T44" fmla="*/ 212 w 322"/>
                  <a:gd name="T45" fmla="*/ 213 h 320"/>
                  <a:gd name="T46" fmla="*/ 214 w 322"/>
                  <a:gd name="T47" fmla="*/ 213 h 320"/>
                  <a:gd name="T48" fmla="*/ 217 w 322"/>
                  <a:gd name="T49" fmla="*/ 213 h 320"/>
                  <a:gd name="T50" fmla="*/ 270 w 322"/>
                  <a:gd name="T51" fmla="*/ 177 h 320"/>
                  <a:gd name="T52" fmla="*/ 298 w 322"/>
                  <a:gd name="T53" fmla="*/ 67 h 320"/>
                  <a:gd name="T54" fmla="*/ 66 w 322"/>
                  <a:gd name="T55" fmla="*/ 161 h 320"/>
                  <a:gd name="T56" fmla="*/ 39 w 322"/>
                  <a:gd name="T57" fmla="*/ 81 h 320"/>
                  <a:gd name="T58" fmla="*/ 77 w 322"/>
                  <a:gd name="T59" fmla="*/ 77 h 320"/>
                  <a:gd name="T60" fmla="*/ 97 w 322"/>
                  <a:gd name="T61" fmla="*/ 186 h 320"/>
                  <a:gd name="T62" fmla="*/ 66 w 322"/>
                  <a:gd name="T63" fmla="*/ 161 h 320"/>
                  <a:gd name="T64" fmla="*/ 145 w 322"/>
                  <a:gd name="T65" fmla="*/ 298 h 320"/>
                  <a:gd name="T66" fmla="*/ 161 w 322"/>
                  <a:gd name="T67" fmla="*/ 262 h 320"/>
                  <a:gd name="T68" fmla="*/ 176 w 322"/>
                  <a:gd name="T69" fmla="*/ 298 h 320"/>
                  <a:gd name="T70" fmla="*/ 145 w 322"/>
                  <a:gd name="T71" fmla="*/ 298 h 320"/>
                  <a:gd name="T72" fmla="*/ 185 w 322"/>
                  <a:gd name="T73" fmla="*/ 213 h 320"/>
                  <a:gd name="T74" fmla="*/ 161 w 322"/>
                  <a:gd name="T75" fmla="*/ 224 h 320"/>
                  <a:gd name="T76" fmla="*/ 136 w 322"/>
                  <a:gd name="T77" fmla="*/ 213 h 320"/>
                  <a:gd name="T78" fmla="*/ 96 w 322"/>
                  <a:gd name="T79" fmla="*/ 21 h 320"/>
                  <a:gd name="T80" fmla="*/ 225 w 322"/>
                  <a:gd name="T81" fmla="*/ 21 h 320"/>
                  <a:gd name="T82" fmla="*/ 185 w 322"/>
                  <a:gd name="T83" fmla="*/ 213 h 320"/>
                  <a:gd name="T84" fmla="*/ 255 w 322"/>
                  <a:gd name="T85" fmla="*/ 161 h 320"/>
                  <a:gd name="T86" fmla="*/ 225 w 322"/>
                  <a:gd name="T87" fmla="*/ 186 h 320"/>
                  <a:gd name="T88" fmla="*/ 245 w 322"/>
                  <a:gd name="T89" fmla="*/ 77 h 320"/>
                  <a:gd name="T90" fmla="*/ 283 w 322"/>
                  <a:gd name="T91" fmla="*/ 81 h 320"/>
                  <a:gd name="T92" fmla="*/ 255 w 322"/>
                  <a:gd name="T93" fmla="*/ 16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20">
                    <a:moveTo>
                      <a:pt x="298" y="67"/>
                    </a:moveTo>
                    <a:cubicBezTo>
                      <a:pt x="286" y="54"/>
                      <a:pt x="268" y="50"/>
                      <a:pt x="246" y="55"/>
                    </a:cubicBezTo>
                    <a:cubicBezTo>
                      <a:pt x="247" y="30"/>
                      <a:pt x="246" y="12"/>
                      <a:pt x="246" y="10"/>
                    </a:cubicBezTo>
                    <a:cubicBezTo>
                      <a:pt x="246" y="4"/>
                      <a:pt x="241" y="0"/>
                      <a:pt x="235" y="0"/>
                    </a:cubicBezTo>
                    <a:cubicBezTo>
                      <a:pt x="86" y="0"/>
                      <a:pt x="86" y="0"/>
                      <a:pt x="86" y="0"/>
                    </a:cubicBezTo>
                    <a:cubicBezTo>
                      <a:pt x="80" y="0"/>
                      <a:pt x="76" y="4"/>
                      <a:pt x="75" y="10"/>
                    </a:cubicBezTo>
                    <a:cubicBezTo>
                      <a:pt x="75" y="12"/>
                      <a:pt x="75" y="30"/>
                      <a:pt x="76" y="55"/>
                    </a:cubicBezTo>
                    <a:cubicBezTo>
                      <a:pt x="54" y="50"/>
                      <a:pt x="35" y="54"/>
                      <a:pt x="23" y="67"/>
                    </a:cubicBezTo>
                    <a:cubicBezTo>
                      <a:pt x="0" y="92"/>
                      <a:pt x="12" y="140"/>
                      <a:pt x="52" y="177"/>
                    </a:cubicBezTo>
                    <a:cubicBezTo>
                      <a:pt x="67" y="191"/>
                      <a:pt x="85" y="207"/>
                      <a:pt x="104" y="213"/>
                    </a:cubicBezTo>
                    <a:cubicBezTo>
                      <a:pt x="105" y="213"/>
                      <a:pt x="106" y="213"/>
                      <a:pt x="107" y="213"/>
                    </a:cubicBezTo>
                    <a:cubicBezTo>
                      <a:pt x="108" y="213"/>
                      <a:pt x="109" y="213"/>
                      <a:pt x="109" y="213"/>
                    </a:cubicBezTo>
                    <a:cubicBezTo>
                      <a:pt x="113" y="218"/>
                      <a:pt x="117" y="223"/>
                      <a:pt x="121" y="227"/>
                    </a:cubicBezTo>
                    <a:cubicBezTo>
                      <a:pt x="128" y="235"/>
                      <a:pt x="136" y="240"/>
                      <a:pt x="146" y="243"/>
                    </a:cubicBezTo>
                    <a:cubicBezTo>
                      <a:pt x="119" y="305"/>
                      <a:pt x="119" y="305"/>
                      <a:pt x="119" y="305"/>
                    </a:cubicBezTo>
                    <a:cubicBezTo>
                      <a:pt x="117" y="308"/>
                      <a:pt x="118" y="312"/>
                      <a:pt x="120" y="315"/>
                    </a:cubicBezTo>
                    <a:cubicBezTo>
                      <a:pt x="122" y="318"/>
                      <a:pt x="125" y="320"/>
                      <a:pt x="129" y="320"/>
                    </a:cubicBezTo>
                    <a:cubicBezTo>
                      <a:pt x="193" y="320"/>
                      <a:pt x="193" y="320"/>
                      <a:pt x="193" y="320"/>
                    </a:cubicBezTo>
                    <a:cubicBezTo>
                      <a:pt x="196" y="320"/>
                      <a:pt x="200" y="318"/>
                      <a:pt x="202" y="315"/>
                    </a:cubicBezTo>
                    <a:cubicBezTo>
                      <a:pt x="204" y="312"/>
                      <a:pt x="204" y="308"/>
                      <a:pt x="202" y="305"/>
                    </a:cubicBezTo>
                    <a:cubicBezTo>
                      <a:pt x="176" y="243"/>
                      <a:pt x="176" y="243"/>
                      <a:pt x="176" y="243"/>
                    </a:cubicBezTo>
                    <a:cubicBezTo>
                      <a:pt x="185" y="240"/>
                      <a:pt x="193" y="235"/>
                      <a:pt x="201" y="227"/>
                    </a:cubicBezTo>
                    <a:cubicBezTo>
                      <a:pt x="205" y="223"/>
                      <a:pt x="209" y="218"/>
                      <a:pt x="212" y="213"/>
                    </a:cubicBezTo>
                    <a:cubicBezTo>
                      <a:pt x="213" y="213"/>
                      <a:pt x="213" y="213"/>
                      <a:pt x="214" y="213"/>
                    </a:cubicBezTo>
                    <a:cubicBezTo>
                      <a:pt x="215" y="213"/>
                      <a:pt x="216" y="213"/>
                      <a:pt x="217" y="213"/>
                    </a:cubicBezTo>
                    <a:cubicBezTo>
                      <a:pt x="236" y="207"/>
                      <a:pt x="254" y="191"/>
                      <a:pt x="270" y="177"/>
                    </a:cubicBezTo>
                    <a:cubicBezTo>
                      <a:pt x="309" y="140"/>
                      <a:pt x="322" y="92"/>
                      <a:pt x="298" y="67"/>
                    </a:cubicBezTo>
                    <a:close/>
                    <a:moveTo>
                      <a:pt x="66" y="161"/>
                    </a:moveTo>
                    <a:cubicBezTo>
                      <a:pt x="37" y="134"/>
                      <a:pt x="24" y="97"/>
                      <a:pt x="39" y="81"/>
                    </a:cubicBezTo>
                    <a:cubicBezTo>
                      <a:pt x="46" y="74"/>
                      <a:pt x="60" y="72"/>
                      <a:pt x="77" y="77"/>
                    </a:cubicBezTo>
                    <a:cubicBezTo>
                      <a:pt x="79" y="112"/>
                      <a:pt x="85" y="153"/>
                      <a:pt x="97" y="186"/>
                    </a:cubicBezTo>
                    <a:cubicBezTo>
                      <a:pt x="86" y="179"/>
                      <a:pt x="76" y="170"/>
                      <a:pt x="66" y="161"/>
                    </a:cubicBezTo>
                    <a:close/>
                    <a:moveTo>
                      <a:pt x="145" y="298"/>
                    </a:moveTo>
                    <a:cubicBezTo>
                      <a:pt x="161" y="262"/>
                      <a:pt x="161" y="262"/>
                      <a:pt x="161" y="262"/>
                    </a:cubicBezTo>
                    <a:cubicBezTo>
                      <a:pt x="176" y="298"/>
                      <a:pt x="176" y="298"/>
                      <a:pt x="176" y="298"/>
                    </a:cubicBezTo>
                    <a:lnTo>
                      <a:pt x="145" y="298"/>
                    </a:lnTo>
                    <a:close/>
                    <a:moveTo>
                      <a:pt x="185" y="213"/>
                    </a:moveTo>
                    <a:cubicBezTo>
                      <a:pt x="178" y="220"/>
                      <a:pt x="170" y="224"/>
                      <a:pt x="161" y="224"/>
                    </a:cubicBezTo>
                    <a:cubicBezTo>
                      <a:pt x="151" y="224"/>
                      <a:pt x="143" y="220"/>
                      <a:pt x="136" y="213"/>
                    </a:cubicBezTo>
                    <a:cubicBezTo>
                      <a:pt x="102" y="177"/>
                      <a:pt x="96" y="70"/>
                      <a:pt x="96" y="21"/>
                    </a:cubicBezTo>
                    <a:cubicBezTo>
                      <a:pt x="225" y="21"/>
                      <a:pt x="225" y="21"/>
                      <a:pt x="225" y="21"/>
                    </a:cubicBezTo>
                    <a:cubicBezTo>
                      <a:pt x="225" y="70"/>
                      <a:pt x="220" y="177"/>
                      <a:pt x="185" y="213"/>
                    </a:cubicBezTo>
                    <a:close/>
                    <a:moveTo>
                      <a:pt x="255" y="161"/>
                    </a:moveTo>
                    <a:cubicBezTo>
                      <a:pt x="246" y="170"/>
                      <a:pt x="235" y="179"/>
                      <a:pt x="225" y="186"/>
                    </a:cubicBezTo>
                    <a:cubicBezTo>
                      <a:pt x="237" y="153"/>
                      <a:pt x="242" y="112"/>
                      <a:pt x="245" y="77"/>
                    </a:cubicBezTo>
                    <a:cubicBezTo>
                      <a:pt x="261" y="72"/>
                      <a:pt x="275" y="74"/>
                      <a:pt x="283" y="81"/>
                    </a:cubicBezTo>
                    <a:cubicBezTo>
                      <a:pt x="297" y="97"/>
                      <a:pt x="284" y="134"/>
                      <a:pt x="255"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grpSp>
        <p:nvGrpSpPr>
          <p:cNvPr id="34" name="Group 33">
            <a:extLst>
              <a:ext uri="{FF2B5EF4-FFF2-40B4-BE49-F238E27FC236}">
                <a16:creationId xmlns:a16="http://schemas.microsoft.com/office/drawing/2014/main" id="{364E0DF2-CCF8-47F3-849E-4A9A56007730}"/>
              </a:ext>
            </a:extLst>
          </p:cNvPr>
          <p:cNvGrpSpPr/>
          <p:nvPr/>
        </p:nvGrpSpPr>
        <p:grpSpPr>
          <a:xfrm>
            <a:off x="7149929" y="3524144"/>
            <a:ext cx="3780000" cy="396000"/>
            <a:chOff x="7149576" y="3035370"/>
            <a:chExt cx="3801351" cy="396000"/>
          </a:xfrm>
        </p:grpSpPr>
        <p:sp>
          <p:nvSpPr>
            <p:cNvPr id="353" name="Rectangle 352">
              <a:extLst>
                <a:ext uri="{FF2B5EF4-FFF2-40B4-BE49-F238E27FC236}">
                  <a16:creationId xmlns:a16="http://schemas.microsoft.com/office/drawing/2014/main" id="{E600FF87-8962-41D5-A965-395E655111D2}"/>
                </a:ext>
              </a:extLst>
            </p:cNvPr>
            <p:cNvSpPr/>
            <p:nvPr/>
          </p:nvSpPr>
          <p:spPr>
            <a:xfrm>
              <a:off x="7149576" y="3035370"/>
              <a:ext cx="3801351" cy="396000"/>
            </a:xfrm>
            <a:prstGeom prst="rect">
              <a:avLst/>
            </a:prstGeom>
            <a:solidFill>
              <a:srgbClr val="86BC25"/>
            </a:solidFill>
            <a:ln w="12700" cap="flat" cmpd="sng" algn="ctr">
              <a:solidFill>
                <a:srgbClr val="86BC25"/>
              </a:solidFill>
              <a:prstDash val="solid"/>
            </a:ln>
            <a:effectLst/>
          </p:spPr>
          <p:txBody>
            <a:bodyPr rot="0" spcFirstLastPara="0" vertOverflow="overflow" horzOverflow="overflow" vert="horz" wrap="square" lIns="504000" tIns="36000" rIns="36000" bIns="36000" numCol="1" spcCol="0" rtlCol="0" fromWordArt="0" anchor="ctr" anchorCtr="0" forceAA="0" compatLnSpc="1">
              <a:prstTxWarp prst="textNoShape">
                <a:avLst/>
              </a:prstTxWarp>
              <a:no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a:ln>
                    <a:noFill/>
                  </a:ln>
                  <a:solidFill>
                    <a:srgbClr val="FFFFFF"/>
                  </a:solidFill>
                  <a:effectLst/>
                  <a:uLnTx/>
                  <a:uFillTx/>
                  <a:ea typeface="+mn-ea"/>
                  <a:cs typeface="+mn-cs"/>
                </a:rPr>
                <a:t>Roles &amp; Responsibilities</a:t>
              </a:r>
            </a:p>
          </p:txBody>
        </p:sp>
        <p:grpSp>
          <p:nvGrpSpPr>
            <p:cNvPr id="360" name="Group 387">
              <a:extLst>
                <a:ext uri="{FF2B5EF4-FFF2-40B4-BE49-F238E27FC236}">
                  <a16:creationId xmlns:a16="http://schemas.microsoft.com/office/drawing/2014/main" id="{AAD70806-7402-460A-95D0-BA942A5FC3D4}"/>
                </a:ext>
              </a:extLst>
            </p:cNvPr>
            <p:cNvGrpSpPr>
              <a:grpSpLocks noChangeAspect="1"/>
            </p:cNvGrpSpPr>
            <p:nvPr/>
          </p:nvGrpSpPr>
          <p:grpSpPr bwMode="auto">
            <a:xfrm>
              <a:off x="7232351" y="3077931"/>
              <a:ext cx="324001" cy="324001"/>
              <a:chOff x="7354" y="1520"/>
              <a:chExt cx="340" cy="340"/>
            </a:xfrm>
            <a:solidFill>
              <a:srgbClr val="FFFFFF"/>
            </a:solidFill>
          </p:grpSpPr>
          <p:sp>
            <p:nvSpPr>
              <p:cNvPr id="361" name="Freeform 388">
                <a:extLst>
                  <a:ext uri="{FF2B5EF4-FFF2-40B4-BE49-F238E27FC236}">
                    <a16:creationId xmlns:a16="http://schemas.microsoft.com/office/drawing/2014/main" id="{18A47722-1FAA-434B-B1B7-491DBEFFEF33}"/>
                  </a:ext>
                </a:extLst>
              </p:cNvPr>
              <p:cNvSpPr>
                <a:spLocks noEditPoints="1"/>
              </p:cNvSpPr>
              <p:nvPr/>
            </p:nvSpPr>
            <p:spPr bwMode="auto">
              <a:xfrm>
                <a:off x="7418" y="1619"/>
                <a:ext cx="212" cy="141"/>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sp>
            <p:nvSpPr>
              <p:cNvPr id="362" name="Freeform 389">
                <a:extLst>
                  <a:ext uri="{FF2B5EF4-FFF2-40B4-BE49-F238E27FC236}">
                    <a16:creationId xmlns:a16="http://schemas.microsoft.com/office/drawing/2014/main" id="{8696C1E4-75EA-451A-8349-6F9DEF3CBEF4}"/>
                  </a:ext>
                </a:extLst>
              </p:cNvPr>
              <p:cNvSpPr>
                <a:spLocks noEditPoints="1"/>
              </p:cNvSpPr>
              <p:nvPr/>
            </p:nvSpPr>
            <p:spPr bwMode="auto">
              <a:xfrm>
                <a:off x="7354" y="15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9060" tIns="49530" rIns="99060" bIns="4953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a:ln>
                    <a:noFill/>
                  </a:ln>
                  <a:solidFill>
                    <a:srgbClr val="000000"/>
                  </a:solidFill>
                  <a:effectLst/>
                  <a:uLnTx/>
                  <a:uFillTx/>
                </a:endParaRPr>
              </a:p>
            </p:txBody>
          </p:sp>
        </p:grpSp>
      </p:grpSp>
      <p:sp>
        <p:nvSpPr>
          <p:cNvPr id="371" name="TextBox 370">
            <a:extLst>
              <a:ext uri="{FF2B5EF4-FFF2-40B4-BE49-F238E27FC236}">
                <a16:creationId xmlns:a16="http://schemas.microsoft.com/office/drawing/2014/main" id="{C132B81F-1C01-4458-87B1-BB1FA1474E6E}"/>
              </a:ext>
            </a:extLst>
          </p:cNvPr>
          <p:cNvSpPr txBox="1"/>
          <p:nvPr/>
        </p:nvSpPr>
        <p:spPr>
          <a:xfrm>
            <a:off x="7208006" y="1556423"/>
            <a:ext cx="372192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GB" sz="1200" b="1" i="0" u="none" strike="noStrike" kern="1200" cap="none" spc="0" normalizeH="0" baseline="0">
                <a:ln>
                  <a:noFill/>
                </a:ln>
                <a:solidFill>
                  <a:srgbClr val="86BC25"/>
                </a:solidFill>
                <a:effectLst/>
                <a:uLnTx/>
                <a:uFillTx/>
                <a:latin typeface="Calibri Light"/>
                <a:ea typeface="+mn-ea"/>
                <a:cs typeface="+mn-cs"/>
              </a:rPr>
              <a:t>What we will be looking to solve for through addressing the Organisational Structure and Talent landscape…</a:t>
            </a:r>
          </a:p>
        </p:txBody>
      </p:sp>
      <p:sp>
        <p:nvSpPr>
          <p:cNvPr id="372" name="TextBox 371">
            <a:extLst>
              <a:ext uri="{FF2B5EF4-FFF2-40B4-BE49-F238E27FC236}">
                <a16:creationId xmlns:a16="http://schemas.microsoft.com/office/drawing/2014/main" id="{4E60E6EA-612B-4602-AED6-C57FB883B93F}"/>
              </a:ext>
            </a:extLst>
          </p:cNvPr>
          <p:cNvSpPr txBox="1"/>
          <p:nvPr/>
        </p:nvSpPr>
        <p:spPr>
          <a:xfrm>
            <a:off x="501649" y="5991095"/>
            <a:ext cx="10428279" cy="646331"/>
          </a:xfrm>
          <a:prstGeom prst="rect">
            <a:avLst/>
          </a:prstGeom>
          <a:noFill/>
        </p:spPr>
        <p:txBody>
          <a:bodyPr wrap="square">
            <a:spAutoFit/>
          </a:bodyPr>
          <a:lstStyle/>
          <a:p>
            <a:pPr marL="0" marR="0" lvl="0" indent="0" algn="ctr" defTabSz="914400" rtl="0" eaLnBrk="1" fontAlgn="auto" latinLnBrk="0" hangingPunct="1">
              <a:spcBef>
                <a:spcPts val="0"/>
              </a:spcBef>
              <a:buClrTx/>
              <a:buSzTx/>
              <a:buFontTx/>
              <a:buNone/>
              <a:tabLst/>
              <a:defRPr/>
            </a:pPr>
            <a:r>
              <a:rPr kumimoji="0" lang="en-US" sz="1800" b="0" i="0" u="none" strike="noStrike" kern="1200" cap="none" spc="0" normalizeH="0" baseline="0" noProof="0" dirty="0">
                <a:ln>
                  <a:noFill/>
                </a:ln>
                <a:solidFill>
                  <a:prstClr val="black"/>
                </a:solidFill>
                <a:effectLst/>
                <a:uLnTx/>
                <a:uFillTx/>
                <a:ea typeface="+mn-ea"/>
                <a:cs typeface="Segoe UI" panose="020B0502040204020203" pitchFamily="34" charset="0"/>
              </a:rPr>
              <a:t>There is </a:t>
            </a:r>
            <a:r>
              <a:rPr kumimoji="0" lang="en-US" sz="1800" b="1" i="0" u="none" strike="noStrike" kern="1200" cap="none" spc="0" normalizeH="0" baseline="0" noProof="0" dirty="0">
                <a:ln>
                  <a:noFill/>
                </a:ln>
                <a:solidFill>
                  <a:schemeClr val="accent1"/>
                </a:solidFill>
                <a:effectLst/>
                <a:uLnTx/>
                <a:uFillTx/>
                <a:ea typeface="+mn-ea"/>
                <a:cs typeface="Segoe UI" panose="020B0502040204020203" pitchFamily="34" charset="0"/>
              </a:rPr>
              <a:t>no single right answer</a:t>
            </a:r>
            <a:r>
              <a:rPr kumimoji="0" lang="en-US" sz="1800" b="1" i="0" u="none" strike="noStrike" kern="1200" cap="none" spc="0" normalizeH="0" baseline="0" noProof="0" dirty="0">
                <a:ln>
                  <a:noFill/>
                </a:ln>
                <a:solidFill>
                  <a:srgbClr val="108499"/>
                </a:solidFill>
                <a:effectLst/>
                <a:uLnTx/>
                <a:uFillTx/>
                <a:ea typeface="+mn-ea"/>
                <a:cs typeface="Segoe UI" panose="020B0502040204020203" pitchFamily="34" charset="0"/>
              </a:rPr>
              <a:t> </a:t>
            </a:r>
            <a:r>
              <a:rPr kumimoji="0" lang="en-US" sz="1800" b="0" i="0" u="none" strike="noStrike" kern="1200" cap="none" spc="0" normalizeH="0" baseline="0" noProof="0" dirty="0">
                <a:ln>
                  <a:noFill/>
                </a:ln>
                <a:solidFill>
                  <a:prstClr val="black"/>
                </a:solidFill>
                <a:effectLst/>
                <a:uLnTx/>
                <a:uFillTx/>
                <a:ea typeface="+mn-ea"/>
                <a:cs typeface="Segoe UI" panose="020B0502040204020203" pitchFamily="34" charset="0"/>
              </a:rPr>
              <a:t>for developing a new organisation design…</a:t>
            </a:r>
          </a:p>
          <a:p>
            <a:pPr marL="0" marR="0" lvl="0" indent="0" algn="ctr" defTabSz="914400" rtl="0" eaLnBrk="1" fontAlgn="auto" latinLnBrk="0" hangingPunct="1">
              <a:spcBef>
                <a:spcPts val="0"/>
              </a:spcBef>
              <a:buClrTx/>
              <a:buSzTx/>
              <a:buFontTx/>
              <a:buNone/>
              <a:tabLst/>
              <a:defRPr/>
            </a:pPr>
            <a:r>
              <a:rPr lang="en-US" sz="1800" dirty="0">
                <a:solidFill>
                  <a:prstClr val="black"/>
                </a:solidFill>
                <a:cs typeface="Segoe UI" panose="020B0502040204020203" pitchFamily="34" charset="0"/>
              </a:rPr>
              <a:t>     </a:t>
            </a:r>
            <a:r>
              <a:rPr kumimoji="0" lang="en-US" sz="1800" b="0" i="0" u="none" strike="noStrike" kern="1200" cap="none" spc="0" normalizeH="0" baseline="0" noProof="0" dirty="0">
                <a:ln>
                  <a:noFill/>
                </a:ln>
                <a:solidFill>
                  <a:prstClr val="black"/>
                </a:solidFill>
                <a:effectLst/>
                <a:uLnTx/>
                <a:uFillTx/>
                <a:ea typeface="+mn-ea"/>
                <a:cs typeface="Segoe UI" panose="020B0502040204020203" pitchFamily="34" charset="0"/>
              </a:rPr>
              <a:t>However, there is a </a:t>
            </a:r>
            <a:r>
              <a:rPr kumimoji="0" lang="en-US" sz="1800" b="1" i="0" u="none" strike="noStrike" kern="1200" cap="none" spc="0" normalizeH="0" baseline="0" noProof="0" dirty="0">
                <a:ln>
                  <a:noFill/>
                </a:ln>
                <a:solidFill>
                  <a:schemeClr val="accent1"/>
                </a:solidFill>
                <a:effectLst/>
                <a:uLnTx/>
                <a:uFillTx/>
                <a:ea typeface="+mn-ea"/>
                <a:cs typeface="Segoe UI" panose="020B0502040204020203" pitchFamily="34" charset="0"/>
              </a:rPr>
              <a:t>right way</a:t>
            </a:r>
            <a:r>
              <a:rPr kumimoji="0" lang="en-US" sz="1800" b="0" i="0" u="none" strike="noStrike" kern="1200" cap="none" spc="0" normalizeH="0" baseline="0" noProof="0" dirty="0">
                <a:ln>
                  <a:noFill/>
                </a:ln>
                <a:solidFill>
                  <a:schemeClr val="accent1"/>
                </a:solidFill>
                <a:effectLst/>
                <a:uLnTx/>
                <a:uFillTx/>
                <a:ea typeface="+mn-ea"/>
                <a:cs typeface="Segoe UI" panose="020B0502040204020203" pitchFamily="34" charset="0"/>
              </a:rPr>
              <a:t> </a:t>
            </a:r>
            <a:r>
              <a:rPr kumimoji="0" lang="en-US" sz="1800" b="0" i="0" u="none" strike="noStrike" kern="1200" cap="none" spc="0" normalizeH="0" baseline="0" noProof="0" dirty="0">
                <a:ln>
                  <a:noFill/>
                </a:ln>
                <a:solidFill>
                  <a:prstClr val="black"/>
                </a:solidFill>
                <a:effectLst/>
                <a:uLnTx/>
                <a:uFillTx/>
                <a:ea typeface="+mn-ea"/>
                <a:cs typeface="Segoe UI" panose="020B0502040204020203" pitchFamily="34" charset="0"/>
              </a:rPr>
              <a:t>to build a responsive, agile, and purpose fit design</a:t>
            </a:r>
            <a:r>
              <a:rPr kumimoji="0" lang="en-US" sz="1800" b="1" i="0" u="none" strike="noStrike" kern="1200" cap="none" spc="0" normalizeH="0" baseline="0" noProof="0" dirty="0">
                <a:ln>
                  <a:noFill/>
                </a:ln>
                <a:solidFill>
                  <a:prstClr val="black"/>
                </a:solidFill>
                <a:effectLst/>
                <a:uLnTx/>
                <a:uFillTx/>
                <a:ea typeface="+mn-ea"/>
                <a:cs typeface="Segoe UI" panose="020B0502040204020203" pitchFamily="34" charset="0"/>
              </a:rPr>
              <a:t> </a:t>
            </a:r>
          </a:p>
        </p:txBody>
      </p:sp>
    </p:spTree>
    <p:extLst>
      <p:ext uri="{BB962C8B-B14F-4D97-AF65-F5344CB8AC3E}">
        <p14:creationId xmlns:p14="http://schemas.microsoft.com/office/powerpoint/2010/main" val="29080889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E2E177-205F-45ED-BD4F-CE1B514341D0}"/>
              </a:ext>
            </a:extLst>
          </p:cNvPr>
          <p:cNvSpPr/>
          <p:nvPr/>
        </p:nvSpPr>
        <p:spPr>
          <a:xfrm>
            <a:off x="1" y="1619250"/>
            <a:ext cx="12192000" cy="422116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DE50D1E-B448-47D9-B3F2-65B747A41B92}"/>
              </a:ext>
            </a:extLst>
          </p:cNvPr>
          <p:cNvSpPr>
            <a:spLocks noGrp="1"/>
          </p:cNvSpPr>
          <p:nvPr>
            <p:ph type="title"/>
          </p:nvPr>
        </p:nvSpPr>
        <p:spPr/>
        <p:txBody>
          <a:bodyPr/>
          <a:lstStyle/>
          <a:p>
            <a:r>
              <a:rPr lang="en-CA"/>
              <a:t>Aligning to the Chosen Operating Model</a:t>
            </a:r>
          </a:p>
        </p:txBody>
      </p:sp>
      <p:sp>
        <p:nvSpPr>
          <p:cNvPr id="3" name="Text Placeholder 2">
            <a:extLst>
              <a:ext uri="{FF2B5EF4-FFF2-40B4-BE49-F238E27FC236}">
                <a16:creationId xmlns:a16="http://schemas.microsoft.com/office/drawing/2014/main" id="{0A971D9E-6240-4E68-9C10-D86F17105745}"/>
              </a:ext>
            </a:extLst>
          </p:cNvPr>
          <p:cNvSpPr>
            <a:spLocks noGrp="1"/>
          </p:cNvSpPr>
          <p:nvPr>
            <p:ph type="body" sz="quarter" idx="14"/>
          </p:nvPr>
        </p:nvSpPr>
        <p:spPr/>
        <p:txBody>
          <a:bodyPr/>
          <a:lstStyle/>
          <a:p>
            <a:r>
              <a:rPr lang="en-CA" dirty="0"/>
              <a:t>The organisation design needs to be aligned to the desired operating model, reflecting the specificity in roles and accountabilities required to enable that model</a:t>
            </a:r>
          </a:p>
        </p:txBody>
      </p:sp>
      <p:sp>
        <p:nvSpPr>
          <p:cNvPr id="6" name="Espace réservé du texte 5">
            <a:extLst>
              <a:ext uri="{FF2B5EF4-FFF2-40B4-BE49-F238E27FC236}">
                <a16:creationId xmlns:a16="http://schemas.microsoft.com/office/drawing/2014/main" id="{219355C3-7371-4656-9FB6-854ABDBC9BE5}"/>
              </a:ext>
            </a:extLst>
          </p:cNvPr>
          <p:cNvSpPr>
            <a:spLocks noGrp="1"/>
          </p:cNvSpPr>
          <p:nvPr>
            <p:ph type="body" sz="quarter" idx="4294967295"/>
          </p:nvPr>
        </p:nvSpPr>
        <p:spPr>
          <a:xfrm>
            <a:off x="971550" y="320675"/>
            <a:ext cx="11220450" cy="138113"/>
          </a:xfrm>
        </p:spPr>
        <p:txBody>
          <a:bodyPr/>
          <a:lstStyle/>
          <a:p>
            <a:r>
              <a:rPr lang="en-US"/>
              <a:t>ORGANISATION AND TALENT</a:t>
            </a:r>
            <a:endParaRPr lang="fr-CA"/>
          </a:p>
        </p:txBody>
      </p:sp>
      <p:pic>
        <p:nvPicPr>
          <p:cNvPr id="5" name="Picture 4">
            <a:extLst>
              <a:ext uri="{FF2B5EF4-FFF2-40B4-BE49-F238E27FC236}">
                <a16:creationId xmlns:a16="http://schemas.microsoft.com/office/drawing/2014/main" id="{6694AE86-8CFD-4AD8-9927-3DF3C656E0DC}"/>
              </a:ext>
            </a:extLst>
          </p:cNvPr>
          <p:cNvPicPr>
            <a:picLocks noChangeAspect="1"/>
          </p:cNvPicPr>
          <p:nvPr/>
        </p:nvPicPr>
        <p:blipFill>
          <a:blip r:embed="rId2"/>
          <a:stretch>
            <a:fillRect/>
          </a:stretch>
        </p:blipFill>
        <p:spPr>
          <a:xfrm>
            <a:off x="1000530" y="1991434"/>
            <a:ext cx="5111344" cy="28751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2B41E832-BDAC-47DC-BC0D-B429728365C7}"/>
              </a:ext>
            </a:extLst>
          </p:cNvPr>
          <p:cNvSpPr txBox="1"/>
          <p:nvPr/>
        </p:nvSpPr>
        <p:spPr>
          <a:xfrm>
            <a:off x="6620661" y="1991434"/>
            <a:ext cx="4673599" cy="2385268"/>
          </a:xfrm>
          <a:prstGeom prst="rect">
            <a:avLst/>
          </a:prstGeom>
          <a:noFill/>
        </p:spPr>
        <p:txBody>
          <a:bodyPr wrap="square" lIns="0" tIns="0" rIns="0" bIns="0" rtlCol="0">
            <a:spAutoFit/>
          </a:bodyPr>
          <a:lstStyle/>
          <a:p>
            <a:pPr>
              <a:spcBef>
                <a:spcPts val="600"/>
              </a:spcBef>
              <a:buSzPct val="100000"/>
            </a:pPr>
            <a:r>
              <a:rPr lang="en-CA" sz="1400" b="1" dirty="0">
                <a:solidFill>
                  <a:srgbClr val="313131"/>
                </a:solidFill>
              </a:rPr>
              <a:t>Key Considerations</a:t>
            </a:r>
          </a:p>
          <a:p>
            <a:pPr marL="342900" indent="-342900">
              <a:spcBef>
                <a:spcPts val="600"/>
              </a:spcBef>
              <a:buSzPct val="100000"/>
              <a:buFont typeface="+mj-lt"/>
              <a:buAutoNum type="arabicPeriod"/>
            </a:pPr>
            <a:r>
              <a:rPr lang="en-CA" sz="1400" dirty="0">
                <a:solidFill>
                  <a:srgbClr val="313131"/>
                </a:solidFill>
              </a:rPr>
              <a:t>The Operating Model design will directly impact the high-level organisation constructs from which the more detailed design will be developed</a:t>
            </a:r>
          </a:p>
          <a:p>
            <a:pPr marL="342900" indent="-342900">
              <a:spcBef>
                <a:spcPts val="600"/>
              </a:spcBef>
              <a:buSzPct val="100000"/>
              <a:buFont typeface="+mj-lt"/>
              <a:buAutoNum type="arabicPeriod"/>
            </a:pPr>
            <a:r>
              <a:rPr lang="en-CA" sz="1400" dirty="0">
                <a:solidFill>
                  <a:srgbClr val="313131"/>
                </a:solidFill>
              </a:rPr>
              <a:t>Understanding the intended evolution of the operating model will be critical in future proofing the organisational design and avoid additional unnecessary reorganisations</a:t>
            </a:r>
          </a:p>
          <a:p>
            <a:pPr marL="342900" indent="-342900">
              <a:spcBef>
                <a:spcPts val="600"/>
              </a:spcBef>
              <a:buSzPct val="100000"/>
              <a:buFont typeface="+mj-lt"/>
              <a:buAutoNum type="arabicPeriod"/>
            </a:pPr>
            <a:r>
              <a:rPr lang="en-CA" sz="1400" dirty="0">
                <a:solidFill>
                  <a:srgbClr val="313131"/>
                </a:solidFill>
              </a:rPr>
              <a:t>However, interim states may be necessary depending on the gap between the current maturity of the organisation and the desired future state </a:t>
            </a:r>
          </a:p>
        </p:txBody>
      </p:sp>
      <p:sp>
        <p:nvSpPr>
          <p:cNvPr id="4" name="TextBox 3">
            <a:extLst>
              <a:ext uri="{FF2B5EF4-FFF2-40B4-BE49-F238E27FC236}">
                <a16:creationId xmlns:a16="http://schemas.microsoft.com/office/drawing/2014/main" id="{EDE59AA8-43E2-47F6-AF55-BF3A78FE9929}"/>
              </a:ext>
            </a:extLst>
          </p:cNvPr>
          <p:cNvSpPr txBox="1"/>
          <p:nvPr/>
        </p:nvSpPr>
        <p:spPr>
          <a:xfrm>
            <a:off x="666952" y="5400675"/>
            <a:ext cx="10858096" cy="246221"/>
          </a:xfrm>
          <a:prstGeom prst="rect">
            <a:avLst/>
          </a:prstGeom>
          <a:noFill/>
        </p:spPr>
        <p:txBody>
          <a:bodyPr wrap="square" lIns="0" tIns="0" rIns="0" bIns="0" rtlCol="0">
            <a:spAutoFit/>
          </a:bodyPr>
          <a:lstStyle/>
          <a:p>
            <a:pPr>
              <a:spcBef>
                <a:spcPts val="600"/>
              </a:spcBef>
              <a:buSzPct val="100000"/>
            </a:pPr>
            <a:r>
              <a:rPr lang="en-CA" sz="1600" b="1" dirty="0">
                <a:solidFill>
                  <a:srgbClr val="313131"/>
                </a:solidFill>
              </a:rPr>
              <a:t>Note: Organise the structure based on the capabilities the organisation wants to leverage, not the individuals that are currently in place </a:t>
            </a:r>
          </a:p>
        </p:txBody>
      </p:sp>
    </p:spTree>
    <p:extLst>
      <p:ext uri="{BB962C8B-B14F-4D97-AF65-F5344CB8AC3E}">
        <p14:creationId xmlns:p14="http://schemas.microsoft.com/office/powerpoint/2010/main" val="4621515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 name="Rectangle 232">
            <a:extLst>
              <a:ext uri="{FF2B5EF4-FFF2-40B4-BE49-F238E27FC236}">
                <a16:creationId xmlns:a16="http://schemas.microsoft.com/office/drawing/2014/main" id="{0EAB1CCA-8FF7-41B8-8D4B-66260C2E7788}"/>
              </a:ext>
            </a:extLst>
          </p:cNvPr>
          <p:cNvSpPr/>
          <p:nvPr/>
        </p:nvSpPr>
        <p:spPr bwMode="gray">
          <a:xfrm>
            <a:off x="7742613" y="1777435"/>
            <a:ext cx="3979486" cy="1995851"/>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34" name="Rectangle 233">
            <a:extLst>
              <a:ext uri="{FF2B5EF4-FFF2-40B4-BE49-F238E27FC236}">
                <a16:creationId xmlns:a16="http://schemas.microsoft.com/office/drawing/2014/main" id="{59437C24-4EE6-4376-911C-C8E655D3998B}"/>
              </a:ext>
            </a:extLst>
          </p:cNvPr>
          <p:cNvSpPr/>
          <p:nvPr/>
        </p:nvSpPr>
        <p:spPr bwMode="gray">
          <a:xfrm>
            <a:off x="7742933" y="4266798"/>
            <a:ext cx="3979165" cy="1343676"/>
          </a:xfrm>
          <a:prstGeom prst="rect">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 name="Title 1"/>
          <p:cNvSpPr>
            <a:spLocks noGrp="1"/>
          </p:cNvSpPr>
          <p:nvPr>
            <p:ph type="title"/>
          </p:nvPr>
        </p:nvSpPr>
        <p:spPr/>
        <p:txBody>
          <a:bodyPr/>
          <a:lstStyle/>
          <a:p>
            <a:r>
              <a:rPr lang="en-GB"/>
              <a:t>Common organisational models</a:t>
            </a:r>
          </a:p>
        </p:txBody>
      </p:sp>
      <p:sp>
        <p:nvSpPr>
          <p:cNvPr id="3" name="Text Placeholder 2"/>
          <p:cNvSpPr>
            <a:spLocks noGrp="1"/>
          </p:cNvSpPr>
          <p:nvPr>
            <p:ph type="body" sz="quarter" idx="14"/>
          </p:nvPr>
        </p:nvSpPr>
        <p:spPr>
          <a:xfrm>
            <a:off x="501650" y="1017588"/>
            <a:ext cx="11220449" cy="1231166"/>
          </a:xfrm>
        </p:spPr>
        <p:txBody>
          <a:bodyPr/>
          <a:lstStyle/>
          <a:p>
            <a:r>
              <a:rPr lang="en-AU" dirty="0"/>
              <a:t>The IT organisation needs to reflect the functional model set out in the conceptual operating model design. Within this frame, there are a number of organisation models that can be adopted when designing the detailed team structures.</a:t>
            </a:r>
            <a:endParaRPr lang="en-GB" dirty="0"/>
          </a:p>
        </p:txBody>
      </p:sp>
      <p:sp>
        <p:nvSpPr>
          <p:cNvPr id="4" name="Text Placeholder 3"/>
          <p:cNvSpPr>
            <a:spLocks noGrp="1"/>
          </p:cNvSpPr>
          <p:nvPr>
            <p:ph type="body" sz="quarter" idx="4294967295"/>
          </p:nvPr>
        </p:nvSpPr>
        <p:spPr>
          <a:xfrm>
            <a:off x="971550" y="320675"/>
            <a:ext cx="11220450" cy="138113"/>
          </a:xfrm>
        </p:spPr>
        <p:txBody>
          <a:bodyPr/>
          <a:lstStyle/>
          <a:p>
            <a:r>
              <a:rPr lang="en-GB"/>
              <a:t>Organisation and talent</a:t>
            </a:r>
          </a:p>
        </p:txBody>
      </p:sp>
      <p:sp>
        <p:nvSpPr>
          <p:cNvPr id="7" name="Rectangle 6">
            <a:extLst>
              <a:ext uri="{FF2B5EF4-FFF2-40B4-BE49-F238E27FC236}">
                <a16:creationId xmlns:a16="http://schemas.microsoft.com/office/drawing/2014/main" id="{F791E160-7732-43DA-A032-0DA5B265FE23}"/>
              </a:ext>
            </a:extLst>
          </p:cNvPr>
          <p:cNvSpPr/>
          <p:nvPr/>
        </p:nvSpPr>
        <p:spPr bwMode="gray">
          <a:xfrm>
            <a:off x="503160" y="6472035"/>
            <a:ext cx="3672891" cy="203043"/>
          </a:xfrm>
          <a:prstGeom prst="rect">
            <a:avLst/>
          </a:prstGeom>
          <a:noFill/>
          <a:ln w="19050" algn="ctr">
            <a:noFill/>
            <a:miter lim="800000"/>
            <a:headEnd/>
            <a:tailEnd/>
          </a:ln>
        </p:spPr>
        <p:txBody>
          <a:bodyPr wrap="square" lIns="88900" tIns="88900" rIns="88900" bIns="88900" rtlCol="0" anchor="ctr"/>
          <a:lstStyle/>
          <a:p>
            <a:pPr>
              <a:lnSpc>
                <a:spcPct val="106000"/>
              </a:lnSpc>
            </a:pPr>
            <a:r>
              <a:rPr lang="en-GB" sz="1000" i="1"/>
              <a:t>Source: </a:t>
            </a:r>
            <a:r>
              <a:rPr lang="en-GB" sz="1000" i="1">
                <a:hlinkClick r:id="rId2"/>
              </a:rPr>
              <a:t>Org strategy, design &amp; transition playbook</a:t>
            </a:r>
            <a:r>
              <a:rPr lang="en-GB" sz="1000" i="1">
                <a:solidFill>
                  <a:schemeClr val="bg1"/>
                </a:solidFill>
              </a:rPr>
              <a:t> </a:t>
            </a:r>
          </a:p>
        </p:txBody>
      </p:sp>
      <p:sp>
        <p:nvSpPr>
          <p:cNvPr id="177" name="Rectangle 176">
            <a:extLst>
              <a:ext uri="{FF2B5EF4-FFF2-40B4-BE49-F238E27FC236}">
                <a16:creationId xmlns:a16="http://schemas.microsoft.com/office/drawing/2014/main" id="{B5159D67-766A-4855-BB22-9B08C5850F62}"/>
              </a:ext>
            </a:extLst>
          </p:cNvPr>
          <p:cNvSpPr/>
          <p:nvPr/>
        </p:nvSpPr>
        <p:spPr>
          <a:xfrm>
            <a:off x="8209728" y="2615114"/>
            <a:ext cx="1944765" cy="22180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spcBef>
                <a:spcPts val="100"/>
              </a:spcBef>
              <a:spcAft>
                <a:spcPts val="100"/>
              </a:spcAft>
              <a:buFont typeface="Arial" pitchFamily="34" charset="0"/>
              <a:buChar char="•"/>
            </a:pPr>
            <a:endParaRPr lang="en-GB" sz="900">
              <a:solidFill>
                <a:srgbClr val="002776"/>
              </a:solidFill>
            </a:endParaRPr>
          </a:p>
        </p:txBody>
      </p:sp>
      <p:sp>
        <p:nvSpPr>
          <p:cNvPr id="178" name="Rectangle 177">
            <a:extLst>
              <a:ext uri="{FF2B5EF4-FFF2-40B4-BE49-F238E27FC236}">
                <a16:creationId xmlns:a16="http://schemas.microsoft.com/office/drawing/2014/main" id="{4ADD89F1-6654-4325-A280-CCF34B339929}"/>
              </a:ext>
            </a:extLst>
          </p:cNvPr>
          <p:cNvSpPr/>
          <p:nvPr/>
        </p:nvSpPr>
        <p:spPr>
          <a:xfrm>
            <a:off x="709562" y="1639133"/>
            <a:ext cx="6401141" cy="24456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00"/>
              </a:spcBef>
              <a:spcAft>
                <a:spcPts val="200"/>
              </a:spcAft>
            </a:pPr>
            <a:r>
              <a:rPr lang="en-GB" sz="1200" b="1">
                <a:solidFill>
                  <a:prstClr val="black">
                    <a:lumMod val="65000"/>
                    <a:lumOff val="35000"/>
                  </a:prstClr>
                </a:solidFill>
              </a:rPr>
              <a:t>Example Organisation Models</a:t>
            </a:r>
          </a:p>
        </p:txBody>
      </p:sp>
      <p:grpSp>
        <p:nvGrpSpPr>
          <p:cNvPr id="6" name="Group 5">
            <a:extLst>
              <a:ext uri="{FF2B5EF4-FFF2-40B4-BE49-F238E27FC236}">
                <a16:creationId xmlns:a16="http://schemas.microsoft.com/office/drawing/2014/main" id="{BBB2BA25-B76B-4A61-A156-CB3DBFF6F268}"/>
              </a:ext>
            </a:extLst>
          </p:cNvPr>
          <p:cNvGrpSpPr/>
          <p:nvPr/>
        </p:nvGrpSpPr>
        <p:grpSpPr>
          <a:xfrm>
            <a:off x="708818" y="1922108"/>
            <a:ext cx="6402628" cy="4452944"/>
            <a:chOff x="559229" y="1922108"/>
            <a:chExt cx="6402628" cy="4452944"/>
          </a:xfrm>
        </p:grpSpPr>
        <p:grpSp>
          <p:nvGrpSpPr>
            <p:cNvPr id="55" name="Group 54">
              <a:extLst>
                <a:ext uri="{FF2B5EF4-FFF2-40B4-BE49-F238E27FC236}">
                  <a16:creationId xmlns:a16="http://schemas.microsoft.com/office/drawing/2014/main" id="{90FC0A65-50B8-4D1E-9C45-F5C3A13B2E75}"/>
                </a:ext>
              </a:extLst>
            </p:cNvPr>
            <p:cNvGrpSpPr/>
            <p:nvPr/>
          </p:nvGrpSpPr>
          <p:grpSpPr>
            <a:xfrm>
              <a:off x="607159" y="1985451"/>
              <a:ext cx="1601802" cy="1261940"/>
              <a:chOff x="499341" y="1401585"/>
              <a:chExt cx="2589026" cy="1671079"/>
            </a:xfrm>
          </p:grpSpPr>
          <p:sp>
            <p:nvSpPr>
              <p:cNvPr id="56" name="Rectangle 55">
                <a:extLst>
                  <a:ext uri="{FF2B5EF4-FFF2-40B4-BE49-F238E27FC236}">
                    <a16:creationId xmlns:a16="http://schemas.microsoft.com/office/drawing/2014/main" id="{A9335D12-3610-4D6C-919C-B1AF08B8EE85}"/>
                  </a:ext>
                </a:extLst>
              </p:cNvPr>
              <p:cNvSpPr/>
              <p:nvPr/>
            </p:nvSpPr>
            <p:spPr>
              <a:xfrm>
                <a:off x="1027017" y="1703403"/>
                <a:ext cx="1534909" cy="244027"/>
              </a:xfrm>
              <a:prstGeom prst="rect">
                <a:avLst/>
              </a:prstGeom>
              <a:solidFill>
                <a:schemeClr val="bg1">
                  <a:lumMod val="75000"/>
                </a:schemeClr>
              </a:solidFill>
              <a:ln w="9525">
                <a:noFill/>
                <a:miter lim="800000"/>
                <a:headEnd/>
                <a:tailEnd/>
              </a:ln>
              <a:effectLst/>
            </p:spPr>
            <p:txBody>
              <a:bodyPr anchor="ctr"/>
              <a:lstStyle/>
              <a:p>
                <a:endParaRPr lang="en-US" sz="800">
                  <a:solidFill>
                    <a:srgbClr val="002776"/>
                  </a:solidFill>
                  <a:ea typeface="MS PGothic" pitchFamily="34" charset="-128"/>
                </a:endParaRPr>
              </a:p>
            </p:txBody>
          </p:sp>
          <p:sp>
            <p:nvSpPr>
              <p:cNvPr id="57" name="Text Box 547">
                <a:extLst>
                  <a:ext uri="{FF2B5EF4-FFF2-40B4-BE49-F238E27FC236}">
                    <a16:creationId xmlns:a16="http://schemas.microsoft.com/office/drawing/2014/main" id="{FF3AA9F1-2E60-4379-85CD-BB2E918C46C4}"/>
                  </a:ext>
                </a:extLst>
              </p:cNvPr>
              <p:cNvSpPr txBox="1">
                <a:spLocks noChangeArrowheads="1"/>
              </p:cNvSpPr>
              <p:nvPr/>
            </p:nvSpPr>
            <p:spPr bwMode="auto">
              <a:xfrm>
                <a:off x="723289" y="1401585"/>
                <a:ext cx="2151199" cy="285294"/>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Functional</a:t>
                </a:r>
              </a:p>
            </p:txBody>
          </p:sp>
          <p:cxnSp>
            <p:nvCxnSpPr>
              <p:cNvPr id="58" name="Elbow Connector 90">
                <a:extLst>
                  <a:ext uri="{FF2B5EF4-FFF2-40B4-BE49-F238E27FC236}">
                    <a16:creationId xmlns:a16="http://schemas.microsoft.com/office/drawing/2014/main" id="{1423F6D2-C71C-4E0F-A015-52F27F376441}"/>
                  </a:ext>
                </a:extLst>
              </p:cNvPr>
              <p:cNvCxnSpPr>
                <a:stCxn id="64" idx="1"/>
                <a:endCxn id="63" idx="1"/>
              </p:cNvCxnSpPr>
              <p:nvPr/>
            </p:nvCxnSpPr>
            <p:spPr bwMode="auto">
              <a:xfrm rot="5400000" flipH="1" flipV="1">
                <a:off x="1797895" y="1092692"/>
                <a:ext cx="11298" cy="2170415"/>
              </a:xfrm>
              <a:prstGeom prst="bentConnector3">
                <a:avLst>
                  <a:gd name="adj1" fmla="val 1200000"/>
                </a:avLst>
              </a:prstGeom>
              <a:noFill/>
              <a:ln w="6350" cap="flat" cmpd="sng" algn="ctr">
                <a:solidFill>
                  <a:srgbClr val="00000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0426CEF2-3B0E-40D5-B918-26CD7588E9EA}"/>
                  </a:ext>
                </a:extLst>
              </p:cNvPr>
              <p:cNvCxnSpPr>
                <a:stCxn id="56" idx="2"/>
                <a:endCxn id="62" idx="1"/>
              </p:cNvCxnSpPr>
              <p:nvPr/>
            </p:nvCxnSpPr>
            <p:spPr bwMode="auto">
              <a:xfrm flipH="1">
                <a:off x="1786445" y="1947429"/>
                <a:ext cx="0" cy="230470"/>
              </a:xfrm>
              <a:prstGeom prst="line">
                <a:avLst/>
              </a:prstGeom>
              <a:noFill/>
              <a:ln w="6350" cap="flat" cmpd="sng" algn="ctr">
                <a:solidFill>
                  <a:srgbClr val="000000"/>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3C27FF78-E259-4025-A4FD-E1471B177496}"/>
                  </a:ext>
                </a:extLst>
              </p:cNvPr>
              <p:cNvCxnSpPr/>
              <p:nvPr/>
            </p:nvCxnSpPr>
            <p:spPr bwMode="auto">
              <a:xfrm>
                <a:off x="1248346" y="2045718"/>
                <a:ext cx="0" cy="162684"/>
              </a:xfrm>
              <a:prstGeom prst="line">
                <a:avLst/>
              </a:prstGeom>
              <a:noFill/>
              <a:ln w="6350" cap="flat" cmpd="sng" algn="ctr">
                <a:solidFill>
                  <a:srgbClr val="000000"/>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A99ADC6C-F833-4805-A259-6AB98175A685}"/>
                  </a:ext>
                </a:extLst>
              </p:cNvPr>
              <p:cNvSpPr/>
              <p:nvPr/>
            </p:nvSpPr>
            <p:spPr>
              <a:xfrm rot="5400000">
                <a:off x="800964" y="2415976"/>
                <a:ext cx="894765" cy="418611"/>
              </a:xfrm>
              <a:prstGeom prst="rect">
                <a:avLst/>
              </a:prstGeom>
              <a:solidFill>
                <a:schemeClr val="bg1">
                  <a:lumMod val="75000"/>
                </a:schemeClr>
              </a:solidFill>
              <a:ln w="9525">
                <a:noFill/>
                <a:miter lim="800000"/>
                <a:headEnd/>
                <a:tailEnd/>
              </a:ln>
              <a:effectLst/>
            </p:spPr>
            <p:txBody>
              <a:bodyPr anchor="ctr"/>
              <a:lstStyle/>
              <a:p>
                <a:r>
                  <a:rPr lang="en-US" sz="800" b="1">
                    <a:solidFill>
                      <a:srgbClr val="FFFFFF"/>
                    </a:solidFill>
                    <a:ea typeface="MS PGothic" pitchFamily="34" charset="-128"/>
                  </a:rPr>
                  <a:t>Function 4</a:t>
                </a:r>
              </a:p>
            </p:txBody>
          </p:sp>
          <p:sp>
            <p:nvSpPr>
              <p:cNvPr id="62" name="Rectangle 61">
                <a:extLst>
                  <a:ext uri="{FF2B5EF4-FFF2-40B4-BE49-F238E27FC236}">
                    <a16:creationId xmlns:a16="http://schemas.microsoft.com/office/drawing/2014/main" id="{77F856E2-1176-454D-B8E6-DC8FDF613DEE}"/>
                  </a:ext>
                </a:extLst>
              </p:cNvPr>
              <p:cNvSpPr/>
              <p:nvPr/>
            </p:nvSpPr>
            <p:spPr>
              <a:xfrm rot="5400000">
                <a:off x="1339062" y="2415976"/>
                <a:ext cx="894765" cy="418611"/>
              </a:xfrm>
              <a:prstGeom prst="rect">
                <a:avLst/>
              </a:prstGeom>
              <a:solidFill>
                <a:schemeClr val="bg1">
                  <a:lumMod val="75000"/>
                </a:schemeClr>
              </a:solidFill>
              <a:ln w="9525">
                <a:noFill/>
                <a:miter lim="800000"/>
                <a:headEnd/>
                <a:tailEnd/>
              </a:ln>
              <a:effectLst/>
            </p:spPr>
            <p:txBody>
              <a:bodyPr anchor="ctr"/>
              <a:lstStyle/>
              <a:p>
                <a:r>
                  <a:rPr lang="en-US" sz="800" b="1">
                    <a:solidFill>
                      <a:srgbClr val="FFFFFF"/>
                    </a:solidFill>
                    <a:ea typeface="MS PGothic" pitchFamily="34" charset="-128"/>
                  </a:rPr>
                  <a:t>Function 3</a:t>
                </a:r>
              </a:p>
            </p:txBody>
          </p:sp>
          <p:sp>
            <p:nvSpPr>
              <p:cNvPr id="63" name="Rectangle 62">
                <a:extLst>
                  <a:ext uri="{FF2B5EF4-FFF2-40B4-BE49-F238E27FC236}">
                    <a16:creationId xmlns:a16="http://schemas.microsoft.com/office/drawing/2014/main" id="{73173CE2-5B20-4B75-95AB-53FCF8E1BC4C}"/>
                  </a:ext>
                </a:extLst>
              </p:cNvPr>
              <p:cNvSpPr/>
              <p:nvPr/>
            </p:nvSpPr>
            <p:spPr>
              <a:xfrm rot="5400000">
                <a:off x="2431679" y="2415976"/>
                <a:ext cx="894765" cy="418611"/>
              </a:xfrm>
              <a:prstGeom prst="rect">
                <a:avLst/>
              </a:prstGeom>
              <a:solidFill>
                <a:schemeClr val="bg1">
                  <a:lumMod val="75000"/>
                </a:schemeClr>
              </a:solidFill>
              <a:ln w="9525">
                <a:noFill/>
                <a:miter lim="800000"/>
                <a:headEnd/>
                <a:tailEnd/>
              </a:ln>
              <a:effectLst/>
            </p:spPr>
            <p:txBody>
              <a:bodyPr anchor="ctr"/>
              <a:lstStyle/>
              <a:p>
                <a:r>
                  <a:rPr lang="en-US" sz="800" b="1">
                    <a:solidFill>
                      <a:srgbClr val="FFFFFF"/>
                    </a:solidFill>
                    <a:ea typeface="MS PGothic" pitchFamily="34" charset="-128"/>
                  </a:rPr>
                  <a:t>Function 1</a:t>
                </a:r>
              </a:p>
            </p:txBody>
          </p:sp>
          <p:sp>
            <p:nvSpPr>
              <p:cNvPr id="64" name="Rectangle 63">
                <a:extLst>
                  <a:ext uri="{FF2B5EF4-FFF2-40B4-BE49-F238E27FC236}">
                    <a16:creationId xmlns:a16="http://schemas.microsoft.com/office/drawing/2014/main" id="{A472330D-8A9F-4A05-BAD2-26F8C323373D}"/>
                  </a:ext>
                </a:extLst>
              </p:cNvPr>
              <p:cNvSpPr/>
              <p:nvPr/>
            </p:nvSpPr>
            <p:spPr>
              <a:xfrm rot="5400000">
                <a:off x="261264" y="2415976"/>
                <a:ext cx="894765" cy="418611"/>
              </a:xfrm>
              <a:prstGeom prst="rect">
                <a:avLst/>
              </a:prstGeom>
              <a:solidFill>
                <a:schemeClr val="bg1">
                  <a:lumMod val="75000"/>
                </a:schemeClr>
              </a:solidFill>
              <a:ln w="9525">
                <a:noFill/>
                <a:miter lim="800000"/>
                <a:headEnd/>
                <a:tailEnd/>
              </a:ln>
              <a:effectLst/>
            </p:spPr>
            <p:txBody>
              <a:bodyPr anchor="ctr"/>
              <a:lstStyle/>
              <a:p>
                <a:r>
                  <a:rPr lang="en-US" sz="800" b="1">
                    <a:solidFill>
                      <a:srgbClr val="FFFFFF"/>
                    </a:solidFill>
                    <a:ea typeface="MS PGothic" pitchFamily="34" charset="-128"/>
                  </a:rPr>
                  <a:t>Function 5</a:t>
                </a:r>
              </a:p>
            </p:txBody>
          </p:sp>
          <p:cxnSp>
            <p:nvCxnSpPr>
              <p:cNvPr id="65" name="Straight Connector 64">
                <a:extLst>
                  <a:ext uri="{FF2B5EF4-FFF2-40B4-BE49-F238E27FC236}">
                    <a16:creationId xmlns:a16="http://schemas.microsoft.com/office/drawing/2014/main" id="{B2BEA204-17B8-4227-BFD4-AD35296185F7}"/>
                  </a:ext>
                </a:extLst>
              </p:cNvPr>
              <p:cNvCxnSpPr/>
              <p:nvPr/>
            </p:nvCxnSpPr>
            <p:spPr bwMode="auto">
              <a:xfrm>
                <a:off x="2298601" y="2045718"/>
                <a:ext cx="0" cy="162684"/>
              </a:xfrm>
              <a:prstGeom prst="line">
                <a:avLst/>
              </a:prstGeom>
              <a:noFill/>
              <a:ln w="6350" cap="flat" cmpd="sng" algn="ctr">
                <a:solidFill>
                  <a:srgbClr val="000000"/>
                </a:solidFill>
                <a:prstDash val="solid"/>
                <a:round/>
                <a:headEnd type="none" w="med" len="med"/>
                <a:tailEnd type="none" w="med" len="med"/>
              </a:ln>
              <a:effectLst/>
            </p:spPr>
          </p:cxnSp>
          <p:sp>
            <p:nvSpPr>
              <p:cNvPr id="66" name="Rectangle 65">
                <a:extLst>
                  <a:ext uri="{FF2B5EF4-FFF2-40B4-BE49-F238E27FC236}">
                    <a16:creationId xmlns:a16="http://schemas.microsoft.com/office/drawing/2014/main" id="{21C27178-ABF2-46F0-95C7-BCEF68D5EA9B}"/>
                  </a:ext>
                </a:extLst>
              </p:cNvPr>
              <p:cNvSpPr/>
              <p:nvPr/>
            </p:nvSpPr>
            <p:spPr>
              <a:xfrm rot="5400000">
                <a:off x="1862766" y="2415976"/>
                <a:ext cx="894765" cy="418611"/>
              </a:xfrm>
              <a:prstGeom prst="rect">
                <a:avLst/>
              </a:prstGeom>
              <a:solidFill>
                <a:schemeClr val="bg1">
                  <a:lumMod val="75000"/>
                </a:schemeClr>
              </a:solidFill>
              <a:ln w="9525">
                <a:noFill/>
                <a:miter lim="800000"/>
                <a:headEnd/>
                <a:tailEnd/>
              </a:ln>
              <a:effectLst/>
            </p:spPr>
            <p:txBody>
              <a:bodyPr anchor="ctr"/>
              <a:lstStyle/>
              <a:p>
                <a:r>
                  <a:rPr lang="en-US" sz="800" b="1">
                    <a:solidFill>
                      <a:srgbClr val="FFFFFF"/>
                    </a:solidFill>
                    <a:ea typeface="MS PGothic" pitchFamily="34" charset="-128"/>
                  </a:rPr>
                  <a:t>Function 2</a:t>
                </a:r>
              </a:p>
            </p:txBody>
          </p:sp>
        </p:grpSp>
        <p:grpSp>
          <p:nvGrpSpPr>
            <p:cNvPr id="67" name="Group 66">
              <a:extLst>
                <a:ext uri="{FF2B5EF4-FFF2-40B4-BE49-F238E27FC236}">
                  <a16:creationId xmlns:a16="http://schemas.microsoft.com/office/drawing/2014/main" id="{89FFE468-A1BC-4B83-ADA4-4558581963EC}"/>
                </a:ext>
              </a:extLst>
            </p:cNvPr>
            <p:cNvGrpSpPr/>
            <p:nvPr/>
          </p:nvGrpSpPr>
          <p:grpSpPr>
            <a:xfrm>
              <a:off x="559229" y="3316653"/>
              <a:ext cx="1764587" cy="1249372"/>
              <a:chOff x="2749628" y="2600381"/>
              <a:chExt cx="1696613" cy="1939285"/>
            </a:xfrm>
          </p:grpSpPr>
          <p:sp>
            <p:nvSpPr>
              <p:cNvPr id="68" name="Rectangle 67">
                <a:extLst>
                  <a:ext uri="{FF2B5EF4-FFF2-40B4-BE49-F238E27FC236}">
                    <a16:creationId xmlns:a16="http://schemas.microsoft.com/office/drawing/2014/main" id="{EED03AB6-ED33-4131-AA03-38CF16C2D614}"/>
                  </a:ext>
                </a:extLst>
              </p:cNvPr>
              <p:cNvSpPr/>
              <p:nvPr/>
            </p:nvSpPr>
            <p:spPr>
              <a:xfrm>
                <a:off x="3095419" y="3000426"/>
                <a:ext cx="1005840" cy="274320"/>
              </a:xfrm>
              <a:prstGeom prst="rect">
                <a:avLst/>
              </a:prstGeom>
              <a:solidFill>
                <a:schemeClr val="tx1"/>
              </a:solidFill>
              <a:ln w="9525">
                <a:noFill/>
                <a:miter lim="800000"/>
                <a:headEnd/>
                <a:tailEnd/>
              </a:ln>
              <a:effectLst/>
            </p:spPr>
            <p:txBody>
              <a:bodyPr anchor="ctr"/>
              <a:lstStyle/>
              <a:p>
                <a:endParaRPr lang="en-US" sz="800">
                  <a:solidFill>
                    <a:srgbClr val="002776"/>
                  </a:solidFill>
                  <a:ea typeface="MS PGothic" pitchFamily="34" charset="-128"/>
                </a:endParaRPr>
              </a:p>
            </p:txBody>
          </p:sp>
          <p:sp>
            <p:nvSpPr>
              <p:cNvPr id="69" name="Text Box 547">
                <a:extLst>
                  <a:ext uri="{FF2B5EF4-FFF2-40B4-BE49-F238E27FC236}">
                    <a16:creationId xmlns:a16="http://schemas.microsoft.com/office/drawing/2014/main" id="{F8E9C4E3-C75E-4AFF-ACFA-5E7B627A7287}"/>
                  </a:ext>
                </a:extLst>
              </p:cNvPr>
              <p:cNvSpPr txBox="1">
                <a:spLocks noChangeArrowheads="1"/>
              </p:cNvSpPr>
              <p:nvPr/>
            </p:nvSpPr>
            <p:spPr bwMode="auto">
              <a:xfrm>
                <a:off x="2870459" y="2600381"/>
                <a:ext cx="1409700" cy="334414"/>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Product </a:t>
                </a:r>
              </a:p>
            </p:txBody>
          </p:sp>
          <p:cxnSp>
            <p:nvCxnSpPr>
              <p:cNvPr id="70" name="Elbow Connector 115">
                <a:extLst>
                  <a:ext uri="{FF2B5EF4-FFF2-40B4-BE49-F238E27FC236}">
                    <a16:creationId xmlns:a16="http://schemas.microsoft.com/office/drawing/2014/main" id="{3042F20D-71C9-4A66-B190-D54AC2E6F203}"/>
                  </a:ext>
                </a:extLst>
              </p:cNvPr>
              <p:cNvCxnSpPr>
                <a:stCxn id="76" idx="1"/>
                <a:endCxn id="75" idx="1"/>
              </p:cNvCxnSpPr>
              <p:nvPr/>
            </p:nvCxnSpPr>
            <p:spPr bwMode="auto">
              <a:xfrm rot="5400000" flipH="1" flipV="1">
                <a:off x="3597934" y="2822680"/>
                <a:ext cx="12700" cy="1422293"/>
              </a:xfrm>
              <a:prstGeom prst="bentConnector3">
                <a:avLst>
                  <a:gd name="adj1" fmla="val 1200000"/>
                </a:avLst>
              </a:prstGeom>
              <a:noFill/>
              <a:ln w="6350" cap="flat" cmpd="sng" algn="ctr">
                <a:solidFill>
                  <a:srgbClr val="000000"/>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AE1D39C2-D810-48D2-A133-9F70F24BCF9A}"/>
                  </a:ext>
                </a:extLst>
              </p:cNvPr>
              <p:cNvCxnSpPr>
                <a:stCxn id="68" idx="2"/>
                <a:endCxn id="74" idx="1"/>
              </p:cNvCxnSpPr>
              <p:nvPr/>
            </p:nvCxnSpPr>
            <p:spPr bwMode="auto">
              <a:xfrm flipH="1">
                <a:off x="3593079" y="3274746"/>
                <a:ext cx="0" cy="259080"/>
              </a:xfrm>
              <a:prstGeom prst="line">
                <a:avLst/>
              </a:prstGeom>
              <a:noFill/>
              <a:ln w="6350" cap="flat" cmpd="sng" algn="ctr">
                <a:solidFill>
                  <a:srgbClr val="000000"/>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01C20070-16F0-450F-9811-A667E07DA86D}"/>
                  </a:ext>
                </a:extLst>
              </p:cNvPr>
              <p:cNvCxnSpPr/>
              <p:nvPr/>
            </p:nvCxnSpPr>
            <p:spPr bwMode="auto">
              <a:xfrm>
                <a:off x="3240458" y="3385236"/>
                <a:ext cx="0" cy="182880"/>
              </a:xfrm>
              <a:prstGeom prst="line">
                <a:avLst/>
              </a:prstGeom>
              <a:noFill/>
              <a:ln w="6350" cap="flat" cmpd="sng" algn="ctr">
                <a:solidFill>
                  <a:srgbClr val="000000"/>
                </a:solidFill>
                <a:prstDash val="solid"/>
                <a:round/>
                <a:headEnd type="none" w="med" len="med"/>
                <a:tailEnd type="none" w="med" len="med"/>
              </a:ln>
              <a:effectLst/>
            </p:spPr>
          </p:cxnSp>
          <p:sp>
            <p:nvSpPr>
              <p:cNvPr id="73" name="Rectangle 72">
                <a:extLst>
                  <a:ext uri="{FF2B5EF4-FFF2-40B4-BE49-F238E27FC236}">
                    <a16:creationId xmlns:a16="http://schemas.microsoft.com/office/drawing/2014/main" id="{08030ED2-F89A-4347-AABA-CA247A6011A2}"/>
                  </a:ext>
                </a:extLst>
              </p:cNvPr>
              <p:cNvSpPr/>
              <p:nvPr/>
            </p:nvSpPr>
            <p:spPr>
              <a:xfrm rot="5400000">
                <a:off x="2737538" y="3899586"/>
                <a:ext cx="1005840" cy="274320"/>
              </a:xfrm>
              <a:prstGeom prst="rect">
                <a:avLst/>
              </a:prstGeom>
              <a:solidFill>
                <a:schemeClr val="tx1"/>
              </a:solidFill>
              <a:ln w="9525">
                <a:noFill/>
                <a:miter lim="800000"/>
                <a:headEnd/>
                <a:tailEnd/>
              </a:ln>
              <a:effectLst/>
            </p:spPr>
            <p:txBody>
              <a:bodyPr anchor="ctr"/>
              <a:lstStyle/>
              <a:p>
                <a:r>
                  <a:rPr lang="en-US" sz="800" b="1">
                    <a:solidFill>
                      <a:srgbClr val="FFFFFF"/>
                    </a:solidFill>
                    <a:ea typeface="MS PGothic" pitchFamily="34" charset="-128"/>
                  </a:rPr>
                  <a:t>Product 4</a:t>
                </a:r>
              </a:p>
            </p:txBody>
          </p:sp>
          <p:sp>
            <p:nvSpPr>
              <p:cNvPr id="74" name="Rectangle 73">
                <a:extLst>
                  <a:ext uri="{FF2B5EF4-FFF2-40B4-BE49-F238E27FC236}">
                    <a16:creationId xmlns:a16="http://schemas.microsoft.com/office/drawing/2014/main" id="{99FA2E87-595F-4A12-981C-7ADD20685F9B}"/>
                  </a:ext>
                </a:extLst>
              </p:cNvPr>
              <p:cNvSpPr/>
              <p:nvPr/>
            </p:nvSpPr>
            <p:spPr>
              <a:xfrm rot="5400000">
                <a:off x="3090159" y="3899586"/>
                <a:ext cx="1005840" cy="274320"/>
              </a:xfrm>
              <a:prstGeom prst="rect">
                <a:avLst/>
              </a:prstGeom>
              <a:solidFill>
                <a:schemeClr val="tx1"/>
              </a:solidFill>
              <a:ln w="9525">
                <a:noFill/>
                <a:miter lim="800000"/>
                <a:headEnd/>
                <a:tailEnd/>
              </a:ln>
              <a:effectLst/>
            </p:spPr>
            <p:txBody>
              <a:bodyPr anchor="ctr"/>
              <a:lstStyle/>
              <a:p>
                <a:r>
                  <a:rPr lang="en-US" sz="800" b="1">
                    <a:solidFill>
                      <a:srgbClr val="FFFFFF"/>
                    </a:solidFill>
                    <a:ea typeface="MS PGothic" pitchFamily="34" charset="-128"/>
                  </a:rPr>
                  <a:t>Product 3</a:t>
                </a:r>
              </a:p>
            </p:txBody>
          </p:sp>
          <p:sp>
            <p:nvSpPr>
              <p:cNvPr id="75" name="Rectangle 74">
                <a:extLst>
                  <a:ext uri="{FF2B5EF4-FFF2-40B4-BE49-F238E27FC236}">
                    <a16:creationId xmlns:a16="http://schemas.microsoft.com/office/drawing/2014/main" id="{7769891B-E2CC-48EC-8047-D0AA41CFD4EE}"/>
                  </a:ext>
                </a:extLst>
              </p:cNvPr>
              <p:cNvSpPr/>
              <p:nvPr/>
            </p:nvSpPr>
            <p:spPr>
              <a:xfrm rot="5400000">
                <a:off x="3806161" y="3899586"/>
                <a:ext cx="1005840" cy="274320"/>
              </a:xfrm>
              <a:prstGeom prst="rect">
                <a:avLst/>
              </a:prstGeom>
              <a:solidFill>
                <a:schemeClr val="tx1"/>
              </a:solidFill>
              <a:ln w="9525">
                <a:noFill/>
                <a:miter lim="800000"/>
                <a:headEnd/>
                <a:tailEnd/>
              </a:ln>
              <a:effectLst/>
            </p:spPr>
            <p:txBody>
              <a:bodyPr anchor="ctr"/>
              <a:lstStyle/>
              <a:p>
                <a:r>
                  <a:rPr lang="en-US" sz="800" b="1">
                    <a:solidFill>
                      <a:srgbClr val="FFFFFF"/>
                    </a:solidFill>
                    <a:ea typeface="MS PGothic" pitchFamily="34" charset="-128"/>
                  </a:rPr>
                  <a:t>Product 1</a:t>
                </a:r>
              </a:p>
            </p:txBody>
          </p:sp>
          <p:sp>
            <p:nvSpPr>
              <p:cNvPr id="76" name="Rectangle 75">
                <a:extLst>
                  <a:ext uri="{FF2B5EF4-FFF2-40B4-BE49-F238E27FC236}">
                    <a16:creationId xmlns:a16="http://schemas.microsoft.com/office/drawing/2014/main" id="{BCFECD13-00A3-42EA-8185-0B67CDF3EA85}"/>
                  </a:ext>
                </a:extLst>
              </p:cNvPr>
              <p:cNvSpPr/>
              <p:nvPr/>
            </p:nvSpPr>
            <p:spPr>
              <a:xfrm rot="5400000">
                <a:off x="2383868" y="3899586"/>
                <a:ext cx="1005840" cy="274320"/>
              </a:xfrm>
              <a:prstGeom prst="rect">
                <a:avLst/>
              </a:prstGeom>
              <a:solidFill>
                <a:schemeClr val="tx1"/>
              </a:solidFill>
              <a:ln w="9525">
                <a:noFill/>
                <a:miter lim="800000"/>
                <a:headEnd/>
                <a:tailEnd/>
              </a:ln>
              <a:effectLst/>
            </p:spPr>
            <p:txBody>
              <a:bodyPr anchor="ctr"/>
              <a:lstStyle/>
              <a:p>
                <a:r>
                  <a:rPr lang="en-US" sz="800" b="1">
                    <a:solidFill>
                      <a:srgbClr val="FFFFFF"/>
                    </a:solidFill>
                    <a:ea typeface="MS PGothic" pitchFamily="34" charset="-128"/>
                  </a:rPr>
                  <a:t>Product 5</a:t>
                </a:r>
              </a:p>
            </p:txBody>
          </p:sp>
          <p:cxnSp>
            <p:nvCxnSpPr>
              <p:cNvPr id="77" name="Straight Connector 76">
                <a:extLst>
                  <a:ext uri="{FF2B5EF4-FFF2-40B4-BE49-F238E27FC236}">
                    <a16:creationId xmlns:a16="http://schemas.microsoft.com/office/drawing/2014/main" id="{EFAE0ECD-306E-4077-8EAD-27FA0D2AE43B}"/>
                  </a:ext>
                </a:extLst>
              </p:cNvPr>
              <p:cNvCxnSpPr/>
              <p:nvPr/>
            </p:nvCxnSpPr>
            <p:spPr bwMode="auto">
              <a:xfrm>
                <a:off x="3928700" y="3385236"/>
                <a:ext cx="0" cy="182880"/>
              </a:xfrm>
              <a:prstGeom prst="line">
                <a:avLst/>
              </a:prstGeom>
              <a:noFill/>
              <a:ln w="6350" cap="flat" cmpd="sng" algn="ctr">
                <a:solidFill>
                  <a:srgbClr val="000000"/>
                </a:solidFill>
                <a:prstDash val="solid"/>
                <a:round/>
                <a:headEnd type="none" w="med" len="med"/>
                <a:tailEnd type="none" w="med" len="med"/>
              </a:ln>
              <a:effectLst/>
            </p:spPr>
          </p:cxnSp>
          <p:sp>
            <p:nvSpPr>
              <p:cNvPr id="78" name="Rectangle 77">
                <a:extLst>
                  <a:ext uri="{FF2B5EF4-FFF2-40B4-BE49-F238E27FC236}">
                    <a16:creationId xmlns:a16="http://schemas.microsoft.com/office/drawing/2014/main" id="{7B2A3598-535B-4E73-B95D-E3FFB6B01DDD}"/>
                  </a:ext>
                </a:extLst>
              </p:cNvPr>
              <p:cNvSpPr/>
              <p:nvPr/>
            </p:nvSpPr>
            <p:spPr>
              <a:xfrm rot="5400000">
                <a:off x="3433347" y="3899586"/>
                <a:ext cx="1005840" cy="274320"/>
              </a:xfrm>
              <a:prstGeom prst="rect">
                <a:avLst/>
              </a:prstGeom>
              <a:solidFill>
                <a:schemeClr val="tx1"/>
              </a:solidFill>
              <a:ln w="9525">
                <a:noFill/>
                <a:miter lim="800000"/>
                <a:headEnd/>
                <a:tailEnd/>
              </a:ln>
              <a:effectLst/>
            </p:spPr>
            <p:txBody>
              <a:bodyPr anchor="ctr"/>
              <a:lstStyle/>
              <a:p>
                <a:r>
                  <a:rPr lang="en-US" sz="800" b="1">
                    <a:solidFill>
                      <a:srgbClr val="FFFFFF"/>
                    </a:solidFill>
                    <a:ea typeface="MS PGothic" pitchFamily="34" charset="-128"/>
                  </a:rPr>
                  <a:t>Product 2</a:t>
                </a:r>
              </a:p>
            </p:txBody>
          </p:sp>
        </p:grpSp>
        <p:grpSp>
          <p:nvGrpSpPr>
            <p:cNvPr id="79" name="Group 78">
              <a:extLst>
                <a:ext uri="{FF2B5EF4-FFF2-40B4-BE49-F238E27FC236}">
                  <a16:creationId xmlns:a16="http://schemas.microsoft.com/office/drawing/2014/main" id="{BB37D40F-828B-460C-8F95-56D8AC6FA5DF}"/>
                </a:ext>
              </a:extLst>
            </p:cNvPr>
            <p:cNvGrpSpPr/>
            <p:nvPr/>
          </p:nvGrpSpPr>
          <p:grpSpPr>
            <a:xfrm>
              <a:off x="4820641" y="1922108"/>
              <a:ext cx="2141216" cy="1444138"/>
              <a:chOff x="174988" y="4677862"/>
              <a:chExt cx="3587445" cy="1939455"/>
            </a:xfrm>
          </p:grpSpPr>
          <p:sp>
            <p:nvSpPr>
              <p:cNvPr id="80" name="Rectangle 79">
                <a:extLst>
                  <a:ext uri="{FF2B5EF4-FFF2-40B4-BE49-F238E27FC236}">
                    <a16:creationId xmlns:a16="http://schemas.microsoft.com/office/drawing/2014/main" id="{7C94C0A0-356B-42F9-83B1-1F74AA4AF101}"/>
                  </a:ext>
                </a:extLst>
              </p:cNvPr>
              <p:cNvSpPr/>
              <p:nvPr/>
            </p:nvSpPr>
            <p:spPr>
              <a:xfrm>
                <a:off x="182610" y="5471399"/>
                <a:ext cx="777239" cy="274320"/>
              </a:xfrm>
              <a:prstGeom prst="rect">
                <a:avLst/>
              </a:prstGeom>
              <a:gradFill rotWithShape="1">
                <a:gsLst>
                  <a:gs pos="0">
                    <a:srgbClr val="1F497D">
                      <a:lumMod val="50000"/>
                    </a:srgbClr>
                  </a:gs>
                  <a:gs pos="9000">
                    <a:srgbClr val="1F497D">
                      <a:lumMod val="75000"/>
                    </a:srgbClr>
                  </a:gs>
                  <a:gs pos="100000">
                    <a:srgbClr val="1F497D">
                      <a:lumMod val="75000"/>
                    </a:srgbClr>
                  </a:gs>
                </a:gsLst>
                <a:lin ang="16200000" scaled="0"/>
              </a:gradFill>
              <a:ln w="9525" cap="flat" cmpd="sng" algn="ctr">
                <a:noFill/>
                <a:prstDash val="solid"/>
              </a:ln>
              <a:effectLst/>
            </p:spPr>
            <p:txBody>
              <a:bodyPr lIns="0" rIns="0" anchor="ctr"/>
              <a:lstStyle/>
              <a:p>
                <a:pPr algn="ctr"/>
                <a:r>
                  <a:rPr lang="en-US" sz="800" b="1" kern="0">
                    <a:solidFill>
                      <a:sysClr val="window" lastClr="FFFFFF"/>
                    </a:solidFill>
                  </a:rPr>
                  <a:t>Division 1</a:t>
                </a:r>
              </a:p>
            </p:txBody>
          </p:sp>
          <p:sp>
            <p:nvSpPr>
              <p:cNvPr id="81" name="Rectangle 80">
                <a:extLst>
                  <a:ext uri="{FF2B5EF4-FFF2-40B4-BE49-F238E27FC236}">
                    <a16:creationId xmlns:a16="http://schemas.microsoft.com/office/drawing/2014/main" id="{C06F0552-CA0C-4BB9-8EBD-CE8D596F961E}"/>
                  </a:ext>
                </a:extLst>
              </p:cNvPr>
              <p:cNvSpPr/>
              <p:nvPr/>
            </p:nvSpPr>
            <p:spPr>
              <a:xfrm>
                <a:off x="2985191" y="5471399"/>
                <a:ext cx="777242" cy="274320"/>
              </a:xfrm>
              <a:prstGeom prst="rect">
                <a:avLst/>
              </a:prstGeom>
              <a:gradFill rotWithShape="1">
                <a:gsLst>
                  <a:gs pos="0">
                    <a:srgbClr val="1F497D">
                      <a:lumMod val="50000"/>
                    </a:srgbClr>
                  </a:gs>
                  <a:gs pos="9000">
                    <a:srgbClr val="1F497D">
                      <a:lumMod val="75000"/>
                    </a:srgbClr>
                  </a:gs>
                  <a:gs pos="100000">
                    <a:srgbClr val="1F497D">
                      <a:lumMod val="75000"/>
                    </a:srgbClr>
                  </a:gs>
                </a:gsLst>
                <a:lin ang="16200000" scaled="0"/>
              </a:gradFill>
              <a:ln w="9525" cap="flat" cmpd="sng" algn="ctr">
                <a:noFill/>
                <a:prstDash val="solid"/>
              </a:ln>
              <a:effectLst/>
            </p:spPr>
            <p:txBody>
              <a:bodyPr lIns="0" rIns="0" anchor="ctr"/>
              <a:lstStyle/>
              <a:p>
                <a:pPr algn="ctr"/>
                <a:r>
                  <a:rPr lang="en-US" sz="800" b="1" kern="0">
                    <a:solidFill>
                      <a:sysClr val="window" lastClr="FFFFFF"/>
                    </a:solidFill>
                  </a:rPr>
                  <a:t>Division 4</a:t>
                </a:r>
              </a:p>
            </p:txBody>
          </p:sp>
          <p:sp>
            <p:nvSpPr>
              <p:cNvPr id="82" name="Text Box 550">
                <a:extLst>
                  <a:ext uri="{FF2B5EF4-FFF2-40B4-BE49-F238E27FC236}">
                    <a16:creationId xmlns:a16="http://schemas.microsoft.com/office/drawing/2014/main" id="{00CEAD8D-6BA3-4944-86F4-38AAA79D46B9}"/>
                  </a:ext>
                </a:extLst>
              </p:cNvPr>
              <p:cNvSpPr txBox="1">
                <a:spLocks noChangeArrowheads="1"/>
              </p:cNvSpPr>
              <p:nvPr/>
            </p:nvSpPr>
            <p:spPr bwMode="auto">
              <a:xfrm>
                <a:off x="1055236" y="4677862"/>
                <a:ext cx="1808818" cy="289338"/>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Geographic </a:t>
                </a:r>
              </a:p>
            </p:txBody>
          </p:sp>
          <p:cxnSp>
            <p:nvCxnSpPr>
              <p:cNvPr id="84" name="Elbow Connector 128">
                <a:extLst>
                  <a:ext uri="{FF2B5EF4-FFF2-40B4-BE49-F238E27FC236}">
                    <a16:creationId xmlns:a16="http://schemas.microsoft.com/office/drawing/2014/main" id="{1C3BE2C0-A8ED-4F53-B479-37FEEF8A731D}"/>
                  </a:ext>
                </a:extLst>
              </p:cNvPr>
              <p:cNvCxnSpPr>
                <a:stCxn id="80" idx="0"/>
                <a:endCxn id="81" idx="0"/>
              </p:cNvCxnSpPr>
              <p:nvPr/>
            </p:nvCxnSpPr>
            <p:spPr bwMode="auto">
              <a:xfrm rot="5400000" flipH="1" flipV="1">
                <a:off x="1972518" y="4070105"/>
                <a:ext cx="12700" cy="2802590"/>
              </a:xfrm>
              <a:prstGeom prst="bentConnector3">
                <a:avLst>
                  <a:gd name="adj1" fmla="val 1100000"/>
                </a:avLst>
              </a:prstGeom>
              <a:noFill/>
              <a:ln w="6350" cap="flat" cmpd="sng" algn="ctr">
                <a:solidFill>
                  <a:srgbClr val="000000"/>
                </a:solidFill>
                <a:prstDash val="solid"/>
                <a:round/>
                <a:headEnd type="none" w="med" len="med"/>
                <a:tailEnd type="none" w="med" len="med"/>
              </a:ln>
              <a:effectLst/>
            </p:spPr>
          </p:cxnSp>
          <p:cxnSp>
            <p:nvCxnSpPr>
              <p:cNvPr id="91" name="Elbow Connector 129">
                <a:extLst>
                  <a:ext uri="{FF2B5EF4-FFF2-40B4-BE49-F238E27FC236}">
                    <a16:creationId xmlns:a16="http://schemas.microsoft.com/office/drawing/2014/main" id="{176C0497-E7DD-45E1-BC7B-ADA1220CB084}"/>
                  </a:ext>
                </a:extLst>
              </p:cNvPr>
              <p:cNvCxnSpPr/>
              <p:nvPr/>
            </p:nvCxnSpPr>
            <p:spPr bwMode="auto">
              <a:xfrm rot="5400000">
                <a:off x="488118" y="6005986"/>
                <a:ext cx="665314" cy="144780"/>
              </a:xfrm>
              <a:prstGeom prst="bentConnector2">
                <a:avLst/>
              </a:prstGeom>
              <a:noFill/>
              <a:ln w="6350" cap="flat" cmpd="sng" algn="ctr">
                <a:solidFill>
                  <a:srgbClr val="000000"/>
                </a:solidFill>
                <a:prstDash val="solid"/>
                <a:round/>
                <a:headEnd type="none" w="med" len="med"/>
                <a:tailEnd type="none" w="med" len="med"/>
              </a:ln>
              <a:effectLst/>
            </p:spPr>
          </p:cxnSp>
          <p:sp>
            <p:nvSpPr>
              <p:cNvPr id="98" name="Rectangle 97">
                <a:extLst>
                  <a:ext uri="{FF2B5EF4-FFF2-40B4-BE49-F238E27FC236}">
                    <a16:creationId xmlns:a16="http://schemas.microsoft.com/office/drawing/2014/main" id="{E64807FA-0253-49CA-922B-E2C9CAB4E0AB}"/>
                  </a:ext>
                </a:extLst>
              </p:cNvPr>
              <p:cNvSpPr/>
              <p:nvPr/>
            </p:nvSpPr>
            <p:spPr>
              <a:xfrm>
                <a:off x="174988" y="6273873"/>
                <a:ext cx="640078" cy="343444"/>
              </a:xfrm>
              <a:prstGeom prst="rect">
                <a:avLst/>
              </a:prstGeom>
              <a:gradFill rotWithShape="1">
                <a:gsLst>
                  <a:gs pos="0">
                    <a:srgbClr val="1F497D">
                      <a:lumMod val="50000"/>
                    </a:srgbClr>
                  </a:gs>
                  <a:gs pos="9000">
                    <a:srgbClr val="1F497D">
                      <a:lumMod val="75000"/>
                    </a:srgbClr>
                  </a:gs>
                  <a:gs pos="100000">
                    <a:srgbClr val="1F497D">
                      <a:lumMod val="75000"/>
                    </a:srgbClr>
                  </a:gs>
                </a:gsLst>
                <a:lin ang="16200000" scaled="0"/>
              </a:gradFill>
              <a:ln w="9525" cap="flat" cmpd="sng" algn="ctr">
                <a:noFill/>
                <a:prstDash val="solid"/>
              </a:ln>
              <a:effectLst/>
            </p:spPr>
            <p:txBody>
              <a:bodyPr lIns="0" rIns="0" anchor="ctr"/>
              <a:lstStyle/>
              <a:p>
                <a:pPr algn="ctr">
                  <a:lnSpc>
                    <a:spcPts val="1100"/>
                  </a:lnSpc>
                </a:pPr>
                <a:r>
                  <a:rPr lang="en-US" sz="800" b="1" kern="0">
                    <a:solidFill>
                      <a:sysClr val="window" lastClr="FFFFFF"/>
                    </a:solidFill>
                  </a:rPr>
                  <a:t>Function View</a:t>
                </a:r>
              </a:p>
            </p:txBody>
          </p:sp>
          <p:cxnSp>
            <p:nvCxnSpPr>
              <p:cNvPr id="105" name="Straight Connector 104">
                <a:extLst>
                  <a:ext uri="{FF2B5EF4-FFF2-40B4-BE49-F238E27FC236}">
                    <a16:creationId xmlns:a16="http://schemas.microsoft.com/office/drawing/2014/main" id="{60034129-C66A-4615-86FD-9D6914EF563D}"/>
                  </a:ext>
                </a:extLst>
              </p:cNvPr>
              <p:cNvCxnSpPr/>
              <p:nvPr/>
            </p:nvCxnSpPr>
            <p:spPr bwMode="auto">
              <a:xfrm>
                <a:off x="761615" y="6052777"/>
                <a:ext cx="144780" cy="0"/>
              </a:xfrm>
              <a:prstGeom prst="line">
                <a:avLst/>
              </a:prstGeom>
              <a:noFill/>
              <a:ln w="6350" cap="flat" cmpd="sng" algn="ctr">
                <a:solidFill>
                  <a:srgbClr val="000000"/>
                </a:solidFill>
                <a:prstDash val="solid"/>
                <a:round/>
                <a:headEnd type="none" w="med" len="med"/>
                <a:tailEnd type="none" w="med" len="med"/>
              </a:ln>
              <a:effectLst/>
            </p:spPr>
          </p:cxnSp>
          <p:sp>
            <p:nvSpPr>
              <p:cNvPr id="112" name="Rectangle 111">
                <a:extLst>
                  <a:ext uri="{FF2B5EF4-FFF2-40B4-BE49-F238E27FC236}">
                    <a16:creationId xmlns:a16="http://schemas.microsoft.com/office/drawing/2014/main" id="{2FB7109C-8B33-4DDB-A30F-4664E3A74532}"/>
                  </a:ext>
                </a:extLst>
              </p:cNvPr>
              <p:cNvSpPr/>
              <p:nvPr/>
            </p:nvSpPr>
            <p:spPr>
              <a:xfrm>
                <a:off x="174990" y="5884983"/>
                <a:ext cx="640079" cy="343444"/>
              </a:xfrm>
              <a:prstGeom prst="rect">
                <a:avLst/>
              </a:prstGeom>
              <a:gradFill rotWithShape="1">
                <a:gsLst>
                  <a:gs pos="0">
                    <a:srgbClr val="1F497D">
                      <a:lumMod val="50000"/>
                    </a:srgbClr>
                  </a:gs>
                  <a:gs pos="9000">
                    <a:srgbClr val="1F497D">
                      <a:lumMod val="75000"/>
                    </a:srgbClr>
                  </a:gs>
                  <a:gs pos="100000">
                    <a:srgbClr val="1F497D">
                      <a:lumMod val="75000"/>
                    </a:srgbClr>
                  </a:gs>
                </a:gsLst>
                <a:lin ang="16200000" scaled="0"/>
              </a:gradFill>
              <a:ln w="9525" cap="flat" cmpd="sng" algn="ctr">
                <a:noFill/>
                <a:prstDash val="solid"/>
              </a:ln>
              <a:effectLst/>
            </p:spPr>
            <p:txBody>
              <a:bodyPr lIns="0" rIns="0" anchor="ctr"/>
              <a:lstStyle/>
              <a:p>
                <a:pPr algn="ctr">
                  <a:lnSpc>
                    <a:spcPts val="1100"/>
                  </a:lnSpc>
                </a:pPr>
                <a:r>
                  <a:rPr lang="en-US" sz="800" b="1" kern="0">
                    <a:solidFill>
                      <a:sysClr val="window" lastClr="FFFFFF"/>
                    </a:solidFill>
                  </a:rPr>
                  <a:t>Service View</a:t>
                </a:r>
              </a:p>
            </p:txBody>
          </p:sp>
          <p:cxnSp>
            <p:nvCxnSpPr>
              <p:cNvPr id="128" name="Straight Connector 127">
                <a:extLst>
                  <a:ext uri="{FF2B5EF4-FFF2-40B4-BE49-F238E27FC236}">
                    <a16:creationId xmlns:a16="http://schemas.microsoft.com/office/drawing/2014/main" id="{D6F3882E-C29B-45E9-8C81-AD626977A82F}"/>
                  </a:ext>
                </a:extLst>
              </p:cNvPr>
              <p:cNvCxnSpPr/>
              <p:nvPr/>
            </p:nvCxnSpPr>
            <p:spPr bwMode="auto">
              <a:xfrm>
                <a:off x="1567968" y="5290402"/>
                <a:ext cx="0" cy="187349"/>
              </a:xfrm>
              <a:prstGeom prst="line">
                <a:avLst/>
              </a:prstGeom>
              <a:noFill/>
              <a:ln w="6350" cap="flat" cmpd="sng" algn="ctr">
                <a:solidFill>
                  <a:srgbClr val="000000"/>
                </a:solidFill>
                <a:prstDash val="solid"/>
                <a:round/>
                <a:headEnd type="none" w="med" len="med"/>
                <a:tailEnd type="none" w="med" len="med"/>
              </a:ln>
              <a:effectLst/>
            </p:spPr>
          </p:cxnSp>
          <p:sp>
            <p:nvSpPr>
              <p:cNvPr id="129" name="Rectangle 128">
                <a:extLst>
                  <a:ext uri="{FF2B5EF4-FFF2-40B4-BE49-F238E27FC236}">
                    <a16:creationId xmlns:a16="http://schemas.microsoft.com/office/drawing/2014/main" id="{486C8D1F-2469-4374-85AA-0ADFFE7ED51F}"/>
                  </a:ext>
                </a:extLst>
              </p:cNvPr>
              <p:cNvSpPr/>
              <p:nvPr/>
            </p:nvSpPr>
            <p:spPr>
              <a:xfrm>
                <a:off x="1111721" y="5471399"/>
                <a:ext cx="777239" cy="274320"/>
              </a:xfrm>
              <a:prstGeom prst="rect">
                <a:avLst/>
              </a:prstGeom>
              <a:gradFill rotWithShape="1">
                <a:gsLst>
                  <a:gs pos="0">
                    <a:srgbClr val="1F497D">
                      <a:lumMod val="50000"/>
                    </a:srgbClr>
                  </a:gs>
                  <a:gs pos="9000">
                    <a:srgbClr val="1F497D">
                      <a:lumMod val="75000"/>
                    </a:srgbClr>
                  </a:gs>
                  <a:gs pos="100000">
                    <a:srgbClr val="1F497D">
                      <a:lumMod val="75000"/>
                    </a:srgbClr>
                  </a:gs>
                </a:gsLst>
                <a:lin ang="16200000" scaled="0"/>
              </a:gradFill>
              <a:ln w="9525" cap="flat" cmpd="sng" algn="ctr">
                <a:noFill/>
                <a:prstDash val="solid"/>
              </a:ln>
              <a:effectLst/>
            </p:spPr>
            <p:txBody>
              <a:bodyPr lIns="0" rIns="0" anchor="ctr"/>
              <a:lstStyle/>
              <a:p>
                <a:pPr algn="ctr"/>
                <a:r>
                  <a:rPr lang="en-US" sz="800" b="1" kern="0">
                    <a:solidFill>
                      <a:sysClr val="window" lastClr="FFFFFF"/>
                    </a:solidFill>
                  </a:rPr>
                  <a:t>Division 2</a:t>
                </a:r>
              </a:p>
            </p:txBody>
          </p:sp>
          <p:cxnSp>
            <p:nvCxnSpPr>
              <p:cNvPr id="138" name="Straight Connector 137">
                <a:extLst>
                  <a:ext uri="{FF2B5EF4-FFF2-40B4-BE49-F238E27FC236}">
                    <a16:creationId xmlns:a16="http://schemas.microsoft.com/office/drawing/2014/main" id="{633EE0E3-9685-4619-AD42-4EA205613E20}"/>
                  </a:ext>
                </a:extLst>
              </p:cNvPr>
              <p:cNvCxnSpPr/>
              <p:nvPr/>
            </p:nvCxnSpPr>
            <p:spPr bwMode="auto">
              <a:xfrm>
                <a:off x="2417008" y="5320576"/>
                <a:ext cx="0" cy="187349"/>
              </a:xfrm>
              <a:prstGeom prst="line">
                <a:avLst/>
              </a:prstGeom>
              <a:noFill/>
              <a:ln w="6350" cap="flat" cmpd="sng" algn="ctr">
                <a:solidFill>
                  <a:srgbClr val="000000"/>
                </a:solidFill>
                <a:prstDash val="solid"/>
                <a:round/>
                <a:headEnd type="none" w="med" len="med"/>
                <a:tailEnd type="none" w="med" len="med"/>
              </a:ln>
              <a:effectLst/>
            </p:spPr>
          </p:cxnSp>
          <p:sp>
            <p:nvSpPr>
              <p:cNvPr id="139" name="Rectangle 138">
                <a:extLst>
                  <a:ext uri="{FF2B5EF4-FFF2-40B4-BE49-F238E27FC236}">
                    <a16:creationId xmlns:a16="http://schemas.microsoft.com/office/drawing/2014/main" id="{9964231B-64A5-403B-B24A-AAC7D97F1D8B}"/>
                  </a:ext>
                </a:extLst>
              </p:cNvPr>
              <p:cNvSpPr/>
              <p:nvPr/>
            </p:nvSpPr>
            <p:spPr>
              <a:xfrm>
                <a:off x="2055554" y="5471399"/>
                <a:ext cx="777242" cy="274320"/>
              </a:xfrm>
              <a:prstGeom prst="rect">
                <a:avLst/>
              </a:prstGeom>
              <a:gradFill rotWithShape="1">
                <a:gsLst>
                  <a:gs pos="0">
                    <a:srgbClr val="1F497D">
                      <a:lumMod val="50000"/>
                    </a:srgbClr>
                  </a:gs>
                  <a:gs pos="9000">
                    <a:srgbClr val="1F497D">
                      <a:lumMod val="75000"/>
                    </a:srgbClr>
                  </a:gs>
                  <a:gs pos="100000">
                    <a:srgbClr val="1F497D">
                      <a:lumMod val="75000"/>
                    </a:srgbClr>
                  </a:gs>
                </a:gsLst>
                <a:lin ang="16200000" scaled="0"/>
              </a:gradFill>
              <a:ln w="9525" cap="flat" cmpd="sng" algn="ctr">
                <a:noFill/>
                <a:prstDash val="solid"/>
              </a:ln>
              <a:effectLst/>
            </p:spPr>
            <p:txBody>
              <a:bodyPr lIns="0" rIns="0" anchor="ctr"/>
              <a:lstStyle/>
              <a:p>
                <a:pPr algn="ctr"/>
                <a:r>
                  <a:rPr lang="en-US" sz="800" b="1" kern="0">
                    <a:solidFill>
                      <a:sysClr val="window" lastClr="FFFFFF"/>
                    </a:solidFill>
                  </a:rPr>
                  <a:t>Division 3</a:t>
                </a:r>
              </a:p>
            </p:txBody>
          </p:sp>
          <p:cxnSp>
            <p:nvCxnSpPr>
              <p:cNvPr id="140" name="Straight Connector 139">
                <a:extLst>
                  <a:ext uri="{FF2B5EF4-FFF2-40B4-BE49-F238E27FC236}">
                    <a16:creationId xmlns:a16="http://schemas.microsoft.com/office/drawing/2014/main" id="{19F11363-6732-4B0C-909B-81CC9A9FBB22}"/>
                  </a:ext>
                </a:extLst>
              </p:cNvPr>
              <p:cNvCxnSpPr/>
              <p:nvPr/>
            </p:nvCxnSpPr>
            <p:spPr bwMode="auto">
              <a:xfrm>
                <a:off x="2417008" y="5146891"/>
                <a:ext cx="0" cy="187348"/>
              </a:xfrm>
              <a:prstGeom prst="line">
                <a:avLst/>
              </a:prstGeom>
              <a:noFill/>
              <a:ln w="6350" cap="flat" cmpd="sng" algn="ctr">
                <a:solidFill>
                  <a:srgbClr val="000000"/>
                </a:solidFill>
                <a:prstDash val="solid"/>
                <a:round/>
                <a:headEnd type="none" w="med" len="med"/>
                <a:tailEnd type="none" w="med" len="med"/>
              </a:ln>
              <a:effectLst/>
            </p:spPr>
          </p:cxnSp>
          <p:sp>
            <p:nvSpPr>
              <p:cNvPr id="141" name="Rectangle 140">
                <a:extLst>
                  <a:ext uri="{FF2B5EF4-FFF2-40B4-BE49-F238E27FC236}">
                    <a16:creationId xmlns:a16="http://schemas.microsoft.com/office/drawing/2014/main" id="{0BC76E82-F4BE-4C3E-B28A-EA6BDF1ED4D1}"/>
                  </a:ext>
                </a:extLst>
              </p:cNvPr>
              <p:cNvSpPr/>
              <p:nvPr/>
            </p:nvSpPr>
            <p:spPr>
              <a:xfrm>
                <a:off x="1456721" y="5009731"/>
                <a:ext cx="1005841" cy="274320"/>
              </a:xfrm>
              <a:prstGeom prst="rect">
                <a:avLst/>
              </a:prstGeom>
              <a:gradFill rotWithShape="1">
                <a:gsLst>
                  <a:gs pos="0">
                    <a:srgbClr val="1F497D">
                      <a:lumMod val="50000"/>
                    </a:srgbClr>
                  </a:gs>
                  <a:gs pos="9000">
                    <a:srgbClr val="1F497D">
                      <a:lumMod val="75000"/>
                    </a:srgbClr>
                  </a:gs>
                  <a:gs pos="100000">
                    <a:srgbClr val="1F497D">
                      <a:lumMod val="75000"/>
                    </a:srgbClr>
                  </a:gs>
                </a:gsLst>
                <a:lin ang="16200000" scaled="0"/>
              </a:gradFill>
              <a:ln w="9525" cap="flat" cmpd="sng" algn="ctr">
                <a:noFill/>
                <a:prstDash val="solid"/>
              </a:ln>
              <a:effectLst/>
            </p:spPr>
            <p:txBody>
              <a:bodyPr anchor="ctr"/>
              <a:lstStyle/>
              <a:p>
                <a:pPr algn="ctr"/>
                <a:endParaRPr lang="en-US" sz="800" kern="0">
                  <a:solidFill>
                    <a:sysClr val="window" lastClr="FFFFFF"/>
                  </a:solidFill>
                </a:endParaRPr>
              </a:p>
            </p:txBody>
          </p:sp>
        </p:grpSp>
        <p:grpSp>
          <p:nvGrpSpPr>
            <p:cNvPr id="142" name="Group 141">
              <a:extLst>
                <a:ext uri="{FF2B5EF4-FFF2-40B4-BE49-F238E27FC236}">
                  <a16:creationId xmlns:a16="http://schemas.microsoft.com/office/drawing/2014/main" id="{2544A4AC-A2C1-49C1-AF32-7EDED1438066}"/>
                </a:ext>
              </a:extLst>
            </p:cNvPr>
            <p:cNvGrpSpPr/>
            <p:nvPr/>
          </p:nvGrpSpPr>
          <p:grpSpPr>
            <a:xfrm>
              <a:off x="624959" y="4881542"/>
              <a:ext cx="1366130" cy="1395796"/>
              <a:chOff x="8764424" y="3321924"/>
              <a:chExt cx="1419784" cy="2569465"/>
            </a:xfrm>
          </p:grpSpPr>
          <p:sp>
            <p:nvSpPr>
              <p:cNvPr id="143" name="Text Box 551">
                <a:extLst>
                  <a:ext uri="{FF2B5EF4-FFF2-40B4-BE49-F238E27FC236}">
                    <a16:creationId xmlns:a16="http://schemas.microsoft.com/office/drawing/2014/main" id="{407D7413-3DEF-4A24-AD42-28A80CE501DB}"/>
                  </a:ext>
                </a:extLst>
              </p:cNvPr>
              <p:cNvSpPr txBox="1">
                <a:spLocks noChangeArrowheads="1"/>
              </p:cNvSpPr>
              <p:nvPr/>
            </p:nvSpPr>
            <p:spPr bwMode="auto">
              <a:xfrm>
                <a:off x="8764424" y="3321924"/>
                <a:ext cx="1409699" cy="396602"/>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Process</a:t>
                </a:r>
              </a:p>
            </p:txBody>
          </p:sp>
          <p:cxnSp>
            <p:nvCxnSpPr>
              <p:cNvPr id="144" name="Elbow Connector 155">
                <a:extLst>
                  <a:ext uri="{FF2B5EF4-FFF2-40B4-BE49-F238E27FC236}">
                    <a16:creationId xmlns:a16="http://schemas.microsoft.com/office/drawing/2014/main" id="{0398FE6B-28BC-4BCF-941A-7C5C0002D3AC}"/>
                  </a:ext>
                </a:extLst>
              </p:cNvPr>
              <p:cNvCxnSpPr/>
              <p:nvPr/>
            </p:nvCxnSpPr>
            <p:spPr bwMode="auto">
              <a:xfrm rot="16200000" flipH="1">
                <a:off x="8075991" y="4777777"/>
                <a:ext cx="1774619" cy="216775"/>
              </a:xfrm>
              <a:prstGeom prst="bentConnector2">
                <a:avLst/>
              </a:prstGeom>
              <a:noFill/>
              <a:ln w="6350" cap="flat" cmpd="sng" algn="ctr">
                <a:solidFill>
                  <a:srgbClr val="000000"/>
                </a:solidFill>
                <a:prstDash val="solid"/>
                <a:round/>
                <a:headEnd type="none" w="med" len="med"/>
                <a:tailEnd type="none" w="med" len="med"/>
              </a:ln>
              <a:effectLst/>
            </p:spPr>
          </p:cxnSp>
          <p:sp>
            <p:nvSpPr>
              <p:cNvPr id="145" name="Rectangle 144">
                <a:extLst>
                  <a:ext uri="{FF2B5EF4-FFF2-40B4-BE49-F238E27FC236}">
                    <a16:creationId xmlns:a16="http://schemas.microsoft.com/office/drawing/2014/main" id="{623093DF-AEB9-4E9E-89CA-D030D2B8269B}"/>
                  </a:ext>
                </a:extLst>
              </p:cNvPr>
              <p:cNvSpPr/>
              <p:nvPr/>
            </p:nvSpPr>
            <p:spPr>
              <a:xfrm>
                <a:off x="8778713" y="3724536"/>
                <a:ext cx="1280160" cy="274320"/>
              </a:xfrm>
              <a:prstGeom prst="rect">
                <a:avLst/>
              </a:prstGeom>
              <a:solidFill>
                <a:schemeClr val="tx2">
                  <a:lumMod val="40000"/>
                  <a:lumOff val="60000"/>
                </a:schemeClr>
              </a:solidFill>
              <a:ln w="3175">
                <a:noFill/>
                <a:round/>
                <a:headEnd/>
                <a:tailEnd/>
              </a:ln>
              <a:effectLst/>
            </p:spPr>
            <p:txBody>
              <a:bodyPr/>
              <a:lstStyle/>
              <a:p>
                <a:endParaRPr lang="en-US" sz="800">
                  <a:solidFill>
                    <a:srgbClr val="002776"/>
                  </a:solidFill>
                  <a:ea typeface="MS PGothic" pitchFamily="34" charset="-128"/>
                </a:endParaRPr>
              </a:p>
            </p:txBody>
          </p:sp>
          <p:cxnSp>
            <p:nvCxnSpPr>
              <p:cNvPr id="146" name="Straight Connector 145">
                <a:extLst>
                  <a:ext uri="{FF2B5EF4-FFF2-40B4-BE49-F238E27FC236}">
                    <a16:creationId xmlns:a16="http://schemas.microsoft.com/office/drawing/2014/main" id="{679311E0-8466-46FA-A88A-DE5CD0E8A5B1}"/>
                  </a:ext>
                </a:extLst>
              </p:cNvPr>
              <p:cNvCxnSpPr>
                <a:endCxn id="150" idx="1"/>
              </p:cNvCxnSpPr>
              <p:nvPr/>
            </p:nvCxnSpPr>
            <p:spPr bwMode="auto">
              <a:xfrm>
                <a:off x="8854913" y="4459151"/>
                <a:ext cx="140575" cy="0"/>
              </a:xfrm>
              <a:prstGeom prst="line">
                <a:avLst/>
              </a:prstGeom>
              <a:noFill/>
              <a:ln w="6350" cap="flat" cmpd="sng" algn="ctr">
                <a:solidFill>
                  <a:srgbClr val="000000"/>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81436A5C-219C-4D24-BDF1-A75F989666DE}"/>
                  </a:ext>
                </a:extLst>
              </p:cNvPr>
              <p:cNvCxnSpPr/>
              <p:nvPr/>
            </p:nvCxnSpPr>
            <p:spPr bwMode="auto">
              <a:xfrm>
                <a:off x="8857093" y="4793248"/>
                <a:ext cx="140575" cy="0"/>
              </a:xfrm>
              <a:prstGeom prst="line">
                <a:avLst/>
              </a:prstGeom>
              <a:noFill/>
              <a:ln w="6350" cap="flat" cmpd="sng" algn="ctr">
                <a:solidFill>
                  <a:srgbClr val="000000"/>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742CA43A-82F9-48EF-8944-E75AAB7A898B}"/>
                  </a:ext>
                </a:extLst>
              </p:cNvPr>
              <p:cNvCxnSpPr/>
              <p:nvPr/>
            </p:nvCxnSpPr>
            <p:spPr bwMode="auto">
              <a:xfrm>
                <a:off x="8857093" y="5111719"/>
                <a:ext cx="140575" cy="0"/>
              </a:xfrm>
              <a:prstGeom prst="line">
                <a:avLst/>
              </a:prstGeom>
              <a:noFill/>
              <a:ln w="6350" cap="flat" cmpd="sng" algn="ctr">
                <a:solidFill>
                  <a:srgbClr val="000000"/>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8C11CF59-C96D-4DD1-8782-B6D955B8A958}"/>
                  </a:ext>
                </a:extLst>
              </p:cNvPr>
              <p:cNvCxnSpPr/>
              <p:nvPr/>
            </p:nvCxnSpPr>
            <p:spPr bwMode="auto">
              <a:xfrm>
                <a:off x="8854912" y="5434513"/>
                <a:ext cx="140575" cy="0"/>
              </a:xfrm>
              <a:prstGeom prst="line">
                <a:avLst/>
              </a:prstGeom>
              <a:noFill/>
              <a:ln w="6350" cap="flat" cmpd="sng" algn="ctr">
                <a:solidFill>
                  <a:srgbClr val="000000"/>
                </a:solidFill>
                <a:prstDash val="solid"/>
                <a:round/>
                <a:headEnd type="none" w="med" len="med"/>
                <a:tailEnd type="none" w="med" len="med"/>
              </a:ln>
              <a:effectLst/>
            </p:spPr>
          </p:cxnSp>
          <p:sp>
            <p:nvSpPr>
              <p:cNvPr id="150" name="Rectangle 149">
                <a:extLst>
                  <a:ext uri="{FF2B5EF4-FFF2-40B4-BE49-F238E27FC236}">
                    <a16:creationId xmlns:a16="http://schemas.microsoft.com/office/drawing/2014/main" id="{97728ADB-FF53-4920-87AC-50495DA01E71}"/>
                  </a:ext>
                </a:extLst>
              </p:cNvPr>
              <p:cNvSpPr/>
              <p:nvPr/>
            </p:nvSpPr>
            <p:spPr>
              <a:xfrm>
                <a:off x="8995488" y="4341237"/>
                <a:ext cx="1188720" cy="235828"/>
              </a:xfrm>
              <a:prstGeom prst="rect">
                <a:avLst/>
              </a:prstGeom>
              <a:solidFill>
                <a:schemeClr val="tx2">
                  <a:lumMod val="40000"/>
                  <a:lumOff val="60000"/>
                </a:schemeClr>
              </a:solidFill>
              <a:ln w="3175">
                <a:noFill/>
                <a:round/>
                <a:headEnd/>
                <a:tailEnd/>
              </a:ln>
              <a:effectLst/>
            </p:spPr>
            <p:txBody>
              <a:bodyPr/>
              <a:lstStyle/>
              <a:p>
                <a:pPr algn="ctr"/>
                <a:r>
                  <a:rPr lang="en-US" sz="800" b="1">
                    <a:solidFill>
                      <a:srgbClr val="002776"/>
                    </a:solidFill>
                    <a:ea typeface="MS PGothic" pitchFamily="34" charset="-128"/>
                  </a:rPr>
                  <a:t>Process 1</a:t>
                </a:r>
              </a:p>
            </p:txBody>
          </p:sp>
          <p:sp>
            <p:nvSpPr>
              <p:cNvPr id="151" name="Rectangle 150">
                <a:extLst>
                  <a:ext uri="{FF2B5EF4-FFF2-40B4-BE49-F238E27FC236}">
                    <a16:creationId xmlns:a16="http://schemas.microsoft.com/office/drawing/2014/main" id="{784AD51F-70E5-4B54-AF3E-AE0E592E8373}"/>
                  </a:ext>
                </a:extLst>
              </p:cNvPr>
              <p:cNvSpPr/>
              <p:nvPr/>
            </p:nvSpPr>
            <p:spPr>
              <a:xfrm>
                <a:off x="8995488" y="4675334"/>
                <a:ext cx="1188720" cy="235828"/>
              </a:xfrm>
              <a:prstGeom prst="rect">
                <a:avLst/>
              </a:prstGeom>
              <a:solidFill>
                <a:schemeClr val="tx2">
                  <a:lumMod val="40000"/>
                  <a:lumOff val="60000"/>
                </a:schemeClr>
              </a:solidFill>
              <a:ln w="3175">
                <a:noFill/>
                <a:round/>
                <a:headEnd/>
                <a:tailEnd/>
              </a:ln>
              <a:effectLst/>
            </p:spPr>
            <p:txBody>
              <a:bodyPr/>
              <a:lstStyle/>
              <a:p>
                <a:pPr algn="ctr"/>
                <a:r>
                  <a:rPr lang="en-US" sz="800" b="1">
                    <a:solidFill>
                      <a:srgbClr val="002776"/>
                    </a:solidFill>
                    <a:ea typeface="MS PGothic" pitchFamily="34" charset="-128"/>
                  </a:rPr>
                  <a:t>Process 2</a:t>
                </a:r>
              </a:p>
            </p:txBody>
          </p:sp>
          <p:sp>
            <p:nvSpPr>
              <p:cNvPr id="152" name="Rectangle 151">
                <a:extLst>
                  <a:ext uri="{FF2B5EF4-FFF2-40B4-BE49-F238E27FC236}">
                    <a16:creationId xmlns:a16="http://schemas.microsoft.com/office/drawing/2014/main" id="{6097E0AF-93D1-4000-B3D7-39B0DBEE593E}"/>
                  </a:ext>
                </a:extLst>
              </p:cNvPr>
              <p:cNvSpPr/>
              <p:nvPr/>
            </p:nvSpPr>
            <p:spPr>
              <a:xfrm>
                <a:off x="8995488" y="4993805"/>
                <a:ext cx="1188720" cy="235828"/>
              </a:xfrm>
              <a:prstGeom prst="rect">
                <a:avLst/>
              </a:prstGeom>
              <a:solidFill>
                <a:schemeClr val="tx2">
                  <a:lumMod val="40000"/>
                  <a:lumOff val="60000"/>
                </a:schemeClr>
              </a:solidFill>
              <a:ln w="3175">
                <a:noFill/>
                <a:round/>
                <a:headEnd/>
                <a:tailEnd/>
              </a:ln>
              <a:effectLst/>
            </p:spPr>
            <p:txBody>
              <a:bodyPr/>
              <a:lstStyle/>
              <a:p>
                <a:pPr algn="ctr"/>
                <a:r>
                  <a:rPr lang="en-US" sz="800" b="1">
                    <a:solidFill>
                      <a:srgbClr val="002776"/>
                    </a:solidFill>
                    <a:ea typeface="MS PGothic" pitchFamily="34" charset="-128"/>
                  </a:rPr>
                  <a:t>Process 3</a:t>
                </a:r>
              </a:p>
            </p:txBody>
          </p:sp>
          <p:sp>
            <p:nvSpPr>
              <p:cNvPr id="153" name="Rectangle 152">
                <a:extLst>
                  <a:ext uri="{FF2B5EF4-FFF2-40B4-BE49-F238E27FC236}">
                    <a16:creationId xmlns:a16="http://schemas.microsoft.com/office/drawing/2014/main" id="{4AF877DA-80FC-40FA-AD54-162A1BC27575}"/>
                  </a:ext>
                </a:extLst>
              </p:cNvPr>
              <p:cNvSpPr/>
              <p:nvPr/>
            </p:nvSpPr>
            <p:spPr>
              <a:xfrm>
                <a:off x="8995488" y="5316599"/>
                <a:ext cx="1188720" cy="235828"/>
              </a:xfrm>
              <a:prstGeom prst="rect">
                <a:avLst/>
              </a:prstGeom>
              <a:solidFill>
                <a:schemeClr val="tx2">
                  <a:lumMod val="40000"/>
                  <a:lumOff val="60000"/>
                </a:schemeClr>
              </a:solidFill>
              <a:ln w="3175">
                <a:noFill/>
                <a:round/>
                <a:headEnd/>
                <a:tailEnd/>
              </a:ln>
              <a:effectLst/>
            </p:spPr>
            <p:txBody>
              <a:bodyPr/>
              <a:lstStyle/>
              <a:p>
                <a:pPr algn="ctr"/>
                <a:r>
                  <a:rPr lang="en-US" sz="800" b="1">
                    <a:solidFill>
                      <a:srgbClr val="002776"/>
                    </a:solidFill>
                    <a:ea typeface="MS PGothic" pitchFamily="34" charset="-128"/>
                  </a:rPr>
                  <a:t>Process 4</a:t>
                </a:r>
              </a:p>
            </p:txBody>
          </p:sp>
          <p:sp>
            <p:nvSpPr>
              <p:cNvPr id="154" name="Rectangle 153">
                <a:extLst>
                  <a:ext uri="{FF2B5EF4-FFF2-40B4-BE49-F238E27FC236}">
                    <a16:creationId xmlns:a16="http://schemas.microsoft.com/office/drawing/2014/main" id="{EDD88116-F9FF-490A-92C5-E4CA5DCBC24C}"/>
                  </a:ext>
                </a:extLst>
              </p:cNvPr>
              <p:cNvSpPr/>
              <p:nvPr/>
            </p:nvSpPr>
            <p:spPr>
              <a:xfrm>
                <a:off x="8995488" y="5655561"/>
                <a:ext cx="1188720" cy="235828"/>
              </a:xfrm>
              <a:prstGeom prst="rect">
                <a:avLst/>
              </a:prstGeom>
              <a:solidFill>
                <a:schemeClr val="tx2">
                  <a:lumMod val="40000"/>
                  <a:lumOff val="60000"/>
                </a:schemeClr>
              </a:solidFill>
              <a:ln w="3175">
                <a:noFill/>
                <a:round/>
                <a:headEnd/>
                <a:tailEnd/>
              </a:ln>
              <a:effectLst/>
            </p:spPr>
            <p:txBody>
              <a:bodyPr/>
              <a:lstStyle/>
              <a:p>
                <a:pPr algn="ctr"/>
                <a:r>
                  <a:rPr lang="en-US" sz="800" b="1">
                    <a:solidFill>
                      <a:srgbClr val="002776"/>
                    </a:solidFill>
                    <a:ea typeface="MS PGothic" pitchFamily="34" charset="-128"/>
                  </a:rPr>
                  <a:t>Process 5</a:t>
                </a:r>
              </a:p>
            </p:txBody>
          </p:sp>
        </p:grpSp>
        <p:grpSp>
          <p:nvGrpSpPr>
            <p:cNvPr id="155" name="Group 154">
              <a:extLst>
                <a:ext uri="{FF2B5EF4-FFF2-40B4-BE49-F238E27FC236}">
                  <a16:creationId xmlns:a16="http://schemas.microsoft.com/office/drawing/2014/main" id="{C301E151-3AEB-4A0F-A325-F9B317BA57C5}"/>
                </a:ext>
              </a:extLst>
            </p:cNvPr>
            <p:cNvGrpSpPr/>
            <p:nvPr/>
          </p:nvGrpSpPr>
          <p:grpSpPr>
            <a:xfrm>
              <a:off x="2718307" y="1931306"/>
              <a:ext cx="1727732" cy="1418826"/>
              <a:chOff x="4720822" y="2661176"/>
              <a:chExt cx="3131820" cy="2247108"/>
            </a:xfrm>
          </p:grpSpPr>
          <p:sp>
            <p:nvSpPr>
              <p:cNvPr id="156" name="Rectangle 155">
                <a:extLst>
                  <a:ext uri="{FF2B5EF4-FFF2-40B4-BE49-F238E27FC236}">
                    <a16:creationId xmlns:a16="http://schemas.microsoft.com/office/drawing/2014/main" id="{AA7DDC76-12C7-4EAA-B71D-0DE0E4F9E369}"/>
                  </a:ext>
                </a:extLst>
              </p:cNvPr>
              <p:cNvSpPr/>
              <p:nvPr/>
            </p:nvSpPr>
            <p:spPr>
              <a:xfrm>
                <a:off x="5778952" y="2999343"/>
                <a:ext cx="1005840" cy="274320"/>
              </a:xfrm>
              <a:prstGeom prst="rect">
                <a:avLst/>
              </a:prstGeom>
              <a:solidFill>
                <a:schemeClr val="accent2"/>
              </a:solidFill>
              <a:ln w="9525">
                <a:noFill/>
                <a:miter lim="800000"/>
                <a:headEnd/>
                <a:tailEnd/>
              </a:ln>
              <a:effectLst/>
            </p:spPr>
            <p:txBody>
              <a:bodyPr anchor="ctr"/>
              <a:lstStyle/>
              <a:p>
                <a:pPr algn="ctr"/>
                <a:endParaRPr lang="en-US" sz="800">
                  <a:solidFill>
                    <a:srgbClr val="FFFFFF"/>
                  </a:solidFill>
                  <a:ea typeface="MS PGothic" pitchFamily="34" charset="-128"/>
                </a:endParaRPr>
              </a:p>
            </p:txBody>
          </p:sp>
          <p:sp>
            <p:nvSpPr>
              <p:cNvPr id="157" name="Rectangle 156">
                <a:extLst>
                  <a:ext uri="{FF2B5EF4-FFF2-40B4-BE49-F238E27FC236}">
                    <a16:creationId xmlns:a16="http://schemas.microsoft.com/office/drawing/2014/main" id="{68A8D602-6C0D-49E0-92B4-8E8A44A921B1}"/>
                  </a:ext>
                </a:extLst>
              </p:cNvPr>
              <p:cNvSpPr/>
              <p:nvPr/>
            </p:nvSpPr>
            <p:spPr>
              <a:xfrm>
                <a:off x="4720822" y="3874594"/>
                <a:ext cx="731520" cy="274320"/>
              </a:xfrm>
              <a:prstGeom prst="rect">
                <a:avLst/>
              </a:prstGeom>
              <a:solidFill>
                <a:schemeClr val="accent2"/>
              </a:solidFill>
              <a:ln w="9525">
                <a:noFill/>
                <a:miter lim="800000"/>
                <a:headEnd/>
                <a:tailEnd/>
              </a:ln>
              <a:effectLst/>
            </p:spPr>
            <p:txBody>
              <a:bodyPr lIns="0" rIns="0" anchor="ctr"/>
              <a:lstStyle/>
              <a:p>
                <a:pPr algn="ctr"/>
                <a:r>
                  <a:rPr lang="en-US" sz="800" b="1">
                    <a:solidFill>
                      <a:srgbClr val="FFFFFF"/>
                    </a:solidFill>
                    <a:ea typeface="MS PGothic" pitchFamily="34" charset="-128"/>
                  </a:rPr>
                  <a:t>Segment</a:t>
                </a:r>
                <a:endParaRPr lang="en-US" sz="800">
                  <a:solidFill>
                    <a:srgbClr val="FFFFFF"/>
                  </a:solidFill>
                  <a:ea typeface="MS PGothic" pitchFamily="34" charset="-128"/>
                </a:endParaRPr>
              </a:p>
            </p:txBody>
          </p:sp>
          <p:sp>
            <p:nvSpPr>
              <p:cNvPr id="158" name="Rectangle 157">
                <a:extLst>
                  <a:ext uri="{FF2B5EF4-FFF2-40B4-BE49-F238E27FC236}">
                    <a16:creationId xmlns:a16="http://schemas.microsoft.com/office/drawing/2014/main" id="{C4200C0E-4A3E-483E-9194-09C8A097DA2D}"/>
                  </a:ext>
                </a:extLst>
              </p:cNvPr>
              <p:cNvSpPr/>
              <p:nvPr/>
            </p:nvSpPr>
            <p:spPr>
              <a:xfrm>
                <a:off x="4721874" y="4263484"/>
                <a:ext cx="731520" cy="274320"/>
              </a:xfrm>
              <a:prstGeom prst="rect">
                <a:avLst/>
              </a:prstGeom>
              <a:solidFill>
                <a:schemeClr val="accent2"/>
              </a:solidFill>
              <a:ln w="9525">
                <a:noFill/>
                <a:miter lim="800000"/>
                <a:headEnd/>
                <a:tailEnd/>
              </a:ln>
              <a:effectLst/>
            </p:spPr>
            <p:txBody>
              <a:bodyPr lIns="0" rIns="0" anchor="ctr"/>
              <a:lstStyle/>
              <a:p>
                <a:pPr algn="ctr"/>
                <a:r>
                  <a:rPr lang="en-US" sz="800" b="1">
                    <a:solidFill>
                      <a:srgbClr val="FFFFFF"/>
                    </a:solidFill>
                    <a:ea typeface="MS PGothic" pitchFamily="34" charset="-128"/>
                  </a:rPr>
                  <a:t>Segment</a:t>
                </a:r>
                <a:endParaRPr lang="en-US" sz="800">
                  <a:solidFill>
                    <a:srgbClr val="FFFFFF"/>
                  </a:solidFill>
                  <a:ea typeface="MS PGothic" pitchFamily="34" charset="-128"/>
                </a:endParaRPr>
              </a:p>
            </p:txBody>
          </p:sp>
          <p:sp>
            <p:nvSpPr>
              <p:cNvPr id="159" name="Rectangle 158">
                <a:extLst>
                  <a:ext uri="{FF2B5EF4-FFF2-40B4-BE49-F238E27FC236}">
                    <a16:creationId xmlns:a16="http://schemas.microsoft.com/office/drawing/2014/main" id="{83C81F73-ED06-4279-8A11-2A4C7C4F9429}"/>
                  </a:ext>
                </a:extLst>
              </p:cNvPr>
              <p:cNvSpPr/>
              <p:nvPr/>
            </p:nvSpPr>
            <p:spPr>
              <a:xfrm>
                <a:off x="4720822" y="4633964"/>
                <a:ext cx="731520" cy="274320"/>
              </a:xfrm>
              <a:prstGeom prst="rect">
                <a:avLst/>
              </a:prstGeom>
              <a:solidFill>
                <a:schemeClr val="accent2"/>
              </a:solidFill>
              <a:ln w="9525">
                <a:noFill/>
                <a:miter lim="800000"/>
                <a:headEnd/>
                <a:tailEnd/>
              </a:ln>
              <a:effectLst/>
            </p:spPr>
            <p:txBody>
              <a:bodyPr lIns="0" rIns="0" anchor="ctr"/>
              <a:lstStyle/>
              <a:p>
                <a:pPr algn="ctr"/>
                <a:r>
                  <a:rPr lang="en-US" sz="800" b="1">
                    <a:solidFill>
                      <a:srgbClr val="FFFFFF"/>
                    </a:solidFill>
                    <a:ea typeface="MS PGothic" pitchFamily="34" charset="-128"/>
                  </a:rPr>
                  <a:t>Segment</a:t>
                </a:r>
                <a:endParaRPr lang="en-US" sz="800">
                  <a:solidFill>
                    <a:srgbClr val="FFFFFF"/>
                  </a:solidFill>
                  <a:ea typeface="MS PGothic" pitchFamily="34" charset="-128"/>
                </a:endParaRPr>
              </a:p>
            </p:txBody>
          </p:sp>
          <p:sp>
            <p:nvSpPr>
              <p:cNvPr id="160" name="Rectangle 159">
                <a:extLst>
                  <a:ext uri="{FF2B5EF4-FFF2-40B4-BE49-F238E27FC236}">
                    <a16:creationId xmlns:a16="http://schemas.microsoft.com/office/drawing/2014/main" id="{293CB4A1-39DE-4404-B59E-C7A00F2EF4CA}"/>
                  </a:ext>
                </a:extLst>
              </p:cNvPr>
              <p:cNvSpPr/>
              <p:nvPr/>
            </p:nvSpPr>
            <p:spPr>
              <a:xfrm>
                <a:off x="5843152" y="3874595"/>
                <a:ext cx="731520" cy="274321"/>
              </a:xfrm>
              <a:prstGeom prst="rect">
                <a:avLst/>
              </a:prstGeom>
              <a:solidFill>
                <a:schemeClr val="accent2"/>
              </a:solidFill>
              <a:ln w="9525">
                <a:noFill/>
                <a:miter lim="800000"/>
                <a:headEnd/>
                <a:tailEnd/>
              </a:ln>
              <a:effectLst/>
            </p:spPr>
            <p:txBody>
              <a:bodyPr lIns="0" rIns="0" anchor="ctr"/>
              <a:lstStyle/>
              <a:p>
                <a:pPr algn="ctr"/>
                <a:r>
                  <a:rPr lang="en-US" sz="800" b="1">
                    <a:solidFill>
                      <a:srgbClr val="FFFFFF"/>
                    </a:solidFill>
                    <a:ea typeface="MS PGothic" pitchFamily="34" charset="-128"/>
                  </a:rPr>
                  <a:t>Segment</a:t>
                </a:r>
                <a:endParaRPr lang="en-US" sz="800">
                  <a:solidFill>
                    <a:srgbClr val="FFFFFF"/>
                  </a:solidFill>
                  <a:ea typeface="MS PGothic" pitchFamily="34" charset="-128"/>
                </a:endParaRPr>
              </a:p>
            </p:txBody>
          </p:sp>
          <p:sp>
            <p:nvSpPr>
              <p:cNvPr id="161" name="Rectangle 160">
                <a:extLst>
                  <a:ext uri="{FF2B5EF4-FFF2-40B4-BE49-F238E27FC236}">
                    <a16:creationId xmlns:a16="http://schemas.microsoft.com/office/drawing/2014/main" id="{3181A7B2-0447-4BD1-9795-A321D6926B03}"/>
                  </a:ext>
                </a:extLst>
              </p:cNvPr>
              <p:cNvSpPr/>
              <p:nvPr/>
            </p:nvSpPr>
            <p:spPr>
              <a:xfrm>
                <a:off x="5843152" y="4263484"/>
                <a:ext cx="731520" cy="274320"/>
              </a:xfrm>
              <a:prstGeom prst="rect">
                <a:avLst/>
              </a:prstGeom>
              <a:solidFill>
                <a:schemeClr val="accent2"/>
              </a:solidFill>
              <a:ln w="9525">
                <a:noFill/>
                <a:miter lim="800000"/>
                <a:headEnd/>
                <a:tailEnd/>
              </a:ln>
              <a:effectLst/>
            </p:spPr>
            <p:txBody>
              <a:bodyPr lIns="0" rIns="0" anchor="ctr"/>
              <a:lstStyle/>
              <a:p>
                <a:pPr algn="ctr"/>
                <a:r>
                  <a:rPr lang="en-US" sz="800" b="1">
                    <a:solidFill>
                      <a:srgbClr val="FFFFFF"/>
                    </a:solidFill>
                    <a:ea typeface="MS PGothic" pitchFamily="34" charset="-128"/>
                  </a:rPr>
                  <a:t>Segment</a:t>
                </a:r>
                <a:endParaRPr lang="en-US" sz="800">
                  <a:solidFill>
                    <a:srgbClr val="FFFFFF"/>
                  </a:solidFill>
                  <a:ea typeface="MS PGothic" pitchFamily="34" charset="-128"/>
                </a:endParaRPr>
              </a:p>
            </p:txBody>
          </p:sp>
          <p:sp>
            <p:nvSpPr>
              <p:cNvPr id="162" name="Rectangle 161">
                <a:extLst>
                  <a:ext uri="{FF2B5EF4-FFF2-40B4-BE49-F238E27FC236}">
                    <a16:creationId xmlns:a16="http://schemas.microsoft.com/office/drawing/2014/main" id="{258A6C00-381E-4DE3-AEBD-918D93894BC3}"/>
                  </a:ext>
                </a:extLst>
              </p:cNvPr>
              <p:cNvSpPr/>
              <p:nvPr/>
            </p:nvSpPr>
            <p:spPr>
              <a:xfrm>
                <a:off x="5843152" y="4633964"/>
                <a:ext cx="731520" cy="274320"/>
              </a:xfrm>
              <a:prstGeom prst="rect">
                <a:avLst/>
              </a:prstGeom>
              <a:solidFill>
                <a:schemeClr val="accent2"/>
              </a:solidFill>
              <a:ln w="9525">
                <a:noFill/>
                <a:miter lim="800000"/>
                <a:headEnd/>
                <a:tailEnd/>
              </a:ln>
              <a:effectLst/>
            </p:spPr>
            <p:txBody>
              <a:bodyPr lIns="0" rIns="0" anchor="ctr"/>
              <a:lstStyle/>
              <a:p>
                <a:pPr algn="ctr"/>
                <a:r>
                  <a:rPr lang="en-US" sz="800" b="1">
                    <a:solidFill>
                      <a:srgbClr val="FFFFFF"/>
                    </a:solidFill>
                    <a:ea typeface="MS PGothic" pitchFamily="34" charset="-128"/>
                  </a:rPr>
                  <a:t>Segment</a:t>
                </a:r>
                <a:endParaRPr lang="en-US" sz="800">
                  <a:solidFill>
                    <a:srgbClr val="FFFFFF"/>
                  </a:solidFill>
                  <a:ea typeface="MS PGothic" pitchFamily="34" charset="-128"/>
                </a:endParaRPr>
              </a:p>
            </p:txBody>
          </p:sp>
          <p:sp>
            <p:nvSpPr>
              <p:cNvPr id="163" name="Rectangle 162">
                <a:extLst>
                  <a:ext uri="{FF2B5EF4-FFF2-40B4-BE49-F238E27FC236}">
                    <a16:creationId xmlns:a16="http://schemas.microsoft.com/office/drawing/2014/main" id="{CE4ADCCB-266D-4BA3-B30B-FECD902B0D01}"/>
                  </a:ext>
                </a:extLst>
              </p:cNvPr>
              <p:cNvSpPr/>
              <p:nvPr/>
            </p:nvSpPr>
            <p:spPr>
              <a:xfrm>
                <a:off x="6951468" y="3874594"/>
                <a:ext cx="731520" cy="274320"/>
              </a:xfrm>
              <a:prstGeom prst="rect">
                <a:avLst/>
              </a:prstGeom>
              <a:solidFill>
                <a:schemeClr val="accent2"/>
              </a:solidFill>
              <a:ln w="9525">
                <a:noFill/>
                <a:miter lim="800000"/>
                <a:headEnd/>
                <a:tailEnd/>
              </a:ln>
              <a:effectLst/>
            </p:spPr>
            <p:txBody>
              <a:bodyPr lIns="0" rIns="0" anchor="ctr"/>
              <a:lstStyle/>
              <a:p>
                <a:pPr algn="ctr"/>
                <a:r>
                  <a:rPr lang="en-US" sz="800" b="1">
                    <a:solidFill>
                      <a:srgbClr val="FFFFFF"/>
                    </a:solidFill>
                    <a:ea typeface="MS PGothic" pitchFamily="34" charset="-128"/>
                  </a:rPr>
                  <a:t>Segment</a:t>
                </a:r>
                <a:endParaRPr lang="en-US" sz="800">
                  <a:solidFill>
                    <a:srgbClr val="FFFFFF"/>
                  </a:solidFill>
                  <a:ea typeface="MS PGothic" pitchFamily="34" charset="-128"/>
                </a:endParaRPr>
              </a:p>
            </p:txBody>
          </p:sp>
          <p:sp>
            <p:nvSpPr>
              <p:cNvPr id="164" name="Text Box 549">
                <a:extLst>
                  <a:ext uri="{FF2B5EF4-FFF2-40B4-BE49-F238E27FC236}">
                    <a16:creationId xmlns:a16="http://schemas.microsoft.com/office/drawing/2014/main" id="{2BE006A3-5A0B-4BD4-B5A6-62EE6C431351}"/>
                  </a:ext>
                </a:extLst>
              </p:cNvPr>
              <p:cNvSpPr txBox="1">
                <a:spLocks noChangeArrowheads="1"/>
              </p:cNvSpPr>
              <p:nvPr/>
            </p:nvSpPr>
            <p:spPr bwMode="auto">
              <a:xfrm>
                <a:off x="5563784" y="2661176"/>
                <a:ext cx="1409701" cy="34121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Customer</a:t>
                </a:r>
              </a:p>
            </p:txBody>
          </p:sp>
          <p:cxnSp>
            <p:nvCxnSpPr>
              <p:cNvPr id="165" name="Elbow Connector 206">
                <a:extLst>
                  <a:ext uri="{FF2B5EF4-FFF2-40B4-BE49-F238E27FC236}">
                    <a16:creationId xmlns:a16="http://schemas.microsoft.com/office/drawing/2014/main" id="{B1428A33-B9F0-4EF8-8965-179549F055E8}"/>
                  </a:ext>
                </a:extLst>
              </p:cNvPr>
              <p:cNvCxnSpPr>
                <a:stCxn id="174" idx="0"/>
                <a:endCxn id="176" idx="0"/>
              </p:cNvCxnSpPr>
              <p:nvPr/>
            </p:nvCxnSpPr>
            <p:spPr bwMode="auto">
              <a:xfrm rot="5400000" flipH="1" flipV="1">
                <a:off x="6290542" y="2356110"/>
                <a:ext cx="12700" cy="2209800"/>
              </a:xfrm>
              <a:prstGeom prst="bentConnector3">
                <a:avLst>
                  <a:gd name="adj1" fmla="val 1100000"/>
                </a:avLst>
              </a:prstGeom>
              <a:noFill/>
              <a:ln w="6350" cap="flat" cmpd="sng" algn="ctr">
                <a:solidFill>
                  <a:srgbClr val="000000"/>
                </a:solidFill>
                <a:prstDash val="solid"/>
                <a:round/>
                <a:headEnd type="none" w="med" len="med"/>
                <a:tailEnd type="none" w="med" len="med"/>
              </a:ln>
              <a:effectLst/>
            </p:spPr>
          </p:cxnSp>
          <p:cxnSp>
            <p:nvCxnSpPr>
              <p:cNvPr id="166" name="Elbow Connector 210">
                <a:extLst>
                  <a:ext uri="{FF2B5EF4-FFF2-40B4-BE49-F238E27FC236}">
                    <a16:creationId xmlns:a16="http://schemas.microsoft.com/office/drawing/2014/main" id="{53DD7712-ECA6-497F-9F57-F7B181A0B69A}"/>
                  </a:ext>
                </a:extLst>
              </p:cNvPr>
              <p:cNvCxnSpPr>
                <a:endCxn id="159" idx="3"/>
              </p:cNvCxnSpPr>
              <p:nvPr/>
            </p:nvCxnSpPr>
            <p:spPr bwMode="auto">
              <a:xfrm rot="5400000">
                <a:off x="5007956" y="4201007"/>
                <a:ext cx="1014503" cy="125730"/>
              </a:xfrm>
              <a:prstGeom prst="bentConnector2">
                <a:avLst/>
              </a:prstGeom>
              <a:noFill/>
              <a:ln w="6350" cap="flat" cmpd="sng" algn="ctr">
                <a:solidFill>
                  <a:srgbClr val="000000"/>
                </a:solidFill>
                <a:prstDash val="solid"/>
                <a:round/>
                <a:headEnd type="none" w="med" len="med"/>
                <a:tailEnd type="none" w="med" len="med"/>
              </a:ln>
              <a:effectLst/>
            </p:spPr>
          </p:cxnSp>
          <p:cxnSp>
            <p:nvCxnSpPr>
              <p:cNvPr id="167" name="Elbow Connector 211">
                <a:extLst>
                  <a:ext uri="{FF2B5EF4-FFF2-40B4-BE49-F238E27FC236}">
                    <a16:creationId xmlns:a16="http://schemas.microsoft.com/office/drawing/2014/main" id="{8E4FB8E4-A3D9-4BA7-A43A-31CF65250670}"/>
                  </a:ext>
                </a:extLst>
              </p:cNvPr>
              <p:cNvCxnSpPr/>
              <p:nvPr/>
            </p:nvCxnSpPr>
            <p:spPr bwMode="auto">
              <a:xfrm rot="5400000">
                <a:off x="6133058" y="4201008"/>
                <a:ext cx="1014503" cy="125730"/>
              </a:xfrm>
              <a:prstGeom prst="bentConnector2">
                <a:avLst/>
              </a:prstGeom>
              <a:noFill/>
              <a:ln w="6350" cap="flat" cmpd="sng" algn="ctr">
                <a:solidFill>
                  <a:srgbClr val="000000"/>
                </a:solidFill>
                <a:prstDash val="solid"/>
                <a:round/>
                <a:headEnd type="none" w="med" len="med"/>
                <a:tailEnd type="none" w="med" len="med"/>
              </a:ln>
              <a:effectLst/>
            </p:spPr>
          </p:cxnSp>
          <p:cxnSp>
            <p:nvCxnSpPr>
              <p:cNvPr id="168" name="Elbow Connector 213">
                <a:extLst>
                  <a:ext uri="{FF2B5EF4-FFF2-40B4-BE49-F238E27FC236}">
                    <a16:creationId xmlns:a16="http://schemas.microsoft.com/office/drawing/2014/main" id="{D05D8808-1FCB-4F9C-9F2A-1B6D92987E01}"/>
                  </a:ext>
                </a:extLst>
              </p:cNvPr>
              <p:cNvCxnSpPr>
                <a:endCxn id="163" idx="3"/>
              </p:cNvCxnSpPr>
              <p:nvPr/>
            </p:nvCxnSpPr>
            <p:spPr bwMode="auto">
              <a:xfrm rot="5400000">
                <a:off x="7613324" y="3826286"/>
                <a:ext cx="255133" cy="115803"/>
              </a:xfrm>
              <a:prstGeom prst="bentConnector2">
                <a:avLst/>
              </a:prstGeom>
              <a:noFill/>
              <a:ln w="6350" cap="flat" cmpd="sng" algn="ctr">
                <a:solidFill>
                  <a:srgbClr val="000000"/>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160C8659-0DDC-41FC-BBCA-88A179E6BFE9}"/>
                  </a:ext>
                </a:extLst>
              </p:cNvPr>
              <p:cNvCxnSpPr>
                <a:stCxn id="157" idx="3"/>
              </p:cNvCxnSpPr>
              <p:nvPr/>
            </p:nvCxnSpPr>
            <p:spPr bwMode="auto">
              <a:xfrm>
                <a:off x="5452342" y="4011754"/>
                <a:ext cx="125731" cy="1"/>
              </a:xfrm>
              <a:prstGeom prst="line">
                <a:avLst/>
              </a:prstGeom>
              <a:noFill/>
              <a:ln w="6350" cap="flat" cmpd="sng" algn="ctr">
                <a:solidFill>
                  <a:srgbClr val="000000"/>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44101848-2F0E-404C-B069-2CD6CAC38A73}"/>
                  </a:ext>
                </a:extLst>
              </p:cNvPr>
              <p:cNvCxnSpPr/>
              <p:nvPr/>
            </p:nvCxnSpPr>
            <p:spPr bwMode="auto">
              <a:xfrm>
                <a:off x="5459341" y="4420443"/>
                <a:ext cx="125731" cy="1"/>
              </a:xfrm>
              <a:prstGeom prst="line">
                <a:avLst/>
              </a:prstGeom>
              <a:noFill/>
              <a:ln w="6350" cap="flat" cmpd="sng" algn="ctr">
                <a:solidFill>
                  <a:srgbClr val="000000"/>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A879C8BD-010E-48C6-8138-BAAE1E255F49}"/>
                  </a:ext>
                </a:extLst>
              </p:cNvPr>
              <p:cNvCxnSpPr/>
              <p:nvPr/>
            </p:nvCxnSpPr>
            <p:spPr bwMode="auto">
              <a:xfrm>
                <a:off x="6572999" y="4015389"/>
                <a:ext cx="125731" cy="1"/>
              </a:xfrm>
              <a:prstGeom prst="line">
                <a:avLst/>
              </a:prstGeom>
              <a:noFill/>
              <a:ln w="6350" cap="flat" cmpd="sng" algn="ctr">
                <a:solidFill>
                  <a:srgbClr val="000000"/>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535FBA8F-D8E3-4593-96EC-98BD4FC67FF8}"/>
                  </a:ext>
                </a:extLst>
              </p:cNvPr>
              <p:cNvCxnSpPr/>
              <p:nvPr/>
            </p:nvCxnSpPr>
            <p:spPr bwMode="auto">
              <a:xfrm>
                <a:off x="6577444" y="4393334"/>
                <a:ext cx="125731" cy="1"/>
              </a:xfrm>
              <a:prstGeom prst="line">
                <a:avLst/>
              </a:prstGeom>
              <a:noFill/>
              <a:ln w="6350" cap="flat" cmpd="sng" algn="ctr">
                <a:solidFill>
                  <a:srgbClr val="000000"/>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8373021F-95B2-40C9-881B-DC3CD9055B24}"/>
                  </a:ext>
                </a:extLst>
              </p:cNvPr>
              <p:cNvCxnSpPr>
                <a:stCxn id="156" idx="2"/>
                <a:endCxn id="175" idx="0"/>
              </p:cNvCxnSpPr>
              <p:nvPr/>
            </p:nvCxnSpPr>
            <p:spPr bwMode="auto">
              <a:xfrm>
                <a:off x="6281872" y="3273663"/>
                <a:ext cx="0" cy="187347"/>
              </a:xfrm>
              <a:prstGeom prst="line">
                <a:avLst/>
              </a:prstGeom>
              <a:noFill/>
              <a:ln w="6350" cap="flat" cmpd="sng" algn="ctr">
                <a:solidFill>
                  <a:srgbClr val="000000"/>
                </a:solidFill>
                <a:prstDash val="solid"/>
                <a:round/>
                <a:headEnd type="none" w="med" len="med"/>
                <a:tailEnd type="none" w="med" len="med"/>
              </a:ln>
              <a:effectLst/>
            </p:spPr>
          </p:cxnSp>
          <p:sp>
            <p:nvSpPr>
              <p:cNvPr id="174" name="Rectangle 173">
                <a:extLst>
                  <a:ext uri="{FF2B5EF4-FFF2-40B4-BE49-F238E27FC236}">
                    <a16:creationId xmlns:a16="http://schemas.microsoft.com/office/drawing/2014/main" id="{D452B416-F0C2-462D-886A-10A484ACB851}"/>
                  </a:ext>
                </a:extLst>
              </p:cNvPr>
              <p:cNvSpPr/>
              <p:nvPr/>
            </p:nvSpPr>
            <p:spPr>
              <a:xfrm>
                <a:off x="4728442" y="3461010"/>
                <a:ext cx="914400" cy="292608"/>
              </a:xfrm>
              <a:prstGeom prst="rect">
                <a:avLst/>
              </a:prstGeom>
              <a:solidFill>
                <a:schemeClr val="accent2"/>
              </a:solidFill>
              <a:ln w="9525">
                <a:noFill/>
                <a:miter lim="800000"/>
                <a:headEnd/>
                <a:tailEnd/>
              </a:ln>
              <a:effectLst/>
            </p:spPr>
            <p:txBody>
              <a:bodyPr lIns="0" rIns="0" anchor="ctr"/>
              <a:lstStyle/>
              <a:p>
                <a:pPr algn="ctr"/>
                <a:r>
                  <a:rPr lang="en-US" sz="800" b="1">
                    <a:solidFill>
                      <a:srgbClr val="FFFFFF"/>
                    </a:solidFill>
                    <a:ea typeface="MS PGothic" pitchFamily="34" charset="-128"/>
                  </a:rPr>
                  <a:t>Customer 1</a:t>
                </a:r>
                <a:endParaRPr lang="en-US" sz="800">
                  <a:solidFill>
                    <a:srgbClr val="FFFFFF"/>
                  </a:solidFill>
                  <a:ea typeface="MS PGothic" pitchFamily="34" charset="-128"/>
                </a:endParaRPr>
              </a:p>
            </p:txBody>
          </p:sp>
          <p:sp>
            <p:nvSpPr>
              <p:cNvPr id="175" name="Rectangle 174">
                <a:extLst>
                  <a:ext uri="{FF2B5EF4-FFF2-40B4-BE49-F238E27FC236}">
                    <a16:creationId xmlns:a16="http://schemas.microsoft.com/office/drawing/2014/main" id="{FDFDFEE8-42EA-49DD-949E-20A6517E6AA9}"/>
                  </a:ext>
                </a:extLst>
              </p:cNvPr>
              <p:cNvSpPr/>
              <p:nvPr/>
            </p:nvSpPr>
            <p:spPr>
              <a:xfrm>
                <a:off x="5825722" y="3461010"/>
                <a:ext cx="914400" cy="292608"/>
              </a:xfrm>
              <a:prstGeom prst="rect">
                <a:avLst/>
              </a:prstGeom>
              <a:solidFill>
                <a:schemeClr val="accent2"/>
              </a:solidFill>
              <a:ln w="9525">
                <a:noFill/>
                <a:miter lim="800000"/>
                <a:headEnd/>
                <a:tailEnd/>
              </a:ln>
              <a:effectLst/>
            </p:spPr>
            <p:txBody>
              <a:bodyPr lIns="0" rIns="0" anchor="ctr"/>
              <a:lstStyle/>
              <a:p>
                <a:pPr algn="ctr"/>
                <a:r>
                  <a:rPr lang="en-US" sz="800" b="1">
                    <a:solidFill>
                      <a:srgbClr val="FFFFFF"/>
                    </a:solidFill>
                    <a:ea typeface="MS PGothic" pitchFamily="34" charset="-128"/>
                  </a:rPr>
                  <a:t>Customer 2</a:t>
                </a:r>
              </a:p>
            </p:txBody>
          </p:sp>
          <p:sp>
            <p:nvSpPr>
              <p:cNvPr id="176" name="Rectangle 175">
                <a:extLst>
                  <a:ext uri="{FF2B5EF4-FFF2-40B4-BE49-F238E27FC236}">
                    <a16:creationId xmlns:a16="http://schemas.microsoft.com/office/drawing/2014/main" id="{140B5807-4F03-4721-8176-14A862CAEA03}"/>
                  </a:ext>
                </a:extLst>
              </p:cNvPr>
              <p:cNvSpPr/>
              <p:nvPr/>
            </p:nvSpPr>
            <p:spPr>
              <a:xfrm>
                <a:off x="6938242" y="3461010"/>
                <a:ext cx="914400" cy="292608"/>
              </a:xfrm>
              <a:prstGeom prst="rect">
                <a:avLst/>
              </a:prstGeom>
              <a:solidFill>
                <a:schemeClr val="accent2"/>
              </a:solidFill>
              <a:ln w="9525">
                <a:noFill/>
                <a:miter lim="800000"/>
                <a:headEnd/>
                <a:tailEnd/>
              </a:ln>
              <a:effectLst/>
            </p:spPr>
            <p:txBody>
              <a:bodyPr lIns="0" tIns="0" rIns="0" bIns="0" anchor="ctr"/>
              <a:lstStyle/>
              <a:p>
                <a:pPr algn="ctr">
                  <a:lnSpc>
                    <a:spcPts val="900"/>
                  </a:lnSpc>
                </a:pPr>
                <a:r>
                  <a:rPr lang="en-US" sz="800" b="1">
                    <a:solidFill>
                      <a:srgbClr val="FFFFFF"/>
                    </a:solidFill>
                    <a:ea typeface="MS PGothic" pitchFamily="34" charset="-128"/>
                  </a:rPr>
                  <a:t>Other Customers</a:t>
                </a:r>
              </a:p>
            </p:txBody>
          </p:sp>
        </p:grpSp>
        <p:grpSp>
          <p:nvGrpSpPr>
            <p:cNvPr id="179" name="Group 178">
              <a:extLst>
                <a:ext uri="{FF2B5EF4-FFF2-40B4-BE49-F238E27FC236}">
                  <a16:creationId xmlns:a16="http://schemas.microsoft.com/office/drawing/2014/main" id="{692F99AC-8798-415E-B8F5-9F508DAF5775}"/>
                </a:ext>
              </a:extLst>
            </p:cNvPr>
            <p:cNvGrpSpPr/>
            <p:nvPr/>
          </p:nvGrpSpPr>
          <p:grpSpPr>
            <a:xfrm>
              <a:off x="2779936" y="5151812"/>
              <a:ext cx="1460134" cy="1223240"/>
              <a:chOff x="6844368" y="4056127"/>
              <a:chExt cx="1562669" cy="1180791"/>
            </a:xfrm>
          </p:grpSpPr>
          <p:sp>
            <p:nvSpPr>
              <p:cNvPr id="180" name="Text Box 550">
                <a:extLst>
                  <a:ext uri="{FF2B5EF4-FFF2-40B4-BE49-F238E27FC236}">
                    <a16:creationId xmlns:a16="http://schemas.microsoft.com/office/drawing/2014/main" id="{FDFCD382-8FF7-4312-9B9F-72CBA8934E39}"/>
                  </a:ext>
                </a:extLst>
              </p:cNvPr>
              <p:cNvSpPr txBox="1">
                <a:spLocks noChangeArrowheads="1"/>
              </p:cNvSpPr>
              <p:nvPr/>
            </p:nvSpPr>
            <p:spPr bwMode="auto">
              <a:xfrm>
                <a:off x="7048749" y="4056127"/>
                <a:ext cx="1099393" cy="215444"/>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Front-Back</a:t>
                </a:r>
              </a:p>
            </p:txBody>
          </p:sp>
          <p:grpSp>
            <p:nvGrpSpPr>
              <p:cNvPr id="181" name="Group 180">
                <a:extLst>
                  <a:ext uri="{FF2B5EF4-FFF2-40B4-BE49-F238E27FC236}">
                    <a16:creationId xmlns:a16="http://schemas.microsoft.com/office/drawing/2014/main" id="{C5524F66-F9DE-4776-8973-C64FE1F3D02A}"/>
                  </a:ext>
                </a:extLst>
              </p:cNvPr>
              <p:cNvGrpSpPr/>
              <p:nvPr/>
            </p:nvGrpSpPr>
            <p:grpSpPr>
              <a:xfrm>
                <a:off x="6844368" y="4317293"/>
                <a:ext cx="1562669" cy="919625"/>
                <a:chOff x="7202586" y="4951467"/>
                <a:chExt cx="2386323" cy="930578"/>
              </a:xfrm>
            </p:grpSpPr>
            <p:sp>
              <p:nvSpPr>
                <p:cNvPr id="182" name="Rectangle 181">
                  <a:extLst>
                    <a:ext uri="{FF2B5EF4-FFF2-40B4-BE49-F238E27FC236}">
                      <a16:creationId xmlns:a16="http://schemas.microsoft.com/office/drawing/2014/main" id="{397DE2F9-2973-45D0-A782-4896CD45F10B}"/>
                    </a:ext>
                  </a:extLst>
                </p:cNvPr>
                <p:cNvSpPr/>
                <p:nvPr/>
              </p:nvSpPr>
              <p:spPr bwMode="auto">
                <a:xfrm>
                  <a:off x="7976898" y="4951467"/>
                  <a:ext cx="729185" cy="249985"/>
                </a:xfrm>
                <a:prstGeom prst="rect">
                  <a:avLst/>
                </a:prstGeom>
                <a:solidFill>
                  <a:schemeClr val="bg1">
                    <a:lumMod val="85000"/>
                  </a:schemeClr>
                </a:solidFill>
                <a:ln w="9525" cap="flat" cmpd="sng" algn="ctr">
                  <a:no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wrap="none" anchor="ctr"/>
                <a:lstStyle/>
                <a:p>
                  <a:pPr algn="ctr">
                    <a:defRPr/>
                  </a:pPr>
                  <a:endParaRPr lang="en-US" sz="800" b="1">
                    <a:solidFill>
                      <a:srgbClr val="FFFFFF"/>
                    </a:solidFill>
                    <a:latin typeface="+mn-lt"/>
                  </a:endParaRPr>
                </a:p>
              </p:txBody>
            </p:sp>
            <p:cxnSp>
              <p:nvCxnSpPr>
                <p:cNvPr id="183" name="Elbow Connector 237">
                  <a:extLst>
                    <a:ext uri="{FF2B5EF4-FFF2-40B4-BE49-F238E27FC236}">
                      <a16:creationId xmlns:a16="http://schemas.microsoft.com/office/drawing/2014/main" id="{C598ABE4-CCB5-464F-8252-1BAA35380961}"/>
                    </a:ext>
                  </a:extLst>
                </p:cNvPr>
                <p:cNvCxnSpPr/>
                <p:nvPr/>
              </p:nvCxnSpPr>
              <p:spPr bwMode="auto">
                <a:xfrm rot="5400000" flipH="1" flipV="1">
                  <a:off x="8375896" y="4678982"/>
                  <a:ext cx="12620" cy="1626168"/>
                </a:xfrm>
                <a:prstGeom prst="bentConnector3">
                  <a:avLst>
                    <a:gd name="adj1" fmla="val 1800000"/>
                  </a:avLst>
                </a:prstGeom>
                <a:noFill/>
                <a:ln w="6350" cap="flat" cmpd="sng" algn="ctr">
                  <a:solidFill>
                    <a:srgbClr val="000000"/>
                  </a:solidFill>
                  <a:prstDash val="solid"/>
                  <a:round/>
                  <a:headEnd type="none" w="med" len="med"/>
                  <a:tailEnd type="none" w="med" len="med"/>
                </a:ln>
                <a:effectLst/>
              </p:spPr>
            </p:cxnSp>
            <p:sp>
              <p:nvSpPr>
                <p:cNvPr id="184" name="Text Box 550">
                  <a:extLst>
                    <a:ext uri="{FF2B5EF4-FFF2-40B4-BE49-F238E27FC236}">
                      <a16:creationId xmlns:a16="http://schemas.microsoft.com/office/drawing/2014/main" id="{B8E8D418-B446-4C34-A928-FDDCAACB044F}"/>
                    </a:ext>
                  </a:extLst>
                </p:cNvPr>
                <p:cNvSpPr txBox="1">
                  <a:spLocks noChangeArrowheads="1"/>
                </p:cNvSpPr>
                <p:nvPr/>
              </p:nvSpPr>
              <p:spPr bwMode="auto">
                <a:xfrm>
                  <a:off x="7382815" y="5664035"/>
                  <a:ext cx="1191009" cy="21801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Front</a:t>
                  </a:r>
                </a:p>
              </p:txBody>
            </p:sp>
            <p:sp>
              <p:nvSpPr>
                <p:cNvPr id="185" name="Text Box 550">
                  <a:extLst>
                    <a:ext uri="{FF2B5EF4-FFF2-40B4-BE49-F238E27FC236}">
                      <a16:creationId xmlns:a16="http://schemas.microsoft.com/office/drawing/2014/main" id="{694F10BF-85EA-4E94-863A-27A905DDFD00}"/>
                    </a:ext>
                  </a:extLst>
                </p:cNvPr>
                <p:cNvSpPr txBox="1">
                  <a:spLocks noChangeArrowheads="1"/>
                </p:cNvSpPr>
                <p:nvPr/>
              </p:nvSpPr>
              <p:spPr bwMode="auto">
                <a:xfrm>
                  <a:off x="8371129" y="5664035"/>
                  <a:ext cx="1191009" cy="21801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Back</a:t>
                  </a:r>
                </a:p>
              </p:txBody>
            </p:sp>
            <p:cxnSp>
              <p:nvCxnSpPr>
                <p:cNvPr id="186" name="Straight Connector 185">
                  <a:extLst>
                    <a:ext uri="{FF2B5EF4-FFF2-40B4-BE49-F238E27FC236}">
                      <a16:creationId xmlns:a16="http://schemas.microsoft.com/office/drawing/2014/main" id="{29A7D59C-8C1B-4B32-9475-E0C704F691DD}"/>
                    </a:ext>
                  </a:extLst>
                </p:cNvPr>
                <p:cNvCxnSpPr>
                  <a:stCxn id="182" idx="2"/>
                  <a:endCxn id="188" idx="0"/>
                </p:cNvCxnSpPr>
                <p:nvPr/>
              </p:nvCxnSpPr>
              <p:spPr bwMode="auto">
                <a:xfrm>
                  <a:off x="8341491" y="5201452"/>
                  <a:ext cx="0" cy="176741"/>
                </a:xfrm>
                <a:prstGeom prst="line">
                  <a:avLst/>
                </a:prstGeom>
                <a:noFill/>
                <a:ln w="6350" cap="flat" cmpd="sng" algn="ctr">
                  <a:solidFill>
                    <a:srgbClr val="000000"/>
                  </a:solidFill>
                  <a:prstDash val="solid"/>
                  <a:round/>
                  <a:headEnd type="none" w="med" len="med"/>
                  <a:tailEnd type="none" w="med" len="med"/>
                </a:ln>
                <a:effectLst/>
              </p:spPr>
            </p:cxnSp>
            <p:sp>
              <p:nvSpPr>
                <p:cNvPr id="187" name="Rectangle 186">
                  <a:extLst>
                    <a:ext uri="{FF2B5EF4-FFF2-40B4-BE49-F238E27FC236}">
                      <a16:creationId xmlns:a16="http://schemas.microsoft.com/office/drawing/2014/main" id="{C4889EC4-4360-4FA5-BFEC-A5C584C45D0D}"/>
                    </a:ext>
                  </a:extLst>
                </p:cNvPr>
                <p:cNvSpPr/>
                <p:nvPr/>
              </p:nvSpPr>
              <p:spPr bwMode="auto">
                <a:xfrm>
                  <a:off x="7202586" y="5378193"/>
                  <a:ext cx="729185" cy="228600"/>
                </a:xfrm>
                <a:prstGeom prst="rect">
                  <a:avLst/>
                </a:prstGeom>
                <a:solidFill>
                  <a:schemeClr val="bg1">
                    <a:lumMod val="85000"/>
                  </a:schemeClr>
                </a:solidFill>
                <a:ln w="9525" cap="flat" cmpd="sng" algn="ctr">
                  <a:no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wrap="none" anchor="ctr"/>
                <a:lstStyle/>
                <a:p>
                  <a:pPr algn="ctr">
                    <a:defRPr/>
                  </a:pPr>
                  <a:r>
                    <a:rPr lang="en-US" sz="800" b="1">
                      <a:solidFill>
                        <a:srgbClr val="FFFFFF"/>
                      </a:solidFill>
                      <a:latin typeface="+mn-lt"/>
                    </a:rPr>
                    <a:t>AM</a:t>
                  </a:r>
                </a:p>
              </p:txBody>
            </p:sp>
            <p:sp>
              <p:nvSpPr>
                <p:cNvPr id="188" name="Rectangle 187">
                  <a:extLst>
                    <a:ext uri="{FF2B5EF4-FFF2-40B4-BE49-F238E27FC236}">
                      <a16:creationId xmlns:a16="http://schemas.microsoft.com/office/drawing/2014/main" id="{EEEC4115-5242-48B5-97DA-4713DC3C60CC}"/>
                    </a:ext>
                  </a:extLst>
                </p:cNvPr>
                <p:cNvSpPr/>
                <p:nvPr/>
              </p:nvSpPr>
              <p:spPr bwMode="auto">
                <a:xfrm>
                  <a:off x="8000186" y="5378193"/>
                  <a:ext cx="729185" cy="228600"/>
                </a:xfrm>
                <a:prstGeom prst="rect">
                  <a:avLst/>
                </a:prstGeom>
                <a:solidFill>
                  <a:schemeClr val="bg1">
                    <a:lumMod val="85000"/>
                  </a:schemeClr>
                </a:solidFill>
                <a:ln w="9525" cap="flat" cmpd="sng" algn="ctr">
                  <a:no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wrap="none" anchor="ctr"/>
                <a:lstStyle/>
                <a:p>
                  <a:pPr algn="ctr">
                    <a:defRPr/>
                  </a:pPr>
                  <a:r>
                    <a:rPr lang="en-US" sz="800" b="1">
                      <a:solidFill>
                        <a:srgbClr val="FFFFFF"/>
                      </a:solidFill>
                      <a:latin typeface="+mn-lt"/>
                    </a:rPr>
                    <a:t>Sales</a:t>
                  </a:r>
                </a:p>
              </p:txBody>
            </p:sp>
            <p:sp>
              <p:nvSpPr>
                <p:cNvPr id="189" name="Rectangle 188">
                  <a:extLst>
                    <a:ext uri="{FF2B5EF4-FFF2-40B4-BE49-F238E27FC236}">
                      <a16:creationId xmlns:a16="http://schemas.microsoft.com/office/drawing/2014/main" id="{86391881-4602-49C2-BAC9-C4FDF52AA6FF}"/>
                    </a:ext>
                  </a:extLst>
                </p:cNvPr>
                <p:cNvSpPr/>
                <p:nvPr/>
              </p:nvSpPr>
              <p:spPr bwMode="auto">
                <a:xfrm>
                  <a:off x="8797786" y="5378193"/>
                  <a:ext cx="791123" cy="228600"/>
                </a:xfrm>
                <a:prstGeom prst="rect">
                  <a:avLst/>
                </a:prstGeom>
                <a:solidFill>
                  <a:schemeClr val="bg1">
                    <a:lumMod val="85000"/>
                  </a:schemeClr>
                </a:solidFill>
                <a:ln w="9525" cap="flat" cmpd="sng" algn="ctr">
                  <a:no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wrap="none" anchor="ctr"/>
                <a:lstStyle/>
                <a:p>
                  <a:pPr algn="ctr"/>
                  <a:r>
                    <a:rPr lang="en-US" sz="800" b="1">
                      <a:solidFill>
                        <a:srgbClr val="FFFFFF"/>
                      </a:solidFill>
                      <a:latin typeface="+mn-lt"/>
                    </a:rPr>
                    <a:t>Operations</a:t>
                  </a:r>
                </a:p>
              </p:txBody>
            </p:sp>
          </p:grpSp>
        </p:grpSp>
        <p:grpSp>
          <p:nvGrpSpPr>
            <p:cNvPr id="5" name="Group 4">
              <a:extLst>
                <a:ext uri="{FF2B5EF4-FFF2-40B4-BE49-F238E27FC236}">
                  <a16:creationId xmlns:a16="http://schemas.microsoft.com/office/drawing/2014/main" id="{D01A76D5-507A-490C-968F-74418D4854F1}"/>
                </a:ext>
              </a:extLst>
            </p:cNvPr>
            <p:cNvGrpSpPr/>
            <p:nvPr/>
          </p:nvGrpSpPr>
          <p:grpSpPr>
            <a:xfrm>
              <a:off x="4757674" y="3499281"/>
              <a:ext cx="2151198" cy="1598376"/>
              <a:chOff x="6628390" y="4261986"/>
              <a:chExt cx="2151198" cy="1553187"/>
            </a:xfrm>
          </p:grpSpPr>
          <p:sp>
            <p:nvSpPr>
              <p:cNvPr id="190" name="Text Box 547">
                <a:extLst>
                  <a:ext uri="{FF2B5EF4-FFF2-40B4-BE49-F238E27FC236}">
                    <a16:creationId xmlns:a16="http://schemas.microsoft.com/office/drawing/2014/main" id="{74CB4631-FEE6-4CC7-80EC-4D08FCF72E64}"/>
                  </a:ext>
                </a:extLst>
              </p:cNvPr>
              <p:cNvSpPr txBox="1">
                <a:spLocks noChangeArrowheads="1"/>
              </p:cNvSpPr>
              <p:nvPr/>
            </p:nvSpPr>
            <p:spPr bwMode="auto">
              <a:xfrm>
                <a:off x="6628390" y="4261986"/>
                <a:ext cx="2151198" cy="215444"/>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Hybrid </a:t>
                </a:r>
              </a:p>
            </p:txBody>
          </p:sp>
          <p:grpSp>
            <p:nvGrpSpPr>
              <p:cNvPr id="191" name="Group 190">
                <a:extLst>
                  <a:ext uri="{FF2B5EF4-FFF2-40B4-BE49-F238E27FC236}">
                    <a16:creationId xmlns:a16="http://schemas.microsoft.com/office/drawing/2014/main" id="{06BCB78E-A2D7-443F-A885-5A8FE16174CC}"/>
                  </a:ext>
                </a:extLst>
              </p:cNvPr>
              <p:cNvGrpSpPr/>
              <p:nvPr/>
            </p:nvGrpSpPr>
            <p:grpSpPr>
              <a:xfrm>
                <a:off x="7044207" y="4529231"/>
                <a:ext cx="1263016" cy="1285942"/>
                <a:chOff x="6676881" y="3877000"/>
                <a:chExt cx="1843712" cy="1528584"/>
              </a:xfrm>
            </p:grpSpPr>
            <p:sp>
              <p:nvSpPr>
                <p:cNvPr id="192" name="Rectangle 191">
                  <a:extLst>
                    <a:ext uri="{FF2B5EF4-FFF2-40B4-BE49-F238E27FC236}">
                      <a16:creationId xmlns:a16="http://schemas.microsoft.com/office/drawing/2014/main" id="{748BB23D-E9CF-4BC5-8FB9-021611899831}"/>
                    </a:ext>
                  </a:extLst>
                </p:cNvPr>
                <p:cNvSpPr/>
                <p:nvPr/>
              </p:nvSpPr>
              <p:spPr>
                <a:xfrm>
                  <a:off x="6846162" y="3877000"/>
                  <a:ext cx="1534909" cy="244027"/>
                </a:xfrm>
                <a:prstGeom prst="rect">
                  <a:avLst/>
                </a:prstGeom>
                <a:solidFill>
                  <a:schemeClr val="bg1">
                    <a:lumMod val="75000"/>
                  </a:schemeClr>
                </a:solidFill>
                <a:ln w="9525">
                  <a:noFill/>
                  <a:miter lim="800000"/>
                  <a:headEnd/>
                  <a:tailEnd/>
                </a:ln>
                <a:effectLst/>
              </p:spPr>
              <p:txBody>
                <a:bodyPr anchor="ctr"/>
                <a:lstStyle/>
                <a:p>
                  <a:endParaRPr lang="en-US" sz="800">
                    <a:solidFill>
                      <a:srgbClr val="002776"/>
                    </a:solidFill>
                    <a:ea typeface="MS PGothic" pitchFamily="34" charset="-128"/>
                  </a:endParaRPr>
                </a:p>
              </p:txBody>
            </p:sp>
            <p:sp>
              <p:nvSpPr>
                <p:cNvPr id="193" name="Rectangle 192">
                  <a:extLst>
                    <a:ext uri="{FF2B5EF4-FFF2-40B4-BE49-F238E27FC236}">
                      <a16:creationId xmlns:a16="http://schemas.microsoft.com/office/drawing/2014/main" id="{6C1D0E8F-6BC3-4A50-B0CB-0D970A206843}"/>
                    </a:ext>
                  </a:extLst>
                </p:cNvPr>
                <p:cNvSpPr/>
                <p:nvPr/>
              </p:nvSpPr>
              <p:spPr>
                <a:xfrm rot="5400000">
                  <a:off x="6913838" y="4748896"/>
                  <a:ext cx="894765" cy="418611"/>
                </a:xfrm>
                <a:prstGeom prst="rect">
                  <a:avLst/>
                </a:prstGeom>
                <a:solidFill>
                  <a:schemeClr val="bg1">
                    <a:lumMod val="75000"/>
                  </a:schemeClr>
                </a:solidFill>
                <a:ln w="9525">
                  <a:noFill/>
                  <a:miter lim="800000"/>
                  <a:headEnd/>
                  <a:tailEnd/>
                </a:ln>
                <a:effectLst/>
              </p:spPr>
              <p:txBody>
                <a:bodyPr anchor="ctr"/>
                <a:lstStyle/>
                <a:p>
                  <a:r>
                    <a:rPr lang="en-US" sz="800" b="1">
                      <a:solidFill>
                        <a:srgbClr val="FFFFFF"/>
                      </a:solidFill>
                      <a:ea typeface="MS PGothic" pitchFamily="34" charset="-128"/>
                    </a:rPr>
                    <a:t>Function 1</a:t>
                  </a:r>
                </a:p>
              </p:txBody>
            </p:sp>
            <p:sp>
              <p:nvSpPr>
                <p:cNvPr id="194" name="Rectangle 193">
                  <a:extLst>
                    <a:ext uri="{FF2B5EF4-FFF2-40B4-BE49-F238E27FC236}">
                      <a16:creationId xmlns:a16="http://schemas.microsoft.com/office/drawing/2014/main" id="{5121881D-9C32-463A-B43E-1259C42C9D1E}"/>
                    </a:ext>
                  </a:extLst>
                </p:cNvPr>
                <p:cNvSpPr/>
                <p:nvPr/>
              </p:nvSpPr>
              <p:spPr>
                <a:xfrm rot="5400000">
                  <a:off x="7388872" y="4748896"/>
                  <a:ext cx="894765" cy="418611"/>
                </a:xfrm>
                <a:prstGeom prst="rect">
                  <a:avLst/>
                </a:prstGeom>
                <a:solidFill>
                  <a:schemeClr val="bg1">
                    <a:lumMod val="75000"/>
                  </a:schemeClr>
                </a:solidFill>
                <a:ln w="9525">
                  <a:noFill/>
                  <a:miter lim="800000"/>
                  <a:headEnd/>
                  <a:tailEnd/>
                </a:ln>
                <a:effectLst/>
              </p:spPr>
              <p:txBody>
                <a:bodyPr anchor="ctr"/>
                <a:lstStyle/>
                <a:p>
                  <a:r>
                    <a:rPr lang="en-US" sz="800" b="1">
                      <a:solidFill>
                        <a:srgbClr val="FFFFFF"/>
                      </a:solidFill>
                      <a:ea typeface="MS PGothic" pitchFamily="34" charset="-128"/>
                    </a:rPr>
                    <a:t>Function 2</a:t>
                  </a:r>
                </a:p>
              </p:txBody>
            </p:sp>
            <p:sp>
              <p:nvSpPr>
                <p:cNvPr id="195" name="Rectangle 194">
                  <a:extLst>
                    <a:ext uri="{FF2B5EF4-FFF2-40B4-BE49-F238E27FC236}">
                      <a16:creationId xmlns:a16="http://schemas.microsoft.com/office/drawing/2014/main" id="{A5988905-85E3-4E21-83E6-353C8EEA1934}"/>
                    </a:ext>
                  </a:extLst>
                </p:cNvPr>
                <p:cNvSpPr/>
                <p:nvPr/>
              </p:nvSpPr>
              <p:spPr>
                <a:xfrm rot="5400000">
                  <a:off x="6438804" y="4748896"/>
                  <a:ext cx="894765" cy="418611"/>
                </a:xfrm>
                <a:prstGeom prst="rect">
                  <a:avLst/>
                </a:prstGeom>
                <a:solidFill>
                  <a:schemeClr val="bg1">
                    <a:lumMod val="75000"/>
                  </a:schemeClr>
                </a:solidFill>
                <a:ln w="9525">
                  <a:noFill/>
                  <a:miter lim="800000"/>
                  <a:headEnd/>
                  <a:tailEnd/>
                </a:ln>
                <a:effectLst/>
              </p:spPr>
              <p:txBody>
                <a:bodyPr anchor="ctr"/>
                <a:lstStyle/>
                <a:p>
                  <a:r>
                    <a:rPr lang="en-US" sz="800" b="1">
                      <a:solidFill>
                        <a:srgbClr val="FFFFFF"/>
                      </a:solidFill>
                      <a:ea typeface="MS PGothic" pitchFamily="34" charset="-128"/>
                    </a:rPr>
                    <a:t>Function 2</a:t>
                  </a:r>
                </a:p>
              </p:txBody>
            </p:sp>
            <p:cxnSp>
              <p:nvCxnSpPr>
                <p:cNvPr id="196" name="Straight Connector 195">
                  <a:extLst>
                    <a:ext uri="{FF2B5EF4-FFF2-40B4-BE49-F238E27FC236}">
                      <a16:creationId xmlns:a16="http://schemas.microsoft.com/office/drawing/2014/main" id="{D1B2C2EE-F128-415B-ABDC-0426C1F39C04}"/>
                    </a:ext>
                  </a:extLst>
                </p:cNvPr>
                <p:cNvCxnSpPr/>
                <p:nvPr/>
              </p:nvCxnSpPr>
              <p:spPr bwMode="auto">
                <a:xfrm>
                  <a:off x="8033911" y="4219693"/>
                  <a:ext cx="0" cy="162684"/>
                </a:xfrm>
                <a:prstGeom prst="line">
                  <a:avLst/>
                </a:prstGeom>
                <a:noFill/>
                <a:ln w="6350" cap="flat" cmpd="sng" algn="ctr">
                  <a:solidFill>
                    <a:srgbClr val="000000"/>
                  </a:solidFill>
                  <a:prstDash val="solid"/>
                  <a:round/>
                  <a:headEnd type="none" w="med" len="med"/>
                  <a:tailEnd type="none" w="med" len="med"/>
                </a:ln>
                <a:effectLst/>
              </p:spPr>
            </p:cxnSp>
            <p:sp>
              <p:nvSpPr>
                <p:cNvPr id="197" name="Rectangle 196">
                  <a:extLst>
                    <a:ext uri="{FF2B5EF4-FFF2-40B4-BE49-F238E27FC236}">
                      <a16:creationId xmlns:a16="http://schemas.microsoft.com/office/drawing/2014/main" id="{15E171F8-F608-40F3-97E9-60A6D50690AB}"/>
                    </a:ext>
                  </a:extLst>
                </p:cNvPr>
                <p:cNvSpPr/>
                <p:nvPr/>
              </p:nvSpPr>
              <p:spPr>
                <a:xfrm rot="5400000">
                  <a:off x="7863905" y="4748896"/>
                  <a:ext cx="894765" cy="418611"/>
                </a:xfrm>
                <a:prstGeom prst="rect">
                  <a:avLst/>
                </a:prstGeom>
                <a:solidFill>
                  <a:schemeClr val="bg1">
                    <a:lumMod val="75000"/>
                  </a:schemeClr>
                </a:solidFill>
                <a:ln w="9525">
                  <a:noFill/>
                  <a:miter lim="800000"/>
                  <a:headEnd/>
                  <a:tailEnd/>
                </a:ln>
                <a:effectLst/>
              </p:spPr>
              <p:txBody>
                <a:bodyPr anchor="ctr"/>
                <a:lstStyle/>
                <a:p>
                  <a:r>
                    <a:rPr lang="en-US" sz="800" b="1">
                      <a:solidFill>
                        <a:srgbClr val="FFFFFF"/>
                      </a:solidFill>
                      <a:ea typeface="MS PGothic" pitchFamily="34" charset="-128"/>
                    </a:rPr>
                    <a:t>Function 1</a:t>
                  </a:r>
                </a:p>
              </p:txBody>
            </p:sp>
            <p:grpSp>
              <p:nvGrpSpPr>
                <p:cNvPr id="198" name="Group 197">
                  <a:extLst>
                    <a:ext uri="{FF2B5EF4-FFF2-40B4-BE49-F238E27FC236}">
                      <a16:creationId xmlns:a16="http://schemas.microsoft.com/office/drawing/2014/main" id="{4AA279A4-3576-46D6-AD5B-AB38E4E293F6}"/>
                    </a:ext>
                  </a:extLst>
                </p:cNvPr>
                <p:cNvGrpSpPr/>
                <p:nvPr/>
              </p:nvGrpSpPr>
              <p:grpSpPr>
                <a:xfrm>
                  <a:off x="6735309" y="4175636"/>
                  <a:ext cx="1706240" cy="272134"/>
                  <a:chOff x="6722945" y="4176782"/>
                  <a:chExt cx="1706240" cy="272134"/>
                </a:xfrm>
              </p:grpSpPr>
              <p:sp>
                <p:nvSpPr>
                  <p:cNvPr id="199" name="Rectangle 198">
                    <a:extLst>
                      <a:ext uri="{FF2B5EF4-FFF2-40B4-BE49-F238E27FC236}">
                        <a16:creationId xmlns:a16="http://schemas.microsoft.com/office/drawing/2014/main" id="{A33A92B4-CE4C-4FD0-936B-779FB2D343D8}"/>
                      </a:ext>
                    </a:extLst>
                  </p:cNvPr>
                  <p:cNvSpPr/>
                  <p:nvPr/>
                </p:nvSpPr>
                <p:spPr>
                  <a:xfrm>
                    <a:off x="6722945" y="4176782"/>
                    <a:ext cx="762262" cy="271329"/>
                  </a:xfrm>
                  <a:prstGeom prst="rect">
                    <a:avLst/>
                  </a:prstGeom>
                  <a:gradFill rotWithShape="1">
                    <a:gsLst>
                      <a:gs pos="0">
                        <a:srgbClr val="1F497D">
                          <a:lumMod val="50000"/>
                        </a:srgbClr>
                      </a:gs>
                      <a:gs pos="9000">
                        <a:srgbClr val="1F497D">
                          <a:lumMod val="75000"/>
                        </a:srgbClr>
                      </a:gs>
                      <a:gs pos="100000">
                        <a:srgbClr val="1F497D">
                          <a:lumMod val="75000"/>
                        </a:srgbClr>
                      </a:gs>
                    </a:gsLst>
                    <a:lin ang="16200000" scaled="0"/>
                  </a:gradFill>
                  <a:ln w="9525" cap="flat" cmpd="sng" algn="ctr">
                    <a:noFill/>
                    <a:prstDash val="solid"/>
                  </a:ln>
                  <a:effectLst/>
                </p:spPr>
                <p:txBody>
                  <a:bodyPr lIns="0" rIns="0" anchor="ctr"/>
                  <a:lstStyle/>
                  <a:p>
                    <a:pPr algn="ctr"/>
                    <a:r>
                      <a:rPr lang="en-US" sz="800" b="1" kern="0">
                        <a:solidFill>
                          <a:sysClr val="window" lastClr="FFFFFF"/>
                        </a:solidFill>
                      </a:rPr>
                      <a:t>Division 1</a:t>
                    </a:r>
                  </a:p>
                </p:txBody>
              </p:sp>
              <p:sp>
                <p:nvSpPr>
                  <p:cNvPr id="200" name="Rectangle 199">
                    <a:extLst>
                      <a:ext uri="{FF2B5EF4-FFF2-40B4-BE49-F238E27FC236}">
                        <a16:creationId xmlns:a16="http://schemas.microsoft.com/office/drawing/2014/main" id="{3C677B30-23E1-4F49-A7DD-F7CC406D2972}"/>
                      </a:ext>
                    </a:extLst>
                  </p:cNvPr>
                  <p:cNvSpPr/>
                  <p:nvPr/>
                </p:nvSpPr>
                <p:spPr>
                  <a:xfrm>
                    <a:off x="7666923" y="4177586"/>
                    <a:ext cx="762262" cy="271330"/>
                  </a:xfrm>
                  <a:prstGeom prst="rect">
                    <a:avLst/>
                  </a:prstGeom>
                  <a:gradFill rotWithShape="1">
                    <a:gsLst>
                      <a:gs pos="0">
                        <a:srgbClr val="1F497D">
                          <a:lumMod val="50000"/>
                        </a:srgbClr>
                      </a:gs>
                      <a:gs pos="9000">
                        <a:srgbClr val="1F497D">
                          <a:lumMod val="75000"/>
                        </a:srgbClr>
                      </a:gs>
                      <a:gs pos="100000">
                        <a:srgbClr val="1F497D">
                          <a:lumMod val="75000"/>
                        </a:srgbClr>
                      </a:gs>
                    </a:gsLst>
                    <a:lin ang="16200000" scaled="0"/>
                  </a:gradFill>
                  <a:ln w="9525" cap="flat" cmpd="sng" algn="ctr">
                    <a:noFill/>
                    <a:prstDash val="solid"/>
                  </a:ln>
                  <a:effectLst/>
                </p:spPr>
                <p:txBody>
                  <a:bodyPr lIns="0" rIns="0" anchor="ctr"/>
                  <a:lstStyle/>
                  <a:p>
                    <a:pPr algn="ctr"/>
                    <a:r>
                      <a:rPr lang="en-US" sz="800" b="1" kern="0">
                        <a:solidFill>
                          <a:sysClr val="window" lastClr="FFFFFF"/>
                        </a:solidFill>
                      </a:rPr>
                      <a:t>Division 2</a:t>
                    </a:r>
                  </a:p>
                </p:txBody>
              </p:sp>
            </p:grpSp>
          </p:grpSp>
        </p:grpSp>
        <p:grpSp>
          <p:nvGrpSpPr>
            <p:cNvPr id="201" name="Group 200">
              <a:extLst>
                <a:ext uri="{FF2B5EF4-FFF2-40B4-BE49-F238E27FC236}">
                  <a16:creationId xmlns:a16="http://schemas.microsoft.com/office/drawing/2014/main" id="{B5C6B3D3-1148-4C16-AD7F-CE4B908C7111}"/>
                </a:ext>
              </a:extLst>
            </p:cNvPr>
            <p:cNvGrpSpPr/>
            <p:nvPr/>
          </p:nvGrpSpPr>
          <p:grpSpPr>
            <a:xfrm>
              <a:off x="2732231" y="3542577"/>
              <a:ext cx="1697789" cy="1397651"/>
              <a:chOff x="8811498" y="3587058"/>
              <a:chExt cx="3014934" cy="1999887"/>
            </a:xfrm>
            <a:solidFill>
              <a:schemeClr val="accent3">
                <a:lumMod val="20000"/>
                <a:lumOff val="80000"/>
              </a:schemeClr>
            </a:solidFill>
          </p:grpSpPr>
          <p:sp>
            <p:nvSpPr>
              <p:cNvPr id="202" name="Rectangle 201">
                <a:extLst>
                  <a:ext uri="{FF2B5EF4-FFF2-40B4-BE49-F238E27FC236}">
                    <a16:creationId xmlns:a16="http://schemas.microsoft.com/office/drawing/2014/main" id="{8A04473A-3DA4-409F-B560-A8A5AA2650AF}"/>
                  </a:ext>
                </a:extLst>
              </p:cNvPr>
              <p:cNvSpPr/>
              <p:nvPr/>
            </p:nvSpPr>
            <p:spPr>
              <a:xfrm>
                <a:off x="9811496" y="3917182"/>
                <a:ext cx="985377" cy="247839"/>
              </a:xfrm>
              <a:prstGeom prst="rect">
                <a:avLst/>
              </a:prstGeom>
              <a:grpFill/>
              <a:ln w="9525">
                <a:noFill/>
                <a:miter lim="800000"/>
                <a:headEnd/>
                <a:tailEnd/>
              </a:ln>
              <a:effectLst/>
            </p:spPr>
            <p:txBody>
              <a:bodyPr anchor="ctr"/>
              <a:lstStyle/>
              <a:p>
                <a:pPr algn="ctr"/>
                <a:endParaRPr lang="en-US" sz="800">
                  <a:solidFill>
                    <a:srgbClr val="012169"/>
                  </a:solidFill>
                  <a:ea typeface="MS PGothic" pitchFamily="34" charset="-128"/>
                </a:endParaRPr>
              </a:p>
            </p:txBody>
          </p:sp>
          <p:sp>
            <p:nvSpPr>
              <p:cNvPr id="203" name="Text Box 549">
                <a:extLst>
                  <a:ext uri="{FF2B5EF4-FFF2-40B4-BE49-F238E27FC236}">
                    <a16:creationId xmlns:a16="http://schemas.microsoft.com/office/drawing/2014/main" id="{477778DE-FC76-4D7A-8A83-4C1EF06FF99F}"/>
                  </a:ext>
                </a:extLst>
              </p:cNvPr>
              <p:cNvSpPr txBox="1">
                <a:spLocks noChangeArrowheads="1"/>
              </p:cNvSpPr>
              <p:nvPr/>
            </p:nvSpPr>
            <p:spPr bwMode="auto">
              <a:xfrm>
                <a:off x="9549615" y="3587058"/>
                <a:ext cx="1381020" cy="308277"/>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defTabSz="728663">
                  <a:defRPr>
                    <a:solidFill>
                      <a:schemeClr val="tx1"/>
                    </a:solidFill>
                    <a:latin typeface="Arial" charset="0"/>
                  </a:defRPr>
                </a:lvl1pPr>
                <a:lvl2pPr defTabSz="728663">
                  <a:defRPr>
                    <a:solidFill>
                      <a:schemeClr val="tx1"/>
                    </a:solidFill>
                    <a:latin typeface="Arial" charset="0"/>
                  </a:defRPr>
                </a:lvl2pPr>
                <a:lvl3pPr defTabSz="728663">
                  <a:defRPr>
                    <a:solidFill>
                      <a:schemeClr val="tx1"/>
                    </a:solidFill>
                    <a:latin typeface="Arial" charset="0"/>
                  </a:defRPr>
                </a:lvl3pPr>
                <a:lvl4pPr defTabSz="728663">
                  <a:defRPr>
                    <a:solidFill>
                      <a:schemeClr val="tx1"/>
                    </a:solidFill>
                    <a:latin typeface="Arial" charset="0"/>
                  </a:defRPr>
                </a:lvl4pPr>
                <a:lvl5pPr defTabSz="728663">
                  <a:defRPr>
                    <a:solidFill>
                      <a:schemeClr val="tx1"/>
                    </a:solidFill>
                    <a:latin typeface="Arial" charset="0"/>
                  </a:defRPr>
                </a:lvl5pPr>
                <a:lvl6pPr defTabSz="728663" fontAlgn="base">
                  <a:spcBef>
                    <a:spcPct val="0"/>
                  </a:spcBef>
                  <a:spcAft>
                    <a:spcPct val="0"/>
                  </a:spcAft>
                  <a:defRPr>
                    <a:solidFill>
                      <a:schemeClr val="tx1"/>
                    </a:solidFill>
                    <a:latin typeface="Arial" charset="0"/>
                  </a:defRPr>
                </a:lvl6pPr>
                <a:lvl7pPr defTabSz="728663" fontAlgn="base">
                  <a:spcBef>
                    <a:spcPct val="0"/>
                  </a:spcBef>
                  <a:spcAft>
                    <a:spcPct val="0"/>
                  </a:spcAft>
                  <a:defRPr>
                    <a:solidFill>
                      <a:schemeClr val="tx1"/>
                    </a:solidFill>
                    <a:latin typeface="Arial" charset="0"/>
                  </a:defRPr>
                </a:lvl7pPr>
                <a:lvl8pPr defTabSz="728663" fontAlgn="base">
                  <a:spcBef>
                    <a:spcPct val="0"/>
                  </a:spcBef>
                  <a:spcAft>
                    <a:spcPct val="0"/>
                  </a:spcAft>
                  <a:defRPr>
                    <a:solidFill>
                      <a:schemeClr val="tx1"/>
                    </a:solidFill>
                    <a:latin typeface="Arial" charset="0"/>
                  </a:defRPr>
                </a:lvl8pPr>
                <a:lvl9pPr defTabSz="728663" fontAlgn="base">
                  <a:spcBef>
                    <a:spcPct val="0"/>
                  </a:spcBef>
                  <a:spcAft>
                    <a:spcPct val="0"/>
                  </a:spcAft>
                  <a:defRPr>
                    <a:solidFill>
                      <a:schemeClr val="tx1"/>
                    </a:solidFill>
                    <a:latin typeface="Arial" charset="0"/>
                  </a:defRPr>
                </a:lvl9pPr>
              </a:lstStyle>
              <a:p>
                <a:pPr algn="ctr">
                  <a:spcBef>
                    <a:spcPct val="50000"/>
                  </a:spcBef>
                </a:pPr>
                <a:r>
                  <a:rPr lang="en-US" sz="800" b="1" i="1">
                    <a:solidFill>
                      <a:prstClr val="black">
                        <a:lumMod val="50000"/>
                        <a:lumOff val="50000"/>
                      </a:prstClr>
                    </a:solidFill>
                    <a:latin typeface="+mn-lt"/>
                  </a:rPr>
                  <a:t>Matrix</a:t>
                </a:r>
              </a:p>
            </p:txBody>
          </p:sp>
          <p:sp>
            <p:nvSpPr>
              <p:cNvPr id="204" name="Rectangle 203">
                <a:extLst>
                  <a:ext uri="{FF2B5EF4-FFF2-40B4-BE49-F238E27FC236}">
                    <a16:creationId xmlns:a16="http://schemas.microsoft.com/office/drawing/2014/main" id="{C0898C1D-DAA9-4BC6-A026-CA747CD06047}"/>
                  </a:ext>
                </a:extLst>
              </p:cNvPr>
              <p:cNvSpPr/>
              <p:nvPr/>
            </p:nvSpPr>
            <p:spPr>
              <a:xfrm>
                <a:off x="8815295" y="4276058"/>
                <a:ext cx="895797" cy="261930"/>
              </a:xfrm>
              <a:prstGeom prst="rect">
                <a:avLst/>
              </a:prstGeom>
              <a:grpFill/>
              <a:ln w="9525">
                <a:noFill/>
                <a:miter lim="800000"/>
                <a:headEnd/>
                <a:tailEnd/>
              </a:ln>
              <a:effectLst/>
            </p:spPr>
            <p:txBody>
              <a:bodyPr lIns="0" rIns="0" anchor="ctr"/>
              <a:lstStyle/>
              <a:p>
                <a:pPr algn="ctr"/>
                <a:r>
                  <a:rPr lang="en-US" sz="800" b="1">
                    <a:solidFill>
                      <a:srgbClr val="012169"/>
                    </a:solidFill>
                    <a:ea typeface="MS PGothic" pitchFamily="34" charset="-128"/>
                  </a:rPr>
                  <a:t>Customer 1</a:t>
                </a:r>
                <a:endParaRPr lang="en-US" sz="800">
                  <a:solidFill>
                    <a:srgbClr val="012169"/>
                  </a:solidFill>
                  <a:ea typeface="MS PGothic" pitchFamily="34" charset="-128"/>
                </a:endParaRPr>
              </a:p>
            </p:txBody>
          </p:sp>
          <p:sp>
            <p:nvSpPr>
              <p:cNvPr id="205" name="Rectangle 204">
                <a:extLst>
                  <a:ext uri="{FF2B5EF4-FFF2-40B4-BE49-F238E27FC236}">
                    <a16:creationId xmlns:a16="http://schemas.microsoft.com/office/drawing/2014/main" id="{A0B07689-E2A3-48F8-8876-B4006431653F}"/>
                  </a:ext>
                </a:extLst>
              </p:cNvPr>
              <p:cNvSpPr/>
              <p:nvPr/>
            </p:nvSpPr>
            <p:spPr>
              <a:xfrm>
                <a:off x="10930635" y="4274842"/>
                <a:ext cx="895797" cy="264362"/>
              </a:xfrm>
              <a:prstGeom prst="rect">
                <a:avLst/>
              </a:prstGeom>
              <a:grpFill/>
              <a:ln w="9525">
                <a:noFill/>
                <a:miter lim="800000"/>
                <a:headEnd/>
                <a:tailEnd/>
              </a:ln>
              <a:effectLst/>
            </p:spPr>
            <p:txBody>
              <a:bodyPr lIns="0" rIns="0" anchor="ctr"/>
              <a:lstStyle/>
              <a:p>
                <a:pPr algn="ctr"/>
                <a:r>
                  <a:rPr lang="en-US" sz="800" b="1">
                    <a:solidFill>
                      <a:srgbClr val="012169"/>
                    </a:solidFill>
                    <a:ea typeface="MS PGothic" pitchFamily="34" charset="-128"/>
                  </a:rPr>
                  <a:t>Customer 2</a:t>
                </a:r>
              </a:p>
            </p:txBody>
          </p:sp>
          <p:sp>
            <p:nvSpPr>
              <p:cNvPr id="206" name="Rectangle 205">
                <a:extLst>
                  <a:ext uri="{FF2B5EF4-FFF2-40B4-BE49-F238E27FC236}">
                    <a16:creationId xmlns:a16="http://schemas.microsoft.com/office/drawing/2014/main" id="{E08D5CD2-2ECC-4B7D-AEB2-86713A0C1F53}"/>
                  </a:ext>
                </a:extLst>
              </p:cNvPr>
              <p:cNvSpPr/>
              <p:nvPr/>
            </p:nvSpPr>
            <p:spPr>
              <a:xfrm>
                <a:off x="9872965" y="4274842"/>
                <a:ext cx="895797" cy="264362"/>
              </a:xfrm>
              <a:prstGeom prst="rect">
                <a:avLst/>
              </a:prstGeom>
              <a:grpFill/>
              <a:ln w="9525">
                <a:noFill/>
                <a:miter lim="800000"/>
                <a:headEnd/>
                <a:tailEnd/>
              </a:ln>
              <a:effectLst/>
            </p:spPr>
            <p:txBody>
              <a:bodyPr lIns="0" tIns="0" rIns="0" bIns="0" anchor="ctr"/>
              <a:lstStyle/>
              <a:p>
                <a:pPr algn="ctr">
                  <a:lnSpc>
                    <a:spcPts val="900"/>
                  </a:lnSpc>
                </a:pPr>
                <a:r>
                  <a:rPr lang="en-US" sz="800" b="1">
                    <a:solidFill>
                      <a:srgbClr val="012169"/>
                    </a:solidFill>
                    <a:ea typeface="MS PGothic" pitchFamily="34" charset="-128"/>
                  </a:rPr>
                  <a:t>Global Marketing</a:t>
                </a:r>
              </a:p>
            </p:txBody>
          </p:sp>
          <p:sp>
            <p:nvSpPr>
              <p:cNvPr id="207" name="Rectangle 206">
                <a:extLst>
                  <a:ext uri="{FF2B5EF4-FFF2-40B4-BE49-F238E27FC236}">
                    <a16:creationId xmlns:a16="http://schemas.microsoft.com/office/drawing/2014/main" id="{A477781B-9118-473C-8C52-600868920430}"/>
                  </a:ext>
                </a:extLst>
              </p:cNvPr>
              <p:cNvSpPr/>
              <p:nvPr/>
            </p:nvSpPr>
            <p:spPr>
              <a:xfrm>
                <a:off x="8811498" y="4653042"/>
                <a:ext cx="716638" cy="245559"/>
              </a:xfrm>
              <a:prstGeom prst="rect">
                <a:avLst/>
              </a:prstGeom>
              <a:grpFill/>
              <a:ln w="9525">
                <a:noFill/>
                <a:miter lim="800000"/>
                <a:headEnd/>
                <a:tailEnd/>
              </a:ln>
              <a:effectLst/>
            </p:spPr>
            <p:txBody>
              <a:bodyPr lIns="0" rIns="0" anchor="ctr"/>
              <a:lstStyle/>
              <a:p>
                <a:pPr algn="ctr"/>
                <a:r>
                  <a:rPr lang="en-US" sz="800" b="1">
                    <a:solidFill>
                      <a:srgbClr val="012169"/>
                    </a:solidFill>
                    <a:ea typeface="MS PGothic" pitchFamily="34" charset="-128"/>
                  </a:rPr>
                  <a:t>Segment</a:t>
                </a:r>
                <a:endParaRPr lang="en-US" sz="800">
                  <a:solidFill>
                    <a:srgbClr val="012169"/>
                  </a:solidFill>
                  <a:ea typeface="MS PGothic" pitchFamily="34" charset="-128"/>
                </a:endParaRPr>
              </a:p>
            </p:txBody>
          </p:sp>
          <p:sp>
            <p:nvSpPr>
              <p:cNvPr id="208" name="Rectangle 207">
                <a:extLst>
                  <a:ext uri="{FF2B5EF4-FFF2-40B4-BE49-F238E27FC236}">
                    <a16:creationId xmlns:a16="http://schemas.microsoft.com/office/drawing/2014/main" id="{BB2DBAC6-4E6F-4952-BB1C-5241805F8213}"/>
                  </a:ext>
                </a:extLst>
              </p:cNvPr>
              <p:cNvSpPr/>
              <p:nvPr/>
            </p:nvSpPr>
            <p:spPr>
              <a:xfrm>
                <a:off x="8812529" y="5004391"/>
                <a:ext cx="716638" cy="245559"/>
              </a:xfrm>
              <a:prstGeom prst="rect">
                <a:avLst/>
              </a:prstGeom>
              <a:grpFill/>
              <a:ln w="9525">
                <a:noFill/>
                <a:miter lim="800000"/>
                <a:headEnd/>
                <a:tailEnd/>
              </a:ln>
              <a:effectLst/>
            </p:spPr>
            <p:txBody>
              <a:bodyPr lIns="0" rIns="0" anchor="ctr"/>
              <a:lstStyle/>
              <a:p>
                <a:pPr algn="ctr"/>
                <a:r>
                  <a:rPr lang="en-US" sz="800" b="1">
                    <a:solidFill>
                      <a:srgbClr val="012169"/>
                    </a:solidFill>
                    <a:ea typeface="MS PGothic" pitchFamily="34" charset="-128"/>
                  </a:rPr>
                  <a:t>Segment</a:t>
                </a:r>
                <a:endParaRPr lang="en-US" sz="800">
                  <a:solidFill>
                    <a:srgbClr val="012169"/>
                  </a:solidFill>
                  <a:ea typeface="MS PGothic" pitchFamily="34" charset="-128"/>
                </a:endParaRPr>
              </a:p>
            </p:txBody>
          </p:sp>
          <p:sp>
            <p:nvSpPr>
              <p:cNvPr id="209" name="Rectangle 208">
                <a:extLst>
                  <a:ext uri="{FF2B5EF4-FFF2-40B4-BE49-F238E27FC236}">
                    <a16:creationId xmlns:a16="http://schemas.microsoft.com/office/drawing/2014/main" id="{D466910C-EACB-432D-8B00-98505AA038BE}"/>
                  </a:ext>
                </a:extLst>
              </p:cNvPr>
              <p:cNvSpPr/>
              <p:nvPr/>
            </p:nvSpPr>
            <p:spPr>
              <a:xfrm>
                <a:off x="8811498" y="5339107"/>
                <a:ext cx="716638" cy="245559"/>
              </a:xfrm>
              <a:prstGeom prst="rect">
                <a:avLst/>
              </a:prstGeom>
              <a:grpFill/>
              <a:ln w="9525">
                <a:noFill/>
                <a:miter lim="800000"/>
                <a:headEnd/>
                <a:tailEnd/>
              </a:ln>
              <a:effectLst/>
            </p:spPr>
            <p:txBody>
              <a:bodyPr lIns="0" rIns="0" anchor="ctr"/>
              <a:lstStyle/>
              <a:p>
                <a:pPr algn="ctr"/>
                <a:r>
                  <a:rPr lang="en-US" sz="800" b="1">
                    <a:solidFill>
                      <a:srgbClr val="012169"/>
                    </a:solidFill>
                    <a:ea typeface="MS PGothic" pitchFamily="34" charset="-128"/>
                  </a:rPr>
                  <a:t>Segment</a:t>
                </a:r>
                <a:endParaRPr lang="en-US" sz="800">
                  <a:solidFill>
                    <a:srgbClr val="012169"/>
                  </a:solidFill>
                  <a:ea typeface="MS PGothic" pitchFamily="34" charset="-128"/>
                </a:endParaRPr>
              </a:p>
            </p:txBody>
          </p:sp>
          <p:cxnSp>
            <p:nvCxnSpPr>
              <p:cNvPr id="210" name="Straight Connector 209">
                <a:extLst>
                  <a:ext uri="{FF2B5EF4-FFF2-40B4-BE49-F238E27FC236}">
                    <a16:creationId xmlns:a16="http://schemas.microsoft.com/office/drawing/2014/main" id="{11BA3A99-B4F5-4DE9-8F2E-98D4B675A234}"/>
                  </a:ext>
                </a:extLst>
              </p:cNvPr>
              <p:cNvCxnSpPr>
                <a:stCxn id="207" idx="2"/>
                <a:endCxn id="208" idx="0"/>
              </p:cNvCxnSpPr>
              <p:nvPr/>
            </p:nvCxnSpPr>
            <p:spPr>
              <a:xfrm>
                <a:off x="9169817" y="4898601"/>
                <a:ext cx="1031" cy="105790"/>
              </a:xfrm>
              <a:prstGeom prst="line">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5729FB8-AA50-4B55-8C7C-0F54615A844B}"/>
                  </a:ext>
                </a:extLst>
              </p:cNvPr>
              <p:cNvCxnSpPr>
                <a:stCxn id="208" idx="2"/>
                <a:endCxn id="209" idx="0"/>
              </p:cNvCxnSpPr>
              <p:nvPr/>
            </p:nvCxnSpPr>
            <p:spPr>
              <a:xfrm flipH="1">
                <a:off x="9169817" y="5249950"/>
                <a:ext cx="1031" cy="89157"/>
              </a:xfrm>
              <a:prstGeom prst="line">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48FFDB37-6BBC-4814-829F-3BE1AF0A7010}"/>
                  </a:ext>
                </a:extLst>
              </p:cNvPr>
              <p:cNvSpPr/>
              <p:nvPr/>
            </p:nvSpPr>
            <p:spPr>
              <a:xfrm>
                <a:off x="11109794" y="4653042"/>
                <a:ext cx="716638" cy="247840"/>
              </a:xfrm>
              <a:prstGeom prst="rect">
                <a:avLst/>
              </a:prstGeom>
              <a:grpFill/>
              <a:ln w="9525">
                <a:noFill/>
                <a:miter lim="800000"/>
                <a:headEnd/>
                <a:tailEnd/>
              </a:ln>
              <a:effectLst/>
            </p:spPr>
            <p:txBody>
              <a:bodyPr lIns="0" rIns="0" anchor="ctr"/>
              <a:lstStyle/>
              <a:p>
                <a:pPr algn="ctr"/>
                <a:r>
                  <a:rPr lang="en-US" sz="800" b="1">
                    <a:solidFill>
                      <a:srgbClr val="012169"/>
                    </a:solidFill>
                    <a:ea typeface="MS PGothic" pitchFamily="34" charset="-128"/>
                  </a:rPr>
                  <a:t>Segment</a:t>
                </a:r>
                <a:endParaRPr lang="en-US" sz="800">
                  <a:solidFill>
                    <a:srgbClr val="012169"/>
                  </a:solidFill>
                  <a:ea typeface="MS PGothic" pitchFamily="34" charset="-128"/>
                </a:endParaRPr>
              </a:p>
            </p:txBody>
          </p:sp>
          <p:sp>
            <p:nvSpPr>
              <p:cNvPr id="213" name="Rectangle 212">
                <a:extLst>
                  <a:ext uri="{FF2B5EF4-FFF2-40B4-BE49-F238E27FC236}">
                    <a16:creationId xmlns:a16="http://schemas.microsoft.com/office/drawing/2014/main" id="{ADE2069E-4AA5-4EDC-B031-1630F96CF2B4}"/>
                  </a:ext>
                </a:extLst>
              </p:cNvPr>
              <p:cNvSpPr/>
              <p:nvPr/>
            </p:nvSpPr>
            <p:spPr>
              <a:xfrm>
                <a:off x="11109794" y="5004390"/>
                <a:ext cx="716638" cy="247839"/>
              </a:xfrm>
              <a:prstGeom prst="rect">
                <a:avLst/>
              </a:prstGeom>
              <a:grpFill/>
              <a:ln w="9525">
                <a:noFill/>
                <a:miter lim="800000"/>
                <a:headEnd/>
                <a:tailEnd/>
              </a:ln>
              <a:effectLst/>
            </p:spPr>
            <p:txBody>
              <a:bodyPr lIns="0" rIns="0" anchor="ctr"/>
              <a:lstStyle/>
              <a:p>
                <a:pPr algn="ctr"/>
                <a:r>
                  <a:rPr lang="en-US" sz="800" b="1">
                    <a:solidFill>
                      <a:srgbClr val="012169"/>
                    </a:solidFill>
                    <a:ea typeface="MS PGothic" pitchFamily="34" charset="-128"/>
                  </a:rPr>
                  <a:t>Segment</a:t>
                </a:r>
                <a:endParaRPr lang="en-US" sz="800">
                  <a:solidFill>
                    <a:srgbClr val="012169"/>
                  </a:solidFill>
                  <a:ea typeface="MS PGothic" pitchFamily="34" charset="-128"/>
                </a:endParaRPr>
              </a:p>
            </p:txBody>
          </p:sp>
          <p:sp>
            <p:nvSpPr>
              <p:cNvPr id="214" name="Rectangle 213">
                <a:extLst>
                  <a:ext uri="{FF2B5EF4-FFF2-40B4-BE49-F238E27FC236}">
                    <a16:creationId xmlns:a16="http://schemas.microsoft.com/office/drawing/2014/main" id="{E0F0455A-1E53-47AD-AD61-EB12AC1EFFD6}"/>
                  </a:ext>
                </a:extLst>
              </p:cNvPr>
              <p:cNvSpPr/>
              <p:nvPr/>
            </p:nvSpPr>
            <p:spPr>
              <a:xfrm>
                <a:off x="11109794" y="5339106"/>
                <a:ext cx="716638" cy="247839"/>
              </a:xfrm>
              <a:prstGeom prst="rect">
                <a:avLst/>
              </a:prstGeom>
              <a:grpFill/>
              <a:ln w="9525">
                <a:noFill/>
                <a:miter lim="800000"/>
                <a:headEnd/>
                <a:tailEnd/>
              </a:ln>
              <a:effectLst/>
            </p:spPr>
            <p:txBody>
              <a:bodyPr lIns="0" rIns="0" anchor="ctr"/>
              <a:lstStyle/>
              <a:p>
                <a:pPr algn="ctr"/>
                <a:r>
                  <a:rPr lang="en-US" sz="800" b="1">
                    <a:solidFill>
                      <a:srgbClr val="012169"/>
                    </a:solidFill>
                    <a:ea typeface="MS PGothic" pitchFamily="34" charset="-128"/>
                  </a:rPr>
                  <a:t>Segment</a:t>
                </a:r>
                <a:endParaRPr lang="en-US" sz="800">
                  <a:solidFill>
                    <a:srgbClr val="012169"/>
                  </a:solidFill>
                  <a:ea typeface="MS PGothic" pitchFamily="34" charset="-128"/>
                </a:endParaRPr>
              </a:p>
            </p:txBody>
          </p:sp>
          <p:cxnSp>
            <p:nvCxnSpPr>
              <p:cNvPr id="215" name="Straight Connector 214">
                <a:extLst>
                  <a:ext uri="{FF2B5EF4-FFF2-40B4-BE49-F238E27FC236}">
                    <a16:creationId xmlns:a16="http://schemas.microsoft.com/office/drawing/2014/main" id="{21AAA2A4-C9AC-4460-AD99-77E8C29DE6FC}"/>
                  </a:ext>
                </a:extLst>
              </p:cNvPr>
              <p:cNvCxnSpPr>
                <a:stCxn id="212" idx="2"/>
                <a:endCxn id="213" idx="0"/>
              </p:cNvCxnSpPr>
              <p:nvPr/>
            </p:nvCxnSpPr>
            <p:spPr>
              <a:xfrm>
                <a:off x="11468113" y="4900882"/>
                <a:ext cx="0" cy="103508"/>
              </a:xfrm>
              <a:prstGeom prst="line">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8BC780A-CACE-42D6-89F8-0F2FD0085328}"/>
                  </a:ext>
                </a:extLst>
              </p:cNvPr>
              <p:cNvCxnSpPr>
                <a:stCxn id="213" idx="2"/>
                <a:endCxn id="214" idx="0"/>
              </p:cNvCxnSpPr>
              <p:nvPr/>
            </p:nvCxnSpPr>
            <p:spPr>
              <a:xfrm>
                <a:off x="11468113" y="5252229"/>
                <a:ext cx="0" cy="86877"/>
              </a:xfrm>
              <a:prstGeom prst="line">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7" name="Elbow Connector 277">
                <a:extLst>
                  <a:ext uri="{FF2B5EF4-FFF2-40B4-BE49-F238E27FC236}">
                    <a16:creationId xmlns:a16="http://schemas.microsoft.com/office/drawing/2014/main" id="{7851D9B1-7B4B-47A9-ACFB-862D8F34D49C}"/>
                  </a:ext>
                </a:extLst>
              </p:cNvPr>
              <p:cNvCxnSpPr>
                <a:stCxn id="202" idx="3"/>
                <a:endCxn id="205" idx="0"/>
              </p:cNvCxnSpPr>
              <p:nvPr/>
            </p:nvCxnSpPr>
            <p:spPr>
              <a:xfrm>
                <a:off x="10796873" y="4041102"/>
                <a:ext cx="581661" cy="233740"/>
              </a:xfrm>
              <a:prstGeom prst="bentConnector2">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8" name="Elbow Connector 280">
                <a:extLst>
                  <a:ext uri="{FF2B5EF4-FFF2-40B4-BE49-F238E27FC236}">
                    <a16:creationId xmlns:a16="http://schemas.microsoft.com/office/drawing/2014/main" id="{50EFC02A-654C-4754-8CCB-AA32C6F36E14}"/>
                  </a:ext>
                </a:extLst>
              </p:cNvPr>
              <p:cNvCxnSpPr>
                <a:stCxn id="202" idx="1"/>
                <a:endCxn id="204" idx="0"/>
              </p:cNvCxnSpPr>
              <p:nvPr/>
            </p:nvCxnSpPr>
            <p:spPr>
              <a:xfrm rot="10800000" flipV="1">
                <a:off x="9263194" y="4041102"/>
                <a:ext cx="548302" cy="234956"/>
              </a:xfrm>
              <a:prstGeom prst="bentConnector2">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9" name="Elbow Connector 284">
                <a:extLst>
                  <a:ext uri="{FF2B5EF4-FFF2-40B4-BE49-F238E27FC236}">
                    <a16:creationId xmlns:a16="http://schemas.microsoft.com/office/drawing/2014/main" id="{4B9CD60C-06C6-4C59-BD8B-C506C27B378F}"/>
                  </a:ext>
                </a:extLst>
              </p:cNvPr>
              <p:cNvCxnSpPr>
                <a:stCxn id="206" idx="2"/>
                <a:endCxn id="207" idx="3"/>
              </p:cNvCxnSpPr>
              <p:nvPr/>
            </p:nvCxnSpPr>
            <p:spPr>
              <a:xfrm rot="5400000">
                <a:off x="9806191" y="4261149"/>
                <a:ext cx="236618" cy="792728"/>
              </a:xfrm>
              <a:prstGeom prst="bentConnector2">
                <a:avLst/>
              </a:prstGeom>
              <a:grpFill/>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6F95B6F-A6D0-4432-9859-B48F391941BD}"/>
                  </a:ext>
                </a:extLst>
              </p:cNvPr>
              <p:cNvCxnSpPr>
                <a:endCxn id="212" idx="1"/>
              </p:cNvCxnSpPr>
              <p:nvPr/>
            </p:nvCxnSpPr>
            <p:spPr>
              <a:xfrm>
                <a:off x="10302739" y="4775821"/>
                <a:ext cx="807055" cy="1141"/>
              </a:xfrm>
              <a:prstGeom prst="line">
                <a:avLst/>
              </a:prstGeom>
              <a:grpFill/>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21" name="Elbow Connector 286">
                <a:extLst>
                  <a:ext uri="{FF2B5EF4-FFF2-40B4-BE49-F238E27FC236}">
                    <a16:creationId xmlns:a16="http://schemas.microsoft.com/office/drawing/2014/main" id="{48D03189-F4CB-4AE4-90AB-ECAEB09D4412}"/>
                  </a:ext>
                </a:extLst>
              </p:cNvPr>
              <p:cNvCxnSpPr>
                <a:stCxn id="204" idx="2"/>
                <a:endCxn id="207" idx="0"/>
              </p:cNvCxnSpPr>
              <p:nvPr/>
            </p:nvCxnSpPr>
            <p:spPr>
              <a:xfrm rot="5400000">
                <a:off x="9158979" y="4548827"/>
                <a:ext cx="115054" cy="93377"/>
              </a:xfrm>
              <a:prstGeom prst="bentConnector3">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2" name="Elbow Connector 287">
                <a:extLst>
                  <a:ext uri="{FF2B5EF4-FFF2-40B4-BE49-F238E27FC236}">
                    <a16:creationId xmlns:a16="http://schemas.microsoft.com/office/drawing/2014/main" id="{03EFADDB-2F69-4DD3-9DB2-C86CC9302212}"/>
                  </a:ext>
                </a:extLst>
              </p:cNvPr>
              <p:cNvCxnSpPr>
                <a:stCxn id="205" idx="2"/>
                <a:endCxn id="212" idx="0"/>
              </p:cNvCxnSpPr>
              <p:nvPr/>
            </p:nvCxnSpPr>
            <p:spPr>
              <a:xfrm rot="16200000" flipH="1">
                <a:off x="11366404" y="4551333"/>
                <a:ext cx="113838" cy="89579"/>
              </a:xfrm>
              <a:prstGeom prst="bentConnector3">
                <a:avLst/>
              </a:prstGeom>
              <a:grp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223" name="Elbow Connector 288">
              <a:extLst>
                <a:ext uri="{FF2B5EF4-FFF2-40B4-BE49-F238E27FC236}">
                  <a16:creationId xmlns:a16="http://schemas.microsoft.com/office/drawing/2014/main" id="{6243E77E-852E-4BA1-946E-68111A259562}"/>
                </a:ext>
              </a:extLst>
            </p:cNvPr>
            <p:cNvCxnSpPr>
              <a:stCxn id="199" idx="2"/>
              <a:endCxn id="195" idx="1"/>
            </p:cNvCxnSpPr>
            <p:nvPr/>
          </p:nvCxnSpPr>
          <p:spPr>
            <a:xfrm rot="5400000">
              <a:off x="5368100" y="4216517"/>
              <a:ext cx="55282" cy="157733"/>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4" name="Elbow Connector 289">
              <a:extLst>
                <a:ext uri="{FF2B5EF4-FFF2-40B4-BE49-F238E27FC236}">
                  <a16:creationId xmlns:a16="http://schemas.microsoft.com/office/drawing/2014/main" id="{42521F73-5ED6-488A-B668-029123A9D929}"/>
                </a:ext>
              </a:extLst>
            </p:cNvPr>
            <p:cNvCxnSpPr>
              <a:stCxn id="193" idx="1"/>
              <a:endCxn id="199" idx="2"/>
            </p:cNvCxnSpPr>
            <p:nvPr/>
          </p:nvCxnSpPr>
          <p:spPr>
            <a:xfrm rot="16200000" flipV="1">
              <a:off x="5530808" y="4211541"/>
              <a:ext cx="55282" cy="167684"/>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5" name="Elbow Connector 290">
              <a:extLst>
                <a:ext uri="{FF2B5EF4-FFF2-40B4-BE49-F238E27FC236}">
                  <a16:creationId xmlns:a16="http://schemas.microsoft.com/office/drawing/2014/main" id="{379862BA-20A6-45E5-ADEF-4F8B7E1FB662}"/>
                </a:ext>
              </a:extLst>
            </p:cNvPr>
            <p:cNvCxnSpPr>
              <a:stCxn id="194" idx="1"/>
              <a:endCxn id="200" idx="2"/>
            </p:cNvCxnSpPr>
            <p:nvPr/>
          </p:nvCxnSpPr>
          <p:spPr>
            <a:xfrm rot="5400000" flipH="1" flipV="1">
              <a:off x="6017196" y="4218952"/>
              <a:ext cx="54585" cy="153561"/>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6" name="Elbow Connector 291">
              <a:extLst>
                <a:ext uri="{FF2B5EF4-FFF2-40B4-BE49-F238E27FC236}">
                  <a16:creationId xmlns:a16="http://schemas.microsoft.com/office/drawing/2014/main" id="{4B0020CA-9468-40AA-9329-F3A01E63656D}"/>
                </a:ext>
              </a:extLst>
            </p:cNvPr>
            <p:cNvCxnSpPr>
              <a:stCxn id="197" idx="1"/>
              <a:endCxn id="200" idx="2"/>
            </p:cNvCxnSpPr>
            <p:nvPr/>
          </p:nvCxnSpPr>
          <p:spPr>
            <a:xfrm rot="16200000" flipV="1">
              <a:off x="6179905" y="4209804"/>
              <a:ext cx="54585" cy="171856"/>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7" name="Elbow Connector 292">
              <a:extLst>
                <a:ext uri="{FF2B5EF4-FFF2-40B4-BE49-F238E27FC236}">
                  <a16:creationId xmlns:a16="http://schemas.microsoft.com/office/drawing/2014/main" id="{089DC6D8-ABB8-4822-BB92-C6E8C58ACEB5}"/>
                </a:ext>
              </a:extLst>
            </p:cNvPr>
            <p:cNvCxnSpPr>
              <a:stCxn id="199" idx="0"/>
              <a:endCxn id="192" idx="2"/>
            </p:cNvCxnSpPr>
            <p:nvPr/>
          </p:nvCxnSpPr>
          <p:spPr>
            <a:xfrm rot="5400000" flipH="1" flipV="1">
              <a:off x="5621261" y="3838912"/>
              <a:ext cx="47277" cy="340585"/>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8" name="Elbow Connector 293">
              <a:extLst>
                <a:ext uri="{FF2B5EF4-FFF2-40B4-BE49-F238E27FC236}">
                  <a16:creationId xmlns:a16="http://schemas.microsoft.com/office/drawing/2014/main" id="{B0144B8E-E2A2-40D3-AC6A-586AD06B2EBB}"/>
                </a:ext>
              </a:extLst>
            </p:cNvPr>
            <p:cNvCxnSpPr>
              <a:stCxn id="200" idx="0"/>
              <a:endCxn id="192" idx="2"/>
            </p:cNvCxnSpPr>
            <p:nvPr/>
          </p:nvCxnSpPr>
          <p:spPr>
            <a:xfrm rot="16200000" flipV="1">
              <a:off x="5944245" y="3856513"/>
              <a:ext cx="47973" cy="306077"/>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9" name="Rectangle 228">
            <a:extLst>
              <a:ext uri="{FF2B5EF4-FFF2-40B4-BE49-F238E27FC236}">
                <a16:creationId xmlns:a16="http://schemas.microsoft.com/office/drawing/2014/main" id="{D63E4B27-917B-4D1E-82AB-186A3AB535C6}"/>
              </a:ext>
            </a:extLst>
          </p:cNvPr>
          <p:cNvSpPr/>
          <p:nvPr/>
        </p:nvSpPr>
        <p:spPr>
          <a:xfrm>
            <a:off x="7808509" y="4362591"/>
            <a:ext cx="3657848" cy="830997"/>
          </a:xfrm>
          <a:prstGeom prst="rect">
            <a:avLst/>
          </a:prstGeom>
        </p:spPr>
        <p:txBody>
          <a:bodyPr wrap="square">
            <a:spAutoFit/>
          </a:bodyPr>
          <a:lstStyle/>
          <a:p>
            <a:pPr>
              <a:spcBef>
                <a:spcPts val="200"/>
              </a:spcBef>
              <a:buFont typeface="Arial" panose="020B0604020202020204" pitchFamily="34" charset="0"/>
              <a:buNone/>
            </a:pPr>
            <a:r>
              <a:rPr lang="en-GB" sz="1600" noProof="0" dirty="0">
                <a:cs typeface="Arial" charset="0"/>
              </a:rPr>
              <a:t>As a result, most organisations create </a:t>
            </a:r>
            <a:r>
              <a:rPr lang="en-GB" sz="1600" b="1" noProof="0" dirty="0">
                <a:cs typeface="Arial" charset="0"/>
              </a:rPr>
              <a:t>hybrid models </a:t>
            </a:r>
            <a:r>
              <a:rPr lang="en-GB" sz="1600" noProof="0" dirty="0">
                <a:cs typeface="Arial" charset="0"/>
              </a:rPr>
              <a:t>that require more complex </a:t>
            </a:r>
            <a:r>
              <a:rPr lang="en-GB" sz="1600" b="1" noProof="0" dirty="0">
                <a:cs typeface="Arial" charset="0"/>
              </a:rPr>
              <a:t>matrixed reporting structures.</a:t>
            </a:r>
            <a:endParaRPr kumimoji="0" lang="en-GB" sz="1600" i="0" u="none" strike="noStrike" kern="1200" cap="none" spc="0" normalizeH="0" baseline="0" noProof="0" dirty="0">
              <a:ln>
                <a:noFill/>
              </a:ln>
              <a:solidFill>
                <a:prstClr val="black"/>
              </a:solidFill>
              <a:effectLst/>
              <a:uLnTx/>
              <a:uFillTx/>
              <a:latin typeface="Verdana"/>
              <a:ea typeface="+mn-ea"/>
              <a:cs typeface="Arial" panose="020B0604020202020204" pitchFamily="34" charset="0"/>
            </a:endParaRPr>
          </a:p>
        </p:txBody>
      </p:sp>
      <p:sp>
        <p:nvSpPr>
          <p:cNvPr id="134" name="Rectangle 133">
            <a:extLst>
              <a:ext uri="{FF2B5EF4-FFF2-40B4-BE49-F238E27FC236}">
                <a16:creationId xmlns:a16="http://schemas.microsoft.com/office/drawing/2014/main" id="{12223F31-91F9-43BD-8DDC-E076D265B227}"/>
              </a:ext>
            </a:extLst>
          </p:cNvPr>
          <p:cNvSpPr/>
          <p:nvPr/>
        </p:nvSpPr>
        <p:spPr>
          <a:xfrm>
            <a:off x="7808760" y="1810637"/>
            <a:ext cx="3865966" cy="1815882"/>
          </a:xfrm>
          <a:prstGeom prst="rect">
            <a:avLst/>
          </a:prstGeom>
        </p:spPr>
        <p:txBody>
          <a:bodyPr wrap="square">
            <a:spAutoFit/>
          </a:bodyPr>
          <a:lstStyle/>
          <a:p>
            <a:r>
              <a:rPr lang="en-GB" sz="1600" dirty="0"/>
              <a:t>The IT organisation should ideally reflect the overall Organisational Model in order to facilitate alignment with the business. However when structuring IT, as a shared service across business or geographical divisions, careful attention should be given as to how these functions will interact. </a:t>
            </a:r>
          </a:p>
        </p:txBody>
      </p:sp>
      <p:grpSp>
        <p:nvGrpSpPr>
          <p:cNvPr id="230" name="Group 112">
            <a:extLst>
              <a:ext uri="{FF2B5EF4-FFF2-40B4-BE49-F238E27FC236}">
                <a16:creationId xmlns:a16="http://schemas.microsoft.com/office/drawing/2014/main" id="{D3A8911F-BB8F-444C-9CC4-1C7A41F2779D}"/>
              </a:ext>
            </a:extLst>
          </p:cNvPr>
          <p:cNvGrpSpPr>
            <a:grpSpLocks noChangeAspect="1"/>
          </p:cNvGrpSpPr>
          <p:nvPr/>
        </p:nvGrpSpPr>
        <p:grpSpPr bwMode="auto">
          <a:xfrm>
            <a:off x="7325715" y="1764380"/>
            <a:ext cx="369021" cy="369021"/>
            <a:chOff x="1157" y="393"/>
            <a:chExt cx="340" cy="340"/>
          </a:xfrm>
          <a:solidFill>
            <a:schemeClr val="tx1"/>
          </a:solidFill>
        </p:grpSpPr>
        <p:sp>
          <p:nvSpPr>
            <p:cNvPr id="231" name="Freeform 113">
              <a:extLst>
                <a:ext uri="{FF2B5EF4-FFF2-40B4-BE49-F238E27FC236}">
                  <a16:creationId xmlns:a16="http://schemas.microsoft.com/office/drawing/2014/main" id="{16A118FE-0585-46C9-A389-04CB338FA69F}"/>
                </a:ext>
              </a:extLst>
            </p:cNvPr>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2" name="Freeform 114">
              <a:extLst>
                <a:ext uri="{FF2B5EF4-FFF2-40B4-BE49-F238E27FC236}">
                  <a16:creationId xmlns:a16="http://schemas.microsoft.com/office/drawing/2014/main" id="{B9F94F5E-BFB9-4107-A0A9-E9EB99CE0E01}"/>
                </a:ext>
              </a:extLst>
            </p:cNvPr>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8" name="Group 977">
            <a:extLst>
              <a:ext uri="{FF2B5EF4-FFF2-40B4-BE49-F238E27FC236}">
                <a16:creationId xmlns:a16="http://schemas.microsoft.com/office/drawing/2014/main" id="{2A283550-230F-45CA-B7CB-BB760A0D2F95}"/>
              </a:ext>
            </a:extLst>
          </p:cNvPr>
          <p:cNvGrpSpPr>
            <a:grpSpLocks noChangeAspect="1"/>
          </p:cNvGrpSpPr>
          <p:nvPr/>
        </p:nvGrpSpPr>
        <p:grpSpPr bwMode="auto">
          <a:xfrm>
            <a:off x="7329765" y="4248813"/>
            <a:ext cx="369020" cy="370107"/>
            <a:chOff x="5095" y="4001"/>
            <a:chExt cx="340" cy="341"/>
          </a:xfrm>
          <a:solidFill>
            <a:schemeClr val="tx1"/>
          </a:solidFill>
        </p:grpSpPr>
        <p:sp>
          <p:nvSpPr>
            <p:cNvPr id="239" name="Freeform 978">
              <a:extLst>
                <a:ext uri="{FF2B5EF4-FFF2-40B4-BE49-F238E27FC236}">
                  <a16:creationId xmlns:a16="http://schemas.microsoft.com/office/drawing/2014/main" id="{992963C2-5A01-463E-BACB-F5FE066085AF}"/>
                </a:ext>
              </a:extLst>
            </p:cNvPr>
            <p:cNvSpPr>
              <a:spLocks/>
            </p:cNvSpPr>
            <p:nvPr/>
          </p:nvSpPr>
          <p:spPr bwMode="auto">
            <a:xfrm>
              <a:off x="5159" y="4086"/>
              <a:ext cx="212" cy="171"/>
            </a:xfrm>
            <a:custGeom>
              <a:avLst/>
              <a:gdLst>
                <a:gd name="T0" fmla="*/ 259 w 320"/>
                <a:gd name="T1" fmla="*/ 90 h 257"/>
                <a:gd name="T2" fmla="*/ 284 w 320"/>
                <a:gd name="T3" fmla="*/ 65 h 257"/>
                <a:gd name="T4" fmla="*/ 256 w 320"/>
                <a:gd name="T5" fmla="*/ 65 h 257"/>
                <a:gd name="T6" fmla="*/ 191 w 320"/>
                <a:gd name="T7" fmla="*/ 110 h 257"/>
                <a:gd name="T8" fmla="*/ 179 w 320"/>
                <a:gd name="T9" fmla="*/ 124 h 257"/>
                <a:gd name="T10" fmla="*/ 174 w 320"/>
                <a:gd name="T11" fmla="*/ 129 h 257"/>
                <a:gd name="T12" fmla="*/ 179 w 320"/>
                <a:gd name="T13" fmla="*/ 135 h 257"/>
                <a:gd name="T14" fmla="*/ 191 w 320"/>
                <a:gd name="T15" fmla="*/ 149 h 257"/>
                <a:gd name="T16" fmla="*/ 256 w 320"/>
                <a:gd name="T17" fmla="*/ 193 h 257"/>
                <a:gd name="T18" fmla="*/ 284 w 320"/>
                <a:gd name="T19" fmla="*/ 193 h 257"/>
                <a:gd name="T20" fmla="*/ 259 w 320"/>
                <a:gd name="T21" fmla="*/ 169 h 257"/>
                <a:gd name="T22" fmla="*/ 259 w 320"/>
                <a:gd name="T23" fmla="*/ 154 h 257"/>
                <a:gd name="T24" fmla="*/ 274 w 320"/>
                <a:gd name="T25" fmla="*/ 154 h 257"/>
                <a:gd name="T26" fmla="*/ 317 w 320"/>
                <a:gd name="T27" fmla="*/ 196 h 257"/>
                <a:gd name="T28" fmla="*/ 319 w 320"/>
                <a:gd name="T29" fmla="*/ 200 h 257"/>
                <a:gd name="T30" fmla="*/ 319 w 320"/>
                <a:gd name="T31" fmla="*/ 208 h 257"/>
                <a:gd name="T32" fmla="*/ 317 w 320"/>
                <a:gd name="T33" fmla="*/ 212 h 257"/>
                <a:gd name="T34" fmla="*/ 274 w 320"/>
                <a:gd name="T35" fmla="*/ 254 h 257"/>
                <a:gd name="T36" fmla="*/ 267 w 320"/>
                <a:gd name="T37" fmla="*/ 257 h 257"/>
                <a:gd name="T38" fmla="*/ 259 w 320"/>
                <a:gd name="T39" fmla="*/ 254 h 257"/>
                <a:gd name="T40" fmla="*/ 259 w 320"/>
                <a:gd name="T41" fmla="*/ 239 h 257"/>
                <a:gd name="T42" fmla="*/ 284 w 320"/>
                <a:gd name="T43" fmla="*/ 215 h 257"/>
                <a:gd name="T44" fmla="*/ 256 w 320"/>
                <a:gd name="T45" fmla="*/ 215 h 257"/>
                <a:gd name="T46" fmla="*/ 174 w 320"/>
                <a:gd name="T47" fmla="*/ 162 h 257"/>
                <a:gd name="T48" fmla="*/ 163 w 320"/>
                <a:gd name="T49" fmla="*/ 149 h 257"/>
                <a:gd name="T50" fmla="*/ 160 w 320"/>
                <a:gd name="T51" fmla="*/ 146 h 257"/>
                <a:gd name="T52" fmla="*/ 157 w 320"/>
                <a:gd name="T53" fmla="*/ 149 h 257"/>
                <a:gd name="T54" fmla="*/ 146 w 320"/>
                <a:gd name="T55" fmla="*/ 162 h 257"/>
                <a:gd name="T56" fmla="*/ 64 w 320"/>
                <a:gd name="T57" fmla="*/ 215 h 257"/>
                <a:gd name="T58" fmla="*/ 11 w 320"/>
                <a:gd name="T59" fmla="*/ 215 h 257"/>
                <a:gd name="T60" fmla="*/ 0 w 320"/>
                <a:gd name="T61" fmla="*/ 204 h 257"/>
                <a:gd name="T62" fmla="*/ 11 w 320"/>
                <a:gd name="T63" fmla="*/ 193 h 257"/>
                <a:gd name="T64" fmla="*/ 64 w 320"/>
                <a:gd name="T65" fmla="*/ 193 h 257"/>
                <a:gd name="T66" fmla="*/ 129 w 320"/>
                <a:gd name="T67" fmla="*/ 149 h 257"/>
                <a:gd name="T68" fmla="*/ 141 w 320"/>
                <a:gd name="T69" fmla="*/ 134 h 257"/>
                <a:gd name="T70" fmla="*/ 146 w 320"/>
                <a:gd name="T71" fmla="*/ 129 h 257"/>
                <a:gd name="T72" fmla="*/ 141 w 320"/>
                <a:gd name="T73" fmla="*/ 124 h 257"/>
                <a:gd name="T74" fmla="*/ 129 w 320"/>
                <a:gd name="T75" fmla="*/ 110 h 257"/>
                <a:gd name="T76" fmla="*/ 64 w 320"/>
                <a:gd name="T77" fmla="*/ 65 h 257"/>
                <a:gd name="T78" fmla="*/ 11 w 320"/>
                <a:gd name="T79" fmla="*/ 65 h 257"/>
                <a:gd name="T80" fmla="*/ 0 w 320"/>
                <a:gd name="T81" fmla="*/ 55 h 257"/>
                <a:gd name="T82" fmla="*/ 11 w 320"/>
                <a:gd name="T83" fmla="*/ 44 h 257"/>
                <a:gd name="T84" fmla="*/ 64 w 320"/>
                <a:gd name="T85" fmla="*/ 44 h 257"/>
                <a:gd name="T86" fmla="*/ 146 w 320"/>
                <a:gd name="T87" fmla="*/ 96 h 257"/>
                <a:gd name="T88" fmla="*/ 157 w 320"/>
                <a:gd name="T89" fmla="*/ 110 h 257"/>
                <a:gd name="T90" fmla="*/ 160 w 320"/>
                <a:gd name="T91" fmla="*/ 113 h 257"/>
                <a:gd name="T92" fmla="*/ 163 w 320"/>
                <a:gd name="T93" fmla="*/ 110 h 257"/>
                <a:gd name="T94" fmla="*/ 174 w 320"/>
                <a:gd name="T95" fmla="*/ 96 h 257"/>
                <a:gd name="T96" fmla="*/ 256 w 320"/>
                <a:gd name="T97" fmla="*/ 44 h 257"/>
                <a:gd name="T98" fmla="*/ 284 w 320"/>
                <a:gd name="T99" fmla="*/ 44 h 257"/>
                <a:gd name="T100" fmla="*/ 259 w 320"/>
                <a:gd name="T101" fmla="*/ 20 h 257"/>
                <a:gd name="T102" fmla="*/ 259 w 320"/>
                <a:gd name="T103" fmla="*/ 4 h 257"/>
                <a:gd name="T104" fmla="*/ 274 w 320"/>
                <a:gd name="T105" fmla="*/ 4 h 257"/>
                <a:gd name="T106" fmla="*/ 317 w 320"/>
                <a:gd name="T107" fmla="*/ 47 h 257"/>
                <a:gd name="T108" fmla="*/ 319 w 320"/>
                <a:gd name="T109" fmla="*/ 51 h 257"/>
                <a:gd name="T110" fmla="*/ 319 w 320"/>
                <a:gd name="T111" fmla="*/ 59 h 257"/>
                <a:gd name="T112" fmla="*/ 317 w 320"/>
                <a:gd name="T113" fmla="*/ 62 h 257"/>
                <a:gd name="T114" fmla="*/ 274 w 320"/>
                <a:gd name="T115" fmla="*/ 105 h 257"/>
                <a:gd name="T116" fmla="*/ 267 w 320"/>
                <a:gd name="T117" fmla="*/ 108 h 257"/>
                <a:gd name="T118" fmla="*/ 259 w 320"/>
                <a:gd name="T119" fmla="*/ 105 h 257"/>
                <a:gd name="T120" fmla="*/ 259 w 320"/>
                <a:gd name="T121" fmla="*/ 9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0" h="257">
                  <a:moveTo>
                    <a:pt x="259" y="90"/>
                  </a:moveTo>
                  <a:cubicBezTo>
                    <a:pt x="284" y="65"/>
                    <a:pt x="284" y="65"/>
                    <a:pt x="284" y="65"/>
                  </a:cubicBezTo>
                  <a:cubicBezTo>
                    <a:pt x="256" y="65"/>
                    <a:pt x="256" y="65"/>
                    <a:pt x="256" y="65"/>
                  </a:cubicBezTo>
                  <a:cubicBezTo>
                    <a:pt x="225" y="65"/>
                    <a:pt x="207" y="89"/>
                    <a:pt x="191" y="110"/>
                  </a:cubicBezTo>
                  <a:cubicBezTo>
                    <a:pt x="186" y="115"/>
                    <a:pt x="182" y="120"/>
                    <a:pt x="179" y="124"/>
                  </a:cubicBezTo>
                  <a:cubicBezTo>
                    <a:pt x="174" y="129"/>
                    <a:pt x="174" y="129"/>
                    <a:pt x="174" y="129"/>
                  </a:cubicBezTo>
                  <a:cubicBezTo>
                    <a:pt x="179" y="135"/>
                    <a:pt x="179" y="135"/>
                    <a:pt x="179" y="135"/>
                  </a:cubicBezTo>
                  <a:cubicBezTo>
                    <a:pt x="182" y="139"/>
                    <a:pt x="186" y="144"/>
                    <a:pt x="191" y="149"/>
                  </a:cubicBezTo>
                  <a:cubicBezTo>
                    <a:pt x="207" y="170"/>
                    <a:pt x="225" y="193"/>
                    <a:pt x="256" y="193"/>
                  </a:cubicBezTo>
                  <a:cubicBezTo>
                    <a:pt x="284" y="193"/>
                    <a:pt x="284" y="193"/>
                    <a:pt x="284" y="193"/>
                  </a:cubicBezTo>
                  <a:cubicBezTo>
                    <a:pt x="259" y="169"/>
                    <a:pt x="259" y="169"/>
                    <a:pt x="259" y="169"/>
                  </a:cubicBezTo>
                  <a:cubicBezTo>
                    <a:pt x="255" y="165"/>
                    <a:pt x="255" y="158"/>
                    <a:pt x="259" y="154"/>
                  </a:cubicBezTo>
                  <a:cubicBezTo>
                    <a:pt x="263" y="150"/>
                    <a:pt x="270" y="150"/>
                    <a:pt x="274" y="154"/>
                  </a:cubicBezTo>
                  <a:cubicBezTo>
                    <a:pt x="317" y="196"/>
                    <a:pt x="317" y="196"/>
                    <a:pt x="317" y="196"/>
                  </a:cubicBezTo>
                  <a:cubicBezTo>
                    <a:pt x="318" y="197"/>
                    <a:pt x="319" y="199"/>
                    <a:pt x="319" y="200"/>
                  </a:cubicBezTo>
                  <a:cubicBezTo>
                    <a:pt x="320" y="203"/>
                    <a:pt x="320" y="205"/>
                    <a:pt x="319" y="208"/>
                  </a:cubicBezTo>
                  <a:cubicBezTo>
                    <a:pt x="319" y="209"/>
                    <a:pt x="318" y="211"/>
                    <a:pt x="317" y="212"/>
                  </a:cubicBezTo>
                  <a:cubicBezTo>
                    <a:pt x="274" y="254"/>
                    <a:pt x="274" y="254"/>
                    <a:pt x="274" y="254"/>
                  </a:cubicBezTo>
                  <a:cubicBezTo>
                    <a:pt x="272" y="256"/>
                    <a:pt x="269" y="257"/>
                    <a:pt x="267" y="257"/>
                  </a:cubicBezTo>
                  <a:cubicBezTo>
                    <a:pt x="264" y="257"/>
                    <a:pt x="261" y="256"/>
                    <a:pt x="259" y="254"/>
                  </a:cubicBezTo>
                  <a:cubicBezTo>
                    <a:pt x="255" y="250"/>
                    <a:pt x="255" y="243"/>
                    <a:pt x="259" y="239"/>
                  </a:cubicBezTo>
                  <a:cubicBezTo>
                    <a:pt x="284" y="215"/>
                    <a:pt x="284" y="215"/>
                    <a:pt x="284" y="215"/>
                  </a:cubicBezTo>
                  <a:cubicBezTo>
                    <a:pt x="256" y="215"/>
                    <a:pt x="256" y="215"/>
                    <a:pt x="256" y="215"/>
                  </a:cubicBezTo>
                  <a:cubicBezTo>
                    <a:pt x="215" y="215"/>
                    <a:pt x="191" y="184"/>
                    <a:pt x="174" y="162"/>
                  </a:cubicBezTo>
                  <a:cubicBezTo>
                    <a:pt x="170" y="157"/>
                    <a:pt x="166" y="153"/>
                    <a:pt x="163" y="149"/>
                  </a:cubicBezTo>
                  <a:cubicBezTo>
                    <a:pt x="160" y="146"/>
                    <a:pt x="160" y="146"/>
                    <a:pt x="160" y="146"/>
                  </a:cubicBezTo>
                  <a:cubicBezTo>
                    <a:pt x="157" y="149"/>
                    <a:pt x="157" y="149"/>
                    <a:pt x="157" y="149"/>
                  </a:cubicBezTo>
                  <a:cubicBezTo>
                    <a:pt x="154" y="153"/>
                    <a:pt x="150" y="157"/>
                    <a:pt x="146" y="162"/>
                  </a:cubicBezTo>
                  <a:cubicBezTo>
                    <a:pt x="129" y="184"/>
                    <a:pt x="105" y="215"/>
                    <a:pt x="64" y="215"/>
                  </a:cubicBezTo>
                  <a:cubicBezTo>
                    <a:pt x="11" y="215"/>
                    <a:pt x="11" y="215"/>
                    <a:pt x="11" y="215"/>
                  </a:cubicBezTo>
                  <a:cubicBezTo>
                    <a:pt x="5" y="215"/>
                    <a:pt x="0" y="210"/>
                    <a:pt x="0" y="204"/>
                  </a:cubicBezTo>
                  <a:cubicBezTo>
                    <a:pt x="0" y="198"/>
                    <a:pt x="5" y="193"/>
                    <a:pt x="11" y="193"/>
                  </a:cubicBezTo>
                  <a:cubicBezTo>
                    <a:pt x="64" y="193"/>
                    <a:pt x="64" y="193"/>
                    <a:pt x="64" y="193"/>
                  </a:cubicBezTo>
                  <a:cubicBezTo>
                    <a:pt x="95" y="193"/>
                    <a:pt x="113" y="170"/>
                    <a:pt x="129" y="149"/>
                  </a:cubicBezTo>
                  <a:cubicBezTo>
                    <a:pt x="134" y="144"/>
                    <a:pt x="138" y="139"/>
                    <a:pt x="141" y="134"/>
                  </a:cubicBezTo>
                  <a:cubicBezTo>
                    <a:pt x="146" y="129"/>
                    <a:pt x="146" y="129"/>
                    <a:pt x="146" y="129"/>
                  </a:cubicBezTo>
                  <a:cubicBezTo>
                    <a:pt x="141" y="124"/>
                    <a:pt x="141" y="124"/>
                    <a:pt x="141" y="124"/>
                  </a:cubicBezTo>
                  <a:cubicBezTo>
                    <a:pt x="138" y="120"/>
                    <a:pt x="134" y="115"/>
                    <a:pt x="129" y="110"/>
                  </a:cubicBezTo>
                  <a:cubicBezTo>
                    <a:pt x="113" y="89"/>
                    <a:pt x="95" y="65"/>
                    <a:pt x="64" y="65"/>
                  </a:cubicBezTo>
                  <a:cubicBezTo>
                    <a:pt x="11" y="65"/>
                    <a:pt x="11" y="65"/>
                    <a:pt x="11" y="65"/>
                  </a:cubicBezTo>
                  <a:cubicBezTo>
                    <a:pt x="5" y="65"/>
                    <a:pt x="0" y="61"/>
                    <a:pt x="0" y="55"/>
                  </a:cubicBezTo>
                  <a:cubicBezTo>
                    <a:pt x="0" y="49"/>
                    <a:pt x="5" y="44"/>
                    <a:pt x="11" y="44"/>
                  </a:cubicBezTo>
                  <a:cubicBezTo>
                    <a:pt x="64" y="44"/>
                    <a:pt x="64" y="44"/>
                    <a:pt x="64" y="44"/>
                  </a:cubicBezTo>
                  <a:cubicBezTo>
                    <a:pt x="105" y="44"/>
                    <a:pt x="129" y="74"/>
                    <a:pt x="146" y="96"/>
                  </a:cubicBezTo>
                  <a:cubicBezTo>
                    <a:pt x="150" y="101"/>
                    <a:pt x="154" y="106"/>
                    <a:pt x="157" y="110"/>
                  </a:cubicBezTo>
                  <a:cubicBezTo>
                    <a:pt x="160" y="113"/>
                    <a:pt x="160" y="113"/>
                    <a:pt x="160" y="113"/>
                  </a:cubicBezTo>
                  <a:cubicBezTo>
                    <a:pt x="163" y="110"/>
                    <a:pt x="163" y="110"/>
                    <a:pt x="163" y="110"/>
                  </a:cubicBezTo>
                  <a:cubicBezTo>
                    <a:pt x="166" y="106"/>
                    <a:pt x="170" y="101"/>
                    <a:pt x="174" y="96"/>
                  </a:cubicBezTo>
                  <a:cubicBezTo>
                    <a:pt x="191" y="74"/>
                    <a:pt x="215" y="44"/>
                    <a:pt x="256" y="44"/>
                  </a:cubicBezTo>
                  <a:cubicBezTo>
                    <a:pt x="284" y="44"/>
                    <a:pt x="284" y="44"/>
                    <a:pt x="284" y="44"/>
                  </a:cubicBezTo>
                  <a:cubicBezTo>
                    <a:pt x="259" y="20"/>
                    <a:pt x="259" y="20"/>
                    <a:pt x="259" y="20"/>
                  </a:cubicBezTo>
                  <a:cubicBezTo>
                    <a:pt x="255" y="15"/>
                    <a:pt x="255" y="9"/>
                    <a:pt x="259" y="4"/>
                  </a:cubicBezTo>
                  <a:cubicBezTo>
                    <a:pt x="263" y="0"/>
                    <a:pt x="270" y="0"/>
                    <a:pt x="274" y="4"/>
                  </a:cubicBezTo>
                  <a:cubicBezTo>
                    <a:pt x="317" y="47"/>
                    <a:pt x="317" y="47"/>
                    <a:pt x="317" y="47"/>
                  </a:cubicBezTo>
                  <a:cubicBezTo>
                    <a:pt x="318" y="48"/>
                    <a:pt x="319" y="49"/>
                    <a:pt x="319" y="51"/>
                  </a:cubicBezTo>
                  <a:cubicBezTo>
                    <a:pt x="320" y="53"/>
                    <a:pt x="320" y="56"/>
                    <a:pt x="319" y="59"/>
                  </a:cubicBezTo>
                  <a:cubicBezTo>
                    <a:pt x="319" y="60"/>
                    <a:pt x="318" y="61"/>
                    <a:pt x="317" y="62"/>
                  </a:cubicBezTo>
                  <a:cubicBezTo>
                    <a:pt x="274" y="105"/>
                    <a:pt x="274" y="105"/>
                    <a:pt x="274" y="105"/>
                  </a:cubicBezTo>
                  <a:cubicBezTo>
                    <a:pt x="272" y="107"/>
                    <a:pt x="269" y="108"/>
                    <a:pt x="267" y="108"/>
                  </a:cubicBezTo>
                  <a:cubicBezTo>
                    <a:pt x="264" y="108"/>
                    <a:pt x="261" y="107"/>
                    <a:pt x="259" y="105"/>
                  </a:cubicBezTo>
                  <a:cubicBezTo>
                    <a:pt x="255" y="101"/>
                    <a:pt x="255" y="94"/>
                    <a:pt x="259" y="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979">
              <a:extLst>
                <a:ext uri="{FF2B5EF4-FFF2-40B4-BE49-F238E27FC236}">
                  <a16:creationId xmlns:a16="http://schemas.microsoft.com/office/drawing/2014/main" id="{B50BAA0C-BC97-47B7-854B-5B863CBD2900}"/>
                </a:ext>
              </a:extLst>
            </p:cNvPr>
            <p:cNvSpPr>
              <a:spLocks noEditPoints="1"/>
            </p:cNvSpPr>
            <p:nvPr/>
          </p:nvSpPr>
          <p:spPr bwMode="auto">
            <a:xfrm>
              <a:off x="5095" y="4001"/>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1 h 512"/>
                <a:gd name="T12" fmla="*/ 21 w 512"/>
                <a:gd name="T13" fmla="*/ 256 h 512"/>
                <a:gd name="T14" fmla="*/ 256 w 512"/>
                <a:gd name="T15" fmla="*/ 22 h 512"/>
                <a:gd name="T16" fmla="*/ 491 w 512"/>
                <a:gd name="T17" fmla="*/ 256 h 512"/>
                <a:gd name="T18" fmla="*/ 256 w 512"/>
                <a:gd name="T19" fmla="*/ 4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256" y="491"/>
                  </a:moveTo>
                  <a:cubicBezTo>
                    <a:pt x="127" y="491"/>
                    <a:pt x="21" y="386"/>
                    <a:pt x="21" y="256"/>
                  </a:cubicBezTo>
                  <a:cubicBezTo>
                    <a:pt x="21" y="127"/>
                    <a:pt x="127" y="22"/>
                    <a:pt x="256" y="22"/>
                  </a:cubicBezTo>
                  <a:cubicBezTo>
                    <a:pt x="385" y="22"/>
                    <a:pt x="491" y="127"/>
                    <a:pt x="491" y="256"/>
                  </a:cubicBezTo>
                  <a:cubicBezTo>
                    <a:pt x="491" y="386"/>
                    <a:pt x="385" y="491"/>
                    <a:pt x="256" y="4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8763519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Organising for </a:t>
            </a:r>
            <a:br>
              <a:rPr lang="en-GB" dirty="0"/>
            </a:br>
            <a:r>
              <a:rPr lang="en-GB" dirty="0"/>
              <a:t>Sustainability </a:t>
            </a:r>
          </a:p>
        </p:txBody>
      </p:sp>
      <p:pic>
        <p:nvPicPr>
          <p:cNvPr id="6" name="Picture 5">
            <a:extLst>
              <a:ext uri="{FF2B5EF4-FFF2-40B4-BE49-F238E27FC236}">
                <a16:creationId xmlns:a16="http://schemas.microsoft.com/office/drawing/2014/main" id="{335A86D5-0A10-BFC9-E478-48DC57CB4650}"/>
              </a:ext>
            </a:extLst>
          </p:cNvPr>
          <p:cNvPicPr>
            <a:picLocks noChangeAspect="1"/>
          </p:cNvPicPr>
          <p:nvPr/>
        </p:nvPicPr>
        <p:blipFill rotWithShape="1">
          <a:blip r:embed="rId2">
            <a:extLst>
              <a:ext uri="{28A0092B-C50C-407E-A947-70E740481C1C}">
                <a14:useLocalDpi xmlns:a14="http://schemas.microsoft.com/office/drawing/2010/main" val="0"/>
              </a:ext>
            </a:extLst>
          </a:blip>
          <a:srcRect l="28866" r="4714"/>
          <a:stretch/>
        </p:blipFill>
        <p:spPr>
          <a:xfrm>
            <a:off x="4274545" y="0"/>
            <a:ext cx="7917455" cy="6853388"/>
          </a:xfrm>
          <a:prstGeom prst="rect">
            <a:avLst/>
          </a:prstGeom>
        </p:spPr>
      </p:pic>
    </p:spTree>
    <p:extLst>
      <p:ext uri="{BB962C8B-B14F-4D97-AF65-F5344CB8AC3E}">
        <p14:creationId xmlns:p14="http://schemas.microsoft.com/office/powerpoint/2010/main" val="747392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C2547B-49E9-4983-12A2-77CED2800EC9}"/>
              </a:ext>
            </a:extLst>
          </p:cNvPr>
          <p:cNvSpPr/>
          <p:nvPr/>
        </p:nvSpPr>
        <p:spPr bwMode="gray">
          <a:xfrm>
            <a:off x="914400" y="1778400"/>
            <a:ext cx="4091710" cy="3855942"/>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bg1"/>
              </a:solidFill>
            </a:endParaRPr>
          </a:p>
        </p:txBody>
      </p:sp>
      <p:sp>
        <p:nvSpPr>
          <p:cNvPr id="10" name="Title 1">
            <a:extLst>
              <a:ext uri="{FF2B5EF4-FFF2-40B4-BE49-F238E27FC236}">
                <a16:creationId xmlns:a16="http://schemas.microsoft.com/office/drawing/2014/main" id="{54DC95F4-083E-DDBE-2050-9CCA390A1576}"/>
              </a:ext>
            </a:extLst>
          </p:cNvPr>
          <p:cNvSpPr>
            <a:spLocks noGrp="1"/>
          </p:cNvSpPr>
          <p:nvPr>
            <p:ph type="title"/>
          </p:nvPr>
        </p:nvSpPr>
        <p:spPr>
          <a:xfrm>
            <a:off x="914400" y="548640"/>
            <a:ext cx="10363200" cy="594360"/>
          </a:xfrm>
        </p:spPr>
        <p:txBody>
          <a:bodyPr/>
          <a:lstStyle/>
          <a:p>
            <a:r>
              <a:rPr lang="en-GB" dirty="0"/>
              <a:t>Why Organise for Sustainability?</a:t>
            </a:r>
          </a:p>
        </p:txBody>
      </p:sp>
      <p:sp>
        <p:nvSpPr>
          <p:cNvPr id="11" name="Text Placeholder 2">
            <a:extLst>
              <a:ext uri="{FF2B5EF4-FFF2-40B4-BE49-F238E27FC236}">
                <a16:creationId xmlns:a16="http://schemas.microsoft.com/office/drawing/2014/main" id="{561503F5-D5B6-C54D-A5E2-74AF0AB43DDF}"/>
              </a:ext>
            </a:extLst>
          </p:cNvPr>
          <p:cNvSpPr>
            <a:spLocks noGrp="1"/>
          </p:cNvSpPr>
          <p:nvPr>
            <p:ph type="body" sz="quarter" idx="14"/>
          </p:nvPr>
        </p:nvSpPr>
        <p:spPr>
          <a:xfrm>
            <a:off x="914400" y="1193800"/>
            <a:ext cx="10363200" cy="475488"/>
          </a:xfrm>
        </p:spPr>
        <p:txBody>
          <a:bodyPr/>
          <a:lstStyle/>
          <a:p>
            <a:r>
              <a:rPr lang="en-GB" dirty="0"/>
              <a:t>Sustainability is a growing concern for Tech organisations, driven by new government regulations and shifting customer expectations. Technology has a key role to play in defining their Op Model to enable lasting change</a:t>
            </a:r>
          </a:p>
        </p:txBody>
      </p:sp>
      <p:sp>
        <p:nvSpPr>
          <p:cNvPr id="12" name="Text Placeholder 3">
            <a:extLst>
              <a:ext uri="{FF2B5EF4-FFF2-40B4-BE49-F238E27FC236}">
                <a16:creationId xmlns:a16="http://schemas.microsoft.com/office/drawing/2014/main" id="{CD74538C-E0EA-8575-6C36-908853E8A8C0}"/>
              </a:ext>
            </a:extLst>
          </p:cNvPr>
          <p:cNvSpPr>
            <a:spLocks noGrp="1"/>
          </p:cNvSpPr>
          <p:nvPr>
            <p:ph type="body" sz="quarter" idx="4294967295"/>
          </p:nvPr>
        </p:nvSpPr>
        <p:spPr>
          <a:xfrm>
            <a:off x="0" y="346075"/>
            <a:ext cx="3355975" cy="203200"/>
          </a:xfrm>
        </p:spPr>
        <p:txBody>
          <a:bodyPr/>
          <a:lstStyle/>
          <a:p>
            <a:r>
              <a:rPr lang="en-GB" dirty="0"/>
              <a:t>ORGANISING FOR SUSTAINABILITY </a:t>
            </a:r>
          </a:p>
        </p:txBody>
      </p:sp>
      <p:sp>
        <p:nvSpPr>
          <p:cNvPr id="13" name="TextBox 12">
            <a:extLst>
              <a:ext uri="{FF2B5EF4-FFF2-40B4-BE49-F238E27FC236}">
                <a16:creationId xmlns:a16="http://schemas.microsoft.com/office/drawing/2014/main" id="{601BABB5-E774-FF5E-A12C-FA5EB957EBE9}"/>
              </a:ext>
            </a:extLst>
          </p:cNvPr>
          <p:cNvSpPr txBox="1"/>
          <p:nvPr/>
        </p:nvSpPr>
        <p:spPr>
          <a:xfrm>
            <a:off x="2116776" y="2049239"/>
            <a:ext cx="2649187" cy="430887"/>
          </a:xfrm>
          <a:prstGeom prst="rect">
            <a:avLst/>
          </a:prstGeom>
          <a:noFill/>
        </p:spPr>
        <p:txBody>
          <a:bodyPr vert="horz" wrap="square" lIns="0" tIns="0" rIns="0" bIns="0" rtlCol="0">
            <a:spAutoFit/>
          </a:bodyPr>
          <a:lstStyle/>
          <a:p>
            <a:pPr>
              <a:spcBef>
                <a:spcPts val="200"/>
              </a:spcBef>
              <a:buSzPct val="100000"/>
            </a:pPr>
            <a:r>
              <a:rPr lang="en-GB" sz="1400" b="1" dirty="0"/>
              <a:t>Sustainability needs to be at the top of Tech Leaders’ agendas</a:t>
            </a:r>
          </a:p>
        </p:txBody>
      </p:sp>
      <p:sp>
        <p:nvSpPr>
          <p:cNvPr id="14" name="TextBox 13">
            <a:extLst>
              <a:ext uri="{FF2B5EF4-FFF2-40B4-BE49-F238E27FC236}">
                <a16:creationId xmlns:a16="http://schemas.microsoft.com/office/drawing/2014/main" id="{4B8666B9-6686-C644-41B4-59CE4FE51FAC}"/>
              </a:ext>
            </a:extLst>
          </p:cNvPr>
          <p:cNvSpPr txBox="1"/>
          <p:nvPr/>
        </p:nvSpPr>
        <p:spPr>
          <a:xfrm>
            <a:off x="5257123" y="1778400"/>
            <a:ext cx="6689965" cy="215444"/>
          </a:xfrm>
          <a:prstGeom prst="rect">
            <a:avLst/>
          </a:prstGeom>
          <a:noFill/>
        </p:spPr>
        <p:txBody>
          <a:bodyPr vert="horz" wrap="square" lIns="0" tIns="0" rIns="0" bIns="0" rtlCol="0">
            <a:spAutoFit/>
          </a:bodyPr>
          <a:lstStyle/>
          <a:p>
            <a:pPr>
              <a:spcBef>
                <a:spcPts val="200"/>
              </a:spcBef>
              <a:buSzPct val="100000"/>
            </a:pPr>
            <a:r>
              <a:rPr lang="en-GB" sz="1400" b="1" dirty="0"/>
              <a:t>The roles of the IT organisation in sustainability</a:t>
            </a:r>
          </a:p>
        </p:txBody>
      </p:sp>
      <p:sp>
        <p:nvSpPr>
          <p:cNvPr id="15" name="TextBox 14">
            <a:extLst>
              <a:ext uri="{FF2B5EF4-FFF2-40B4-BE49-F238E27FC236}">
                <a16:creationId xmlns:a16="http://schemas.microsoft.com/office/drawing/2014/main" id="{5BAB839C-34EE-7D16-B63A-C56A1E0FCF51}"/>
              </a:ext>
            </a:extLst>
          </p:cNvPr>
          <p:cNvSpPr txBox="1">
            <a:spLocks/>
          </p:cNvSpPr>
          <p:nvPr/>
        </p:nvSpPr>
        <p:spPr>
          <a:xfrm>
            <a:off x="1121239" y="4159020"/>
            <a:ext cx="3644725" cy="738664"/>
          </a:xfrm>
          <a:prstGeom prst="rect">
            <a:avLst/>
          </a:prstGeom>
          <a:noFill/>
        </p:spPr>
        <p:txBody>
          <a:bodyPr vert="horz" wrap="square" lIns="0" tIns="0" rIns="0" bIns="0" rtlCol="0">
            <a:spAutoFit/>
          </a:bodyPr>
          <a:lstStyle/>
          <a:p>
            <a:pPr>
              <a:spcBef>
                <a:spcPts val="200"/>
              </a:spcBef>
              <a:buSzPct val="100000"/>
            </a:pPr>
            <a:r>
              <a:rPr lang="en-GB" sz="1200" dirty="0"/>
              <a:t>The required changes to go beyond regulation and reporting </a:t>
            </a:r>
            <a:r>
              <a:rPr lang="en-GB" sz="1200" b="1" dirty="0"/>
              <a:t>will not happen on their own </a:t>
            </a:r>
            <a:r>
              <a:rPr lang="en-GB" sz="1200" dirty="0"/>
              <a:t>and require leaders to </a:t>
            </a:r>
            <a:r>
              <a:rPr lang="en-GB" sz="1200" b="1" dirty="0"/>
              <a:t>take action to balance the priority of sustainability against financial</a:t>
            </a:r>
            <a:r>
              <a:rPr lang="en-GB" sz="1200" dirty="0"/>
              <a:t> goals, embedding both within each other.</a:t>
            </a:r>
          </a:p>
        </p:txBody>
      </p:sp>
      <p:sp>
        <p:nvSpPr>
          <p:cNvPr id="16" name="TextBox 15">
            <a:extLst>
              <a:ext uri="{FF2B5EF4-FFF2-40B4-BE49-F238E27FC236}">
                <a16:creationId xmlns:a16="http://schemas.microsoft.com/office/drawing/2014/main" id="{8F966724-F6C1-5C47-8DD1-06383036A48F}"/>
              </a:ext>
            </a:extLst>
          </p:cNvPr>
          <p:cNvSpPr txBox="1"/>
          <p:nvPr/>
        </p:nvSpPr>
        <p:spPr>
          <a:xfrm>
            <a:off x="1121239" y="5001073"/>
            <a:ext cx="3734736" cy="553998"/>
          </a:xfrm>
          <a:prstGeom prst="rect">
            <a:avLst/>
          </a:prstGeom>
          <a:noFill/>
        </p:spPr>
        <p:txBody>
          <a:bodyPr vert="horz" wrap="square" lIns="0" tIns="0" rIns="0" bIns="0" rtlCol="0">
            <a:spAutoFit/>
          </a:bodyPr>
          <a:lstStyle/>
          <a:p>
            <a:pPr>
              <a:spcBef>
                <a:spcPts val="200"/>
              </a:spcBef>
              <a:buSzPct val="100000"/>
            </a:pPr>
            <a:r>
              <a:rPr lang="en-GB" sz="1200" dirty="0"/>
              <a:t>There is a cost of delay and organisations can save considerable financial capital by acting now, preparing themselves for changing market and regulatory expectation.</a:t>
            </a:r>
            <a:endParaRPr lang="en-GB" sz="1200" b="1" dirty="0"/>
          </a:p>
        </p:txBody>
      </p:sp>
      <p:sp>
        <p:nvSpPr>
          <p:cNvPr id="17" name="TextBox 16">
            <a:extLst>
              <a:ext uri="{FF2B5EF4-FFF2-40B4-BE49-F238E27FC236}">
                <a16:creationId xmlns:a16="http://schemas.microsoft.com/office/drawing/2014/main" id="{84864460-2A47-7395-7BF1-1C120C0179E0}"/>
              </a:ext>
            </a:extLst>
          </p:cNvPr>
          <p:cNvSpPr txBox="1">
            <a:spLocks/>
          </p:cNvSpPr>
          <p:nvPr/>
        </p:nvSpPr>
        <p:spPr>
          <a:xfrm>
            <a:off x="1121240" y="2762969"/>
            <a:ext cx="3644725" cy="1292662"/>
          </a:xfrm>
          <a:prstGeom prst="rect">
            <a:avLst/>
          </a:prstGeom>
          <a:noFill/>
        </p:spPr>
        <p:txBody>
          <a:bodyPr vert="horz" wrap="square" lIns="0" tIns="0" rIns="0" bIns="0" rtlCol="0">
            <a:spAutoFit/>
          </a:bodyPr>
          <a:lstStyle/>
          <a:p>
            <a:pPr>
              <a:spcBef>
                <a:spcPts val="200"/>
              </a:spcBef>
              <a:buSzPct val="100000"/>
            </a:pPr>
            <a:r>
              <a:rPr lang="en-GB" sz="1200" dirty="0"/>
              <a:t>All businesses now have a </a:t>
            </a:r>
            <a:r>
              <a:rPr lang="en-GB" sz="1200" b="1" dirty="0"/>
              <a:t>sustainability target</a:t>
            </a:r>
            <a:r>
              <a:rPr lang="en-GB" sz="1200" dirty="0"/>
              <a:t>, which requires </a:t>
            </a:r>
            <a:r>
              <a:rPr lang="en-GB" sz="1200" b="1" dirty="0"/>
              <a:t>change across the Tech organisation.</a:t>
            </a:r>
            <a:r>
              <a:rPr lang="en-GB" sz="1200" dirty="0"/>
              <a:t> For some, this may only involve changes to enable the organisation to report on and address the risks of Environmental, Social, and Governance (ESG) factors. For others, </a:t>
            </a:r>
            <a:r>
              <a:rPr lang="en-GB" sz="1200" b="1" dirty="0"/>
              <a:t>this will involve a drive towards becoming a more sustainable technology function and enable broader organisational transformation</a:t>
            </a:r>
            <a:r>
              <a:rPr lang="en-GB" sz="1200" dirty="0"/>
              <a:t>. </a:t>
            </a:r>
            <a:endParaRPr lang="en-GB" sz="1200" b="1" dirty="0"/>
          </a:p>
        </p:txBody>
      </p:sp>
      <p:grpSp>
        <p:nvGrpSpPr>
          <p:cNvPr id="18" name="Group 17">
            <a:extLst>
              <a:ext uri="{FF2B5EF4-FFF2-40B4-BE49-F238E27FC236}">
                <a16:creationId xmlns:a16="http://schemas.microsoft.com/office/drawing/2014/main" id="{E3A58336-375D-A6EF-C4C9-DF230E16A0AC}"/>
              </a:ext>
            </a:extLst>
          </p:cNvPr>
          <p:cNvGrpSpPr/>
          <p:nvPr/>
        </p:nvGrpSpPr>
        <p:grpSpPr>
          <a:xfrm>
            <a:off x="1007918" y="1817529"/>
            <a:ext cx="941484" cy="868599"/>
            <a:chOff x="10856449" y="2127917"/>
            <a:chExt cx="941484" cy="868599"/>
          </a:xfrm>
        </p:grpSpPr>
        <p:grpSp>
          <p:nvGrpSpPr>
            <p:cNvPr id="19" name="Gruppieren 13">
              <a:extLst>
                <a:ext uri="{FF2B5EF4-FFF2-40B4-BE49-F238E27FC236}">
                  <a16:creationId xmlns:a16="http://schemas.microsoft.com/office/drawing/2014/main" id="{96981B9D-6B80-0A94-829B-8B194CAF9222}"/>
                </a:ext>
              </a:extLst>
            </p:cNvPr>
            <p:cNvGrpSpPr/>
            <p:nvPr/>
          </p:nvGrpSpPr>
          <p:grpSpPr>
            <a:xfrm rot="16200000">
              <a:off x="10856916" y="2127450"/>
              <a:ext cx="868599" cy="869533"/>
              <a:chOff x="6474778" y="2667252"/>
              <a:chExt cx="3015388" cy="3018630"/>
            </a:xfrm>
          </p:grpSpPr>
          <p:sp>
            <p:nvSpPr>
              <p:cNvPr id="23" name="Freeform 7">
                <a:extLst>
                  <a:ext uri="{FF2B5EF4-FFF2-40B4-BE49-F238E27FC236}">
                    <a16:creationId xmlns:a16="http://schemas.microsoft.com/office/drawing/2014/main" id="{B3841575-989F-16D0-0EFD-67097C0D917E}"/>
                  </a:ext>
                </a:extLst>
              </p:cNvPr>
              <p:cNvSpPr>
                <a:spLocks/>
              </p:cNvSpPr>
              <p:nvPr/>
            </p:nvSpPr>
            <p:spPr bwMode="auto">
              <a:xfrm>
                <a:off x="7982472" y="2667252"/>
                <a:ext cx="1507694" cy="3018630"/>
              </a:xfrm>
              <a:custGeom>
                <a:avLst/>
                <a:gdLst/>
                <a:ahLst/>
                <a:cxnLst>
                  <a:cxn ang="0">
                    <a:pos x="114" y="4"/>
                  </a:cxn>
                  <a:cxn ang="0">
                    <a:pos x="335" y="40"/>
                  </a:cxn>
                  <a:cxn ang="0">
                    <a:pos x="544" y="109"/>
                  </a:cxn>
                  <a:cxn ang="0">
                    <a:pos x="735" y="209"/>
                  </a:cxn>
                  <a:cxn ang="0">
                    <a:pos x="908" y="336"/>
                  </a:cxn>
                  <a:cxn ang="0">
                    <a:pos x="1059" y="487"/>
                  </a:cxn>
                  <a:cxn ang="0">
                    <a:pos x="1186" y="661"/>
                  </a:cxn>
                  <a:cxn ang="0">
                    <a:pos x="1286" y="852"/>
                  </a:cxn>
                  <a:cxn ang="0">
                    <a:pos x="1355" y="1061"/>
                  </a:cxn>
                  <a:cxn ang="0">
                    <a:pos x="1391" y="1282"/>
                  </a:cxn>
                  <a:cxn ang="0">
                    <a:pos x="1391" y="1511"/>
                  </a:cxn>
                  <a:cxn ang="0">
                    <a:pos x="1355" y="1732"/>
                  </a:cxn>
                  <a:cxn ang="0">
                    <a:pos x="1286" y="1941"/>
                  </a:cxn>
                  <a:cxn ang="0">
                    <a:pos x="1186" y="2132"/>
                  </a:cxn>
                  <a:cxn ang="0">
                    <a:pos x="1059" y="2305"/>
                  </a:cxn>
                  <a:cxn ang="0">
                    <a:pos x="908" y="2457"/>
                  </a:cxn>
                  <a:cxn ang="0">
                    <a:pos x="735" y="2584"/>
                  </a:cxn>
                  <a:cxn ang="0">
                    <a:pos x="544" y="2683"/>
                  </a:cxn>
                  <a:cxn ang="0">
                    <a:pos x="335" y="2753"/>
                  </a:cxn>
                  <a:cxn ang="0">
                    <a:pos x="114" y="2789"/>
                  </a:cxn>
                  <a:cxn ang="0">
                    <a:pos x="0" y="2428"/>
                  </a:cxn>
                  <a:cxn ang="0">
                    <a:pos x="185" y="2412"/>
                  </a:cxn>
                  <a:cxn ang="0">
                    <a:pos x="360" y="2365"/>
                  </a:cxn>
                  <a:cxn ang="0">
                    <a:pos x="520" y="2288"/>
                  </a:cxn>
                  <a:cxn ang="0">
                    <a:pos x="664" y="2187"/>
                  </a:cxn>
                  <a:cxn ang="0">
                    <a:pos x="788" y="2062"/>
                  </a:cxn>
                  <a:cxn ang="0">
                    <a:pos x="890" y="1918"/>
                  </a:cxn>
                  <a:cxn ang="0">
                    <a:pos x="966" y="1757"/>
                  </a:cxn>
                  <a:cxn ang="0">
                    <a:pos x="1015" y="1582"/>
                  </a:cxn>
                  <a:cxn ang="0">
                    <a:pos x="1031" y="1396"/>
                  </a:cxn>
                  <a:cxn ang="0">
                    <a:pos x="1012" y="1201"/>
                  </a:cxn>
                  <a:cxn ang="0">
                    <a:pos x="958" y="1017"/>
                  </a:cxn>
                  <a:cxn ang="0">
                    <a:pos x="874" y="849"/>
                  </a:cxn>
                  <a:cxn ang="0">
                    <a:pos x="761" y="701"/>
                  </a:cxn>
                  <a:cxn ang="0">
                    <a:pos x="624" y="575"/>
                  </a:cxn>
                  <a:cxn ang="0">
                    <a:pos x="465" y="476"/>
                  </a:cxn>
                  <a:cxn ang="0">
                    <a:pos x="289" y="406"/>
                  </a:cxn>
                  <a:cxn ang="0">
                    <a:pos x="99" y="369"/>
                  </a:cxn>
                  <a:cxn ang="0">
                    <a:pos x="0" y="0"/>
                  </a:cxn>
                </a:cxnLst>
                <a:rect l="0" t="0" r="r" b="b"/>
                <a:pathLst>
                  <a:path w="1395" h="2793">
                    <a:moveTo>
                      <a:pt x="0" y="0"/>
                    </a:moveTo>
                    <a:lnTo>
                      <a:pt x="114" y="4"/>
                    </a:lnTo>
                    <a:lnTo>
                      <a:pt x="227" y="17"/>
                    </a:lnTo>
                    <a:lnTo>
                      <a:pt x="335" y="40"/>
                    </a:lnTo>
                    <a:lnTo>
                      <a:pt x="441" y="71"/>
                    </a:lnTo>
                    <a:lnTo>
                      <a:pt x="544" y="109"/>
                    </a:lnTo>
                    <a:lnTo>
                      <a:pt x="641" y="155"/>
                    </a:lnTo>
                    <a:lnTo>
                      <a:pt x="735" y="209"/>
                    </a:lnTo>
                    <a:lnTo>
                      <a:pt x="823" y="270"/>
                    </a:lnTo>
                    <a:lnTo>
                      <a:pt x="908" y="336"/>
                    </a:lnTo>
                    <a:lnTo>
                      <a:pt x="986" y="409"/>
                    </a:lnTo>
                    <a:lnTo>
                      <a:pt x="1059" y="487"/>
                    </a:lnTo>
                    <a:lnTo>
                      <a:pt x="1126" y="572"/>
                    </a:lnTo>
                    <a:lnTo>
                      <a:pt x="1186" y="661"/>
                    </a:lnTo>
                    <a:lnTo>
                      <a:pt x="1240" y="754"/>
                    </a:lnTo>
                    <a:lnTo>
                      <a:pt x="1286" y="852"/>
                    </a:lnTo>
                    <a:lnTo>
                      <a:pt x="1324" y="955"/>
                    </a:lnTo>
                    <a:lnTo>
                      <a:pt x="1355" y="1061"/>
                    </a:lnTo>
                    <a:lnTo>
                      <a:pt x="1377" y="1170"/>
                    </a:lnTo>
                    <a:lnTo>
                      <a:pt x="1391" y="1282"/>
                    </a:lnTo>
                    <a:lnTo>
                      <a:pt x="1395" y="1396"/>
                    </a:lnTo>
                    <a:lnTo>
                      <a:pt x="1391" y="1511"/>
                    </a:lnTo>
                    <a:lnTo>
                      <a:pt x="1377" y="1623"/>
                    </a:lnTo>
                    <a:lnTo>
                      <a:pt x="1355" y="1732"/>
                    </a:lnTo>
                    <a:lnTo>
                      <a:pt x="1324" y="1838"/>
                    </a:lnTo>
                    <a:lnTo>
                      <a:pt x="1286" y="1941"/>
                    </a:lnTo>
                    <a:lnTo>
                      <a:pt x="1240" y="2038"/>
                    </a:lnTo>
                    <a:lnTo>
                      <a:pt x="1186" y="2132"/>
                    </a:lnTo>
                    <a:lnTo>
                      <a:pt x="1126" y="2221"/>
                    </a:lnTo>
                    <a:lnTo>
                      <a:pt x="1059" y="2305"/>
                    </a:lnTo>
                    <a:lnTo>
                      <a:pt x="986" y="2384"/>
                    </a:lnTo>
                    <a:lnTo>
                      <a:pt x="908" y="2457"/>
                    </a:lnTo>
                    <a:lnTo>
                      <a:pt x="823" y="2523"/>
                    </a:lnTo>
                    <a:lnTo>
                      <a:pt x="735" y="2584"/>
                    </a:lnTo>
                    <a:lnTo>
                      <a:pt x="641" y="2638"/>
                    </a:lnTo>
                    <a:lnTo>
                      <a:pt x="544" y="2683"/>
                    </a:lnTo>
                    <a:lnTo>
                      <a:pt x="441" y="2722"/>
                    </a:lnTo>
                    <a:lnTo>
                      <a:pt x="335" y="2753"/>
                    </a:lnTo>
                    <a:lnTo>
                      <a:pt x="227" y="2775"/>
                    </a:lnTo>
                    <a:lnTo>
                      <a:pt x="114" y="2789"/>
                    </a:lnTo>
                    <a:lnTo>
                      <a:pt x="0" y="2793"/>
                    </a:lnTo>
                    <a:lnTo>
                      <a:pt x="0" y="2428"/>
                    </a:lnTo>
                    <a:lnTo>
                      <a:pt x="93" y="2424"/>
                    </a:lnTo>
                    <a:lnTo>
                      <a:pt x="185" y="2412"/>
                    </a:lnTo>
                    <a:lnTo>
                      <a:pt x="274" y="2391"/>
                    </a:lnTo>
                    <a:lnTo>
                      <a:pt x="360" y="2365"/>
                    </a:lnTo>
                    <a:lnTo>
                      <a:pt x="441" y="2329"/>
                    </a:lnTo>
                    <a:lnTo>
                      <a:pt x="520" y="2288"/>
                    </a:lnTo>
                    <a:lnTo>
                      <a:pt x="594" y="2240"/>
                    </a:lnTo>
                    <a:lnTo>
                      <a:pt x="664" y="2187"/>
                    </a:lnTo>
                    <a:lnTo>
                      <a:pt x="729" y="2126"/>
                    </a:lnTo>
                    <a:lnTo>
                      <a:pt x="788" y="2062"/>
                    </a:lnTo>
                    <a:lnTo>
                      <a:pt x="843" y="1993"/>
                    </a:lnTo>
                    <a:lnTo>
                      <a:pt x="890" y="1918"/>
                    </a:lnTo>
                    <a:lnTo>
                      <a:pt x="932" y="1840"/>
                    </a:lnTo>
                    <a:lnTo>
                      <a:pt x="966" y="1757"/>
                    </a:lnTo>
                    <a:lnTo>
                      <a:pt x="994" y="1671"/>
                    </a:lnTo>
                    <a:lnTo>
                      <a:pt x="1015" y="1582"/>
                    </a:lnTo>
                    <a:lnTo>
                      <a:pt x="1026" y="1490"/>
                    </a:lnTo>
                    <a:lnTo>
                      <a:pt x="1031" y="1396"/>
                    </a:lnTo>
                    <a:lnTo>
                      <a:pt x="1026" y="1297"/>
                    </a:lnTo>
                    <a:lnTo>
                      <a:pt x="1012" y="1201"/>
                    </a:lnTo>
                    <a:lnTo>
                      <a:pt x="989" y="1107"/>
                    </a:lnTo>
                    <a:lnTo>
                      <a:pt x="958" y="1017"/>
                    </a:lnTo>
                    <a:lnTo>
                      <a:pt x="920" y="931"/>
                    </a:lnTo>
                    <a:lnTo>
                      <a:pt x="874" y="849"/>
                    </a:lnTo>
                    <a:lnTo>
                      <a:pt x="821" y="772"/>
                    </a:lnTo>
                    <a:lnTo>
                      <a:pt x="761" y="701"/>
                    </a:lnTo>
                    <a:lnTo>
                      <a:pt x="695" y="634"/>
                    </a:lnTo>
                    <a:lnTo>
                      <a:pt x="624" y="575"/>
                    </a:lnTo>
                    <a:lnTo>
                      <a:pt x="546" y="522"/>
                    </a:lnTo>
                    <a:lnTo>
                      <a:pt x="465" y="476"/>
                    </a:lnTo>
                    <a:lnTo>
                      <a:pt x="379" y="437"/>
                    </a:lnTo>
                    <a:lnTo>
                      <a:pt x="289" y="406"/>
                    </a:lnTo>
                    <a:lnTo>
                      <a:pt x="195" y="384"/>
                    </a:lnTo>
                    <a:lnTo>
                      <a:pt x="99" y="369"/>
                    </a:lnTo>
                    <a:lnTo>
                      <a:pt x="0" y="364"/>
                    </a:lnTo>
                    <a:lnTo>
                      <a:pt x="0" y="0"/>
                    </a:lnTo>
                    <a:close/>
                  </a:path>
                </a:pathLst>
              </a:custGeom>
              <a:solidFill>
                <a:srgbClr val="D0D0C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24" name="Freeform 8">
                <a:extLst>
                  <a:ext uri="{FF2B5EF4-FFF2-40B4-BE49-F238E27FC236}">
                    <a16:creationId xmlns:a16="http://schemas.microsoft.com/office/drawing/2014/main" id="{59673384-2BD0-DEFB-5F4D-155F9DA3A9F9}"/>
                  </a:ext>
                </a:extLst>
              </p:cNvPr>
              <p:cNvSpPr>
                <a:spLocks/>
              </p:cNvSpPr>
              <p:nvPr/>
            </p:nvSpPr>
            <p:spPr bwMode="auto">
              <a:xfrm>
                <a:off x="6474778" y="2667252"/>
                <a:ext cx="1507694" cy="3018630"/>
              </a:xfrm>
              <a:custGeom>
                <a:avLst/>
                <a:gdLst/>
                <a:ahLst/>
                <a:cxnLst>
                  <a:cxn ang="0">
                    <a:pos x="1395" y="364"/>
                  </a:cxn>
                  <a:cxn ang="0">
                    <a:pos x="1210" y="381"/>
                  </a:cxn>
                  <a:cxn ang="0">
                    <a:pos x="1035" y="430"/>
                  </a:cxn>
                  <a:cxn ang="0">
                    <a:pos x="874" y="505"/>
                  </a:cxn>
                  <a:cxn ang="0">
                    <a:pos x="730" y="608"/>
                  </a:cxn>
                  <a:cxn ang="0">
                    <a:pos x="605" y="732"/>
                  </a:cxn>
                  <a:cxn ang="0">
                    <a:pos x="505" y="876"/>
                  </a:cxn>
                  <a:cxn ang="0">
                    <a:pos x="428" y="1036"/>
                  </a:cxn>
                  <a:cxn ang="0">
                    <a:pos x="380" y="1211"/>
                  </a:cxn>
                  <a:cxn ang="0">
                    <a:pos x="364" y="1396"/>
                  </a:cxn>
                  <a:cxn ang="0">
                    <a:pos x="383" y="1592"/>
                  </a:cxn>
                  <a:cxn ang="0">
                    <a:pos x="437" y="1776"/>
                  </a:cxn>
                  <a:cxn ang="0">
                    <a:pos x="521" y="1945"/>
                  </a:cxn>
                  <a:cxn ang="0">
                    <a:pos x="634" y="2093"/>
                  </a:cxn>
                  <a:cxn ang="0">
                    <a:pos x="771" y="2218"/>
                  </a:cxn>
                  <a:cxn ang="0">
                    <a:pos x="930" y="2317"/>
                  </a:cxn>
                  <a:cxn ang="0">
                    <a:pos x="1105" y="2387"/>
                  </a:cxn>
                  <a:cxn ang="0">
                    <a:pos x="1296" y="2424"/>
                  </a:cxn>
                  <a:cxn ang="0">
                    <a:pos x="1395" y="2793"/>
                  </a:cxn>
                  <a:cxn ang="0">
                    <a:pos x="1168" y="2775"/>
                  </a:cxn>
                  <a:cxn ang="0">
                    <a:pos x="954" y="2722"/>
                  </a:cxn>
                  <a:cxn ang="0">
                    <a:pos x="754" y="2638"/>
                  </a:cxn>
                  <a:cxn ang="0">
                    <a:pos x="571" y="2523"/>
                  </a:cxn>
                  <a:cxn ang="0">
                    <a:pos x="408" y="2384"/>
                  </a:cxn>
                  <a:cxn ang="0">
                    <a:pos x="269" y="2221"/>
                  </a:cxn>
                  <a:cxn ang="0">
                    <a:pos x="155" y="2038"/>
                  </a:cxn>
                  <a:cxn ang="0">
                    <a:pos x="71" y="1838"/>
                  </a:cxn>
                  <a:cxn ang="0">
                    <a:pos x="17" y="1623"/>
                  </a:cxn>
                  <a:cxn ang="0">
                    <a:pos x="0" y="1396"/>
                  </a:cxn>
                  <a:cxn ang="0">
                    <a:pos x="17" y="1170"/>
                  </a:cxn>
                  <a:cxn ang="0">
                    <a:pos x="71" y="955"/>
                  </a:cxn>
                  <a:cxn ang="0">
                    <a:pos x="155" y="754"/>
                  </a:cxn>
                  <a:cxn ang="0">
                    <a:pos x="269" y="572"/>
                  </a:cxn>
                  <a:cxn ang="0">
                    <a:pos x="408" y="409"/>
                  </a:cxn>
                  <a:cxn ang="0">
                    <a:pos x="571" y="270"/>
                  </a:cxn>
                  <a:cxn ang="0">
                    <a:pos x="754" y="155"/>
                  </a:cxn>
                  <a:cxn ang="0">
                    <a:pos x="954" y="71"/>
                  </a:cxn>
                  <a:cxn ang="0">
                    <a:pos x="1168" y="17"/>
                  </a:cxn>
                  <a:cxn ang="0">
                    <a:pos x="1395" y="0"/>
                  </a:cxn>
                </a:cxnLst>
                <a:rect l="0" t="0" r="r" b="b"/>
                <a:pathLst>
                  <a:path w="1395" h="2793">
                    <a:moveTo>
                      <a:pt x="1395" y="0"/>
                    </a:moveTo>
                    <a:lnTo>
                      <a:pt x="1395" y="364"/>
                    </a:lnTo>
                    <a:lnTo>
                      <a:pt x="1302" y="369"/>
                    </a:lnTo>
                    <a:lnTo>
                      <a:pt x="1210" y="381"/>
                    </a:lnTo>
                    <a:lnTo>
                      <a:pt x="1121" y="401"/>
                    </a:lnTo>
                    <a:lnTo>
                      <a:pt x="1035" y="430"/>
                    </a:lnTo>
                    <a:lnTo>
                      <a:pt x="952" y="464"/>
                    </a:lnTo>
                    <a:lnTo>
                      <a:pt x="874" y="505"/>
                    </a:lnTo>
                    <a:lnTo>
                      <a:pt x="799" y="553"/>
                    </a:lnTo>
                    <a:lnTo>
                      <a:pt x="730" y="608"/>
                    </a:lnTo>
                    <a:lnTo>
                      <a:pt x="666" y="667"/>
                    </a:lnTo>
                    <a:lnTo>
                      <a:pt x="605" y="732"/>
                    </a:lnTo>
                    <a:lnTo>
                      <a:pt x="552" y="802"/>
                    </a:lnTo>
                    <a:lnTo>
                      <a:pt x="505" y="876"/>
                    </a:lnTo>
                    <a:lnTo>
                      <a:pt x="463" y="955"/>
                    </a:lnTo>
                    <a:lnTo>
                      <a:pt x="428" y="1036"/>
                    </a:lnTo>
                    <a:lnTo>
                      <a:pt x="401" y="1122"/>
                    </a:lnTo>
                    <a:lnTo>
                      <a:pt x="380" y="1211"/>
                    </a:lnTo>
                    <a:lnTo>
                      <a:pt x="368" y="1303"/>
                    </a:lnTo>
                    <a:lnTo>
                      <a:pt x="364" y="1396"/>
                    </a:lnTo>
                    <a:lnTo>
                      <a:pt x="368" y="1496"/>
                    </a:lnTo>
                    <a:lnTo>
                      <a:pt x="383" y="1592"/>
                    </a:lnTo>
                    <a:lnTo>
                      <a:pt x="405" y="1687"/>
                    </a:lnTo>
                    <a:lnTo>
                      <a:pt x="437" y="1776"/>
                    </a:lnTo>
                    <a:lnTo>
                      <a:pt x="475" y="1862"/>
                    </a:lnTo>
                    <a:lnTo>
                      <a:pt x="521" y="1945"/>
                    </a:lnTo>
                    <a:lnTo>
                      <a:pt x="574" y="2021"/>
                    </a:lnTo>
                    <a:lnTo>
                      <a:pt x="634" y="2093"/>
                    </a:lnTo>
                    <a:lnTo>
                      <a:pt x="699" y="2159"/>
                    </a:lnTo>
                    <a:lnTo>
                      <a:pt x="771" y="2218"/>
                    </a:lnTo>
                    <a:lnTo>
                      <a:pt x="847" y="2271"/>
                    </a:lnTo>
                    <a:lnTo>
                      <a:pt x="930" y="2317"/>
                    </a:lnTo>
                    <a:lnTo>
                      <a:pt x="1016" y="2356"/>
                    </a:lnTo>
                    <a:lnTo>
                      <a:pt x="1105" y="2387"/>
                    </a:lnTo>
                    <a:lnTo>
                      <a:pt x="1199" y="2409"/>
                    </a:lnTo>
                    <a:lnTo>
                      <a:pt x="1296" y="2424"/>
                    </a:lnTo>
                    <a:lnTo>
                      <a:pt x="1395" y="2428"/>
                    </a:lnTo>
                    <a:lnTo>
                      <a:pt x="1395" y="2793"/>
                    </a:lnTo>
                    <a:lnTo>
                      <a:pt x="1281" y="2789"/>
                    </a:lnTo>
                    <a:lnTo>
                      <a:pt x="1168" y="2775"/>
                    </a:lnTo>
                    <a:lnTo>
                      <a:pt x="1060" y="2753"/>
                    </a:lnTo>
                    <a:lnTo>
                      <a:pt x="954" y="2722"/>
                    </a:lnTo>
                    <a:lnTo>
                      <a:pt x="851" y="2683"/>
                    </a:lnTo>
                    <a:lnTo>
                      <a:pt x="754" y="2638"/>
                    </a:lnTo>
                    <a:lnTo>
                      <a:pt x="660" y="2584"/>
                    </a:lnTo>
                    <a:lnTo>
                      <a:pt x="571" y="2523"/>
                    </a:lnTo>
                    <a:lnTo>
                      <a:pt x="487" y="2457"/>
                    </a:lnTo>
                    <a:lnTo>
                      <a:pt x="408" y="2384"/>
                    </a:lnTo>
                    <a:lnTo>
                      <a:pt x="336" y="2305"/>
                    </a:lnTo>
                    <a:lnTo>
                      <a:pt x="269" y="2221"/>
                    </a:lnTo>
                    <a:lnTo>
                      <a:pt x="208" y="2132"/>
                    </a:lnTo>
                    <a:lnTo>
                      <a:pt x="155" y="2038"/>
                    </a:lnTo>
                    <a:lnTo>
                      <a:pt x="109" y="1941"/>
                    </a:lnTo>
                    <a:lnTo>
                      <a:pt x="71" y="1838"/>
                    </a:lnTo>
                    <a:lnTo>
                      <a:pt x="40" y="1732"/>
                    </a:lnTo>
                    <a:lnTo>
                      <a:pt x="17" y="1623"/>
                    </a:lnTo>
                    <a:lnTo>
                      <a:pt x="4" y="1511"/>
                    </a:lnTo>
                    <a:lnTo>
                      <a:pt x="0" y="1396"/>
                    </a:lnTo>
                    <a:lnTo>
                      <a:pt x="4" y="1282"/>
                    </a:lnTo>
                    <a:lnTo>
                      <a:pt x="17" y="1170"/>
                    </a:lnTo>
                    <a:lnTo>
                      <a:pt x="40" y="1061"/>
                    </a:lnTo>
                    <a:lnTo>
                      <a:pt x="71" y="955"/>
                    </a:lnTo>
                    <a:lnTo>
                      <a:pt x="109" y="852"/>
                    </a:lnTo>
                    <a:lnTo>
                      <a:pt x="155" y="754"/>
                    </a:lnTo>
                    <a:lnTo>
                      <a:pt x="208" y="661"/>
                    </a:lnTo>
                    <a:lnTo>
                      <a:pt x="269" y="572"/>
                    </a:lnTo>
                    <a:lnTo>
                      <a:pt x="336" y="487"/>
                    </a:lnTo>
                    <a:lnTo>
                      <a:pt x="408" y="409"/>
                    </a:lnTo>
                    <a:lnTo>
                      <a:pt x="487" y="336"/>
                    </a:lnTo>
                    <a:lnTo>
                      <a:pt x="571" y="270"/>
                    </a:lnTo>
                    <a:lnTo>
                      <a:pt x="660" y="209"/>
                    </a:lnTo>
                    <a:lnTo>
                      <a:pt x="754" y="155"/>
                    </a:lnTo>
                    <a:lnTo>
                      <a:pt x="851" y="109"/>
                    </a:lnTo>
                    <a:lnTo>
                      <a:pt x="954" y="71"/>
                    </a:lnTo>
                    <a:lnTo>
                      <a:pt x="1060" y="40"/>
                    </a:lnTo>
                    <a:lnTo>
                      <a:pt x="1168" y="17"/>
                    </a:lnTo>
                    <a:lnTo>
                      <a:pt x="1281" y="4"/>
                    </a:lnTo>
                    <a:lnTo>
                      <a:pt x="1395" y="0"/>
                    </a:lnTo>
                    <a:close/>
                  </a:path>
                </a:pathLst>
              </a:custGeom>
              <a:solidFill>
                <a:srgbClr val="D0D0C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25" name="Freeform 9">
                <a:extLst>
                  <a:ext uri="{FF2B5EF4-FFF2-40B4-BE49-F238E27FC236}">
                    <a16:creationId xmlns:a16="http://schemas.microsoft.com/office/drawing/2014/main" id="{074A3D45-0188-4C4C-746D-007ADA0B95D9}"/>
                  </a:ext>
                </a:extLst>
              </p:cNvPr>
              <p:cNvSpPr>
                <a:spLocks/>
              </p:cNvSpPr>
              <p:nvPr/>
            </p:nvSpPr>
            <p:spPr bwMode="auto">
              <a:xfrm>
                <a:off x="7982472" y="3060657"/>
                <a:ext cx="1114289" cy="2230738"/>
              </a:xfrm>
              <a:custGeom>
                <a:avLst/>
                <a:gdLst/>
                <a:ahLst/>
                <a:cxnLst>
                  <a:cxn ang="0">
                    <a:pos x="99" y="5"/>
                  </a:cxn>
                  <a:cxn ang="0">
                    <a:pos x="289" y="42"/>
                  </a:cxn>
                  <a:cxn ang="0">
                    <a:pos x="465" y="112"/>
                  </a:cxn>
                  <a:cxn ang="0">
                    <a:pos x="624" y="211"/>
                  </a:cxn>
                  <a:cxn ang="0">
                    <a:pos x="761" y="337"/>
                  </a:cxn>
                  <a:cxn ang="0">
                    <a:pos x="874" y="485"/>
                  </a:cxn>
                  <a:cxn ang="0">
                    <a:pos x="958" y="653"/>
                  </a:cxn>
                  <a:cxn ang="0">
                    <a:pos x="1012" y="837"/>
                  </a:cxn>
                  <a:cxn ang="0">
                    <a:pos x="1031" y="1032"/>
                  </a:cxn>
                  <a:cxn ang="0">
                    <a:pos x="1015" y="1218"/>
                  </a:cxn>
                  <a:cxn ang="0">
                    <a:pos x="966" y="1393"/>
                  </a:cxn>
                  <a:cxn ang="0">
                    <a:pos x="890" y="1554"/>
                  </a:cxn>
                  <a:cxn ang="0">
                    <a:pos x="788" y="1698"/>
                  </a:cxn>
                  <a:cxn ang="0">
                    <a:pos x="664" y="1823"/>
                  </a:cxn>
                  <a:cxn ang="0">
                    <a:pos x="520" y="1924"/>
                  </a:cxn>
                  <a:cxn ang="0">
                    <a:pos x="360" y="2001"/>
                  </a:cxn>
                  <a:cxn ang="0">
                    <a:pos x="185" y="2048"/>
                  </a:cxn>
                  <a:cxn ang="0">
                    <a:pos x="0" y="2064"/>
                  </a:cxn>
                  <a:cxn ang="0">
                    <a:pos x="78" y="1697"/>
                  </a:cxn>
                  <a:cxn ang="0">
                    <a:pos x="224" y="1663"/>
                  </a:cxn>
                  <a:cxn ang="0">
                    <a:pos x="357" y="1597"/>
                  </a:cxn>
                  <a:cxn ang="0">
                    <a:pos x="471" y="1505"/>
                  </a:cxn>
                  <a:cxn ang="0">
                    <a:pos x="563" y="1391"/>
                  </a:cxn>
                  <a:cxn ang="0">
                    <a:pos x="628" y="1258"/>
                  </a:cxn>
                  <a:cxn ang="0">
                    <a:pos x="662" y="1111"/>
                  </a:cxn>
                  <a:cxn ang="0">
                    <a:pos x="662" y="954"/>
                  </a:cxn>
                  <a:cxn ang="0">
                    <a:pos x="628" y="807"/>
                  </a:cxn>
                  <a:cxn ang="0">
                    <a:pos x="563" y="675"/>
                  </a:cxn>
                  <a:cxn ang="0">
                    <a:pos x="471" y="561"/>
                  </a:cxn>
                  <a:cxn ang="0">
                    <a:pos x="357" y="469"/>
                  </a:cxn>
                  <a:cxn ang="0">
                    <a:pos x="224" y="404"/>
                  </a:cxn>
                  <a:cxn ang="0">
                    <a:pos x="78" y="370"/>
                  </a:cxn>
                  <a:cxn ang="0">
                    <a:pos x="0" y="0"/>
                  </a:cxn>
                </a:cxnLst>
                <a:rect l="0" t="0" r="r" b="b"/>
                <a:pathLst>
                  <a:path w="1031" h="2064">
                    <a:moveTo>
                      <a:pt x="0" y="0"/>
                    </a:moveTo>
                    <a:lnTo>
                      <a:pt x="99" y="5"/>
                    </a:lnTo>
                    <a:lnTo>
                      <a:pt x="195" y="20"/>
                    </a:lnTo>
                    <a:lnTo>
                      <a:pt x="289" y="42"/>
                    </a:lnTo>
                    <a:lnTo>
                      <a:pt x="379" y="73"/>
                    </a:lnTo>
                    <a:lnTo>
                      <a:pt x="465" y="112"/>
                    </a:lnTo>
                    <a:lnTo>
                      <a:pt x="546" y="158"/>
                    </a:lnTo>
                    <a:lnTo>
                      <a:pt x="624" y="211"/>
                    </a:lnTo>
                    <a:lnTo>
                      <a:pt x="695" y="270"/>
                    </a:lnTo>
                    <a:lnTo>
                      <a:pt x="761" y="337"/>
                    </a:lnTo>
                    <a:lnTo>
                      <a:pt x="821" y="408"/>
                    </a:lnTo>
                    <a:lnTo>
                      <a:pt x="874" y="485"/>
                    </a:lnTo>
                    <a:lnTo>
                      <a:pt x="920" y="567"/>
                    </a:lnTo>
                    <a:lnTo>
                      <a:pt x="958" y="653"/>
                    </a:lnTo>
                    <a:lnTo>
                      <a:pt x="989" y="743"/>
                    </a:lnTo>
                    <a:lnTo>
                      <a:pt x="1012" y="837"/>
                    </a:lnTo>
                    <a:lnTo>
                      <a:pt x="1026" y="933"/>
                    </a:lnTo>
                    <a:lnTo>
                      <a:pt x="1031" y="1032"/>
                    </a:lnTo>
                    <a:lnTo>
                      <a:pt x="1026" y="1126"/>
                    </a:lnTo>
                    <a:lnTo>
                      <a:pt x="1015" y="1218"/>
                    </a:lnTo>
                    <a:lnTo>
                      <a:pt x="994" y="1307"/>
                    </a:lnTo>
                    <a:lnTo>
                      <a:pt x="966" y="1393"/>
                    </a:lnTo>
                    <a:lnTo>
                      <a:pt x="932" y="1476"/>
                    </a:lnTo>
                    <a:lnTo>
                      <a:pt x="890" y="1554"/>
                    </a:lnTo>
                    <a:lnTo>
                      <a:pt x="843" y="1629"/>
                    </a:lnTo>
                    <a:lnTo>
                      <a:pt x="788" y="1698"/>
                    </a:lnTo>
                    <a:lnTo>
                      <a:pt x="729" y="1762"/>
                    </a:lnTo>
                    <a:lnTo>
                      <a:pt x="664" y="1823"/>
                    </a:lnTo>
                    <a:lnTo>
                      <a:pt x="594" y="1876"/>
                    </a:lnTo>
                    <a:lnTo>
                      <a:pt x="520" y="1924"/>
                    </a:lnTo>
                    <a:lnTo>
                      <a:pt x="441" y="1965"/>
                    </a:lnTo>
                    <a:lnTo>
                      <a:pt x="360" y="2001"/>
                    </a:lnTo>
                    <a:lnTo>
                      <a:pt x="274" y="2027"/>
                    </a:lnTo>
                    <a:lnTo>
                      <a:pt x="185" y="2048"/>
                    </a:lnTo>
                    <a:lnTo>
                      <a:pt x="93" y="2060"/>
                    </a:lnTo>
                    <a:lnTo>
                      <a:pt x="0" y="2064"/>
                    </a:lnTo>
                    <a:lnTo>
                      <a:pt x="0" y="1701"/>
                    </a:lnTo>
                    <a:lnTo>
                      <a:pt x="78" y="1697"/>
                    </a:lnTo>
                    <a:lnTo>
                      <a:pt x="152" y="1683"/>
                    </a:lnTo>
                    <a:lnTo>
                      <a:pt x="224" y="1663"/>
                    </a:lnTo>
                    <a:lnTo>
                      <a:pt x="293" y="1633"/>
                    </a:lnTo>
                    <a:lnTo>
                      <a:pt x="357" y="1597"/>
                    </a:lnTo>
                    <a:lnTo>
                      <a:pt x="418" y="1554"/>
                    </a:lnTo>
                    <a:lnTo>
                      <a:pt x="471" y="1505"/>
                    </a:lnTo>
                    <a:lnTo>
                      <a:pt x="520" y="1451"/>
                    </a:lnTo>
                    <a:lnTo>
                      <a:pt x="563" y="1391"/>
                    </a:lnTo>
                    <a:lnTo>
                      <a:pt x="598" y="1326"/>
                    </a:lnTo>
                    <a:lnTo>
                      <a:pt x="628" y="1258"/>
                    </a:lnTo>
                    <a:lnTo>
                      <a:pt x="649" y="1185"/>
                    </a:lnTo>
                    <a:lnTo>
                      <a:pt x="662" y="1111"/>
                    </a:lnTo>
                    <a:lnTo>
                      <a:pt x="666" y="1032"/>
                    </a:lnTo>
                    <a:lnTo>
                      <a:pt x="662" y="954"/>
                    </a:lnTo>
                    <a:lnTo>
                      <a:pt x="649" y="880"/>
                    </a:lnTo>
                    <a:lnTo>
                      <a:pt x="628" y="807"/>
                    </a:lnTo>
                    <a:lnTo>
                      <a:pt x="598" y="739"/>
                    </a:lnTo>
                    <a:lnTo>
                      <a:pt x="563" y="675"/>
                    </a:lnTo>
                    <a:lnTo>
                      <a:pt x="520" y="614"/>
                    </a:lnTo>
                    <a:lnTo>
                      <a:pt x="471" y="561"/>
                    </a:lnTo>
                    <a:lnTo>
                      <a:pt x="418" y="512"/>
                    </a:lnTo>
                    <a:lnTo>
                      <a:pt x="357" y="469"/>
                    </a:lnTo>
                    <a:lnTo>
                      <a:pt x="293" y="433"/>
                    </a:lnTo>
                    <a:lnTo>
                      <a:pt x="224" y="404"/>
                    </a:lnTo>
                    <a:lnTo>
                      <a:pt x="152" y="383"/>
                    </a:lnTo>
                    <a:lnTo>
                      <a:pt x="78" y="370"/>
                    </a:lnTo>
                    <a:lnTo>
                      <a:pt x="0" y="365"/>
                    </a:lnTo>
                    <a:lnTo>
                      <a:pt x="0" y="0"/>
                    </a:lnTo>
                    <a:close/>
                  </a:path>
                </a:pathLst>
              </a:custGeom>
              <a:solidFill>
                <a:sysClr val="window" lastClr="FFFFFF">
                  <a:lumMod val="8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26" name="Freeform 10">
                <a:extLst>
                  <a:ext uri="{FF2B5EF4-FFF2-40B4-BE49-F238E27FC236}">
                    <a16:creationId xmlns:a16="http://schemas.microsoft.com/office/drawing/2014/main" id="{A4CAC18A-E63C-6ED1-3E33-3284F2EAE8BB}"/>
                  </a:ext>
                </a:extLst>
              </p:cNvPr>
              <p:cNvSpPr>
                <a:spLocks/>
              </p:cNvSpPr>
              <p:nvPr/>
            </p:nvSpPr>
            <p:spPr bwMode="auto">
              <a:xfrm>
                <a:off x="6868183" y="3060657"/>
                <a:ext cx="1114289" cy="2230738"/>
              </a:xfrm>
              <a:custGeom>
                <a:avLst/>
                <a:gdLst/>
                <a:ahLst/>
                <a:cxnLst>
                  <a:cxn ang="0">
                    <a:pos x="1031" y="365"/>
                  </a:cxn>
                  <a:cxn ang="0">
                    <a:pos x="878" y="383"/>
                  </a:cxn>
                  <a:cxn ang="0">
                    <a:pos x="738" y="433"/>
                  </a:cxn>
                  <a:cxn ang="0">
                    <a:pos x="613" y="512"/>
                  </a:cxn>
                  <a:cxn ang="0">
                    <a:pos x="510" y="614"/>
                  </a:cxn>
                  <a:cxn ang="0">
                    <a:pos x="431" y="739"/>
                  </a:cxn>
                  <a:cxn ang="0">
                    <a:pos x="381" y="880"/>
                  </a:cxn>
                  <a:cxn ang="0">
                    <a:pos x="363" y="1032"/>
                  </a:cxn>
                  <a:cxn ang="0">
                    <a:pos x="381" y="1185"/>
                  </a:cxn>
                  <a:cxn ang="0">
                    <a:pos x="431" y="1326"/>
                  </a:cxn>
                  <a:cxn ang="0">
                    <a:pos x="510" y="1451"/>
                  </a:cxn>
                  <a:cxn ang="0">
                    <a:pos x="613" y="1554"/>
                  </a:cxn>
                  <a:cxn ang="0">
                    <a:pos x="738" y="1633"/>
                  </a:cxn>
                  <a:cxn ang="0">
                    <a:pos x="878" y="1683"/>
                  </a:cxn>
                  <a:cxn ang="0">
                    <a:pos x="1031" y="1701"/>
                  </a:cxn>
                  <a:cxn ang="0">
                    <a:pos x="932" y="2060"/>
                  </a:cxn>
                  <a:cxn ang="0">
                    <a:pos x="741" y="2023"/>
                  </a:cxn>
                  <a:cxn ang="0">
                    <a:pos x="566" y="1953"/>
                  </a:cxn>
                  <a:cxn ang="0">
                    <a:pos x="407" y="1854"/>
                  </a:cxn>
                  <a:cxn ang="0">
                    <a:pos x="270" y="1729"/>
                  </a:cxn>
                  <a:cxn ang="0">
                    <a:pos x="157" y="1581"/>
                  </a:cxn>
                  <a:cxn ang="0">
                    <a:pos x="73" y="1412"/>
                  </a:cxn>
                  <a:cxn ang="0">
                    <a:pos x="19" y="1228"/>
                  </a:cxn>
                  <a:cxn ang="0">
                    <a:pos x="0" y="1032"/>
                  </a:cxn>
                  <a:cxn ang="0">
                    <a:pos x="16" y="847"/>
                  </a:cxn>
                  <a:cxn ang="0">
                    <a:pos x="64" y="672"/>
                  </a:cxn>
                  <a:cxn ang="0">
                    <a:pos x="141" y="512"/>
                  </a:cxn>
                  <a:cxn ang="0">
                    <a:pos x="241" y="368"/>
                  </a:cxn>
                  <a:cxn ang="0">
                    <a:pos x="366" y="244"/>
                  </a:cxn>
                  <a:cxn ang="0">
                    <a:pos x="510" y="141"/>
                  </a:cxn>
                  <a:cxn ang="0">
                    <a:pos x="671" y="66"/>
                  </a:cxn>
                  <a:cxn ang="0">
                    <a:pos x="846" y="17"/>
                  </a:cxn>
                  <a:cxn ang="0">
                    <a:pos x="1031" y="0"/>
                  </a:cxn>
                </a:cxnLst>
                <a:rect l="0" t="0" r="r" b="b"/>
                <a:pathLst>
                  <a:path w="1031" h="2064">
                    <a:moveTo>
                      <a:pt x="1031" y="0"/>
                    </a:moveTo>
                    <a:lnTo>
                      <a:pt x="1031" y="365"/>
                    </a:lnTo>
                    <a:lnTo>
                      <a:pt x="952" y="370"/>
                    </a:lnTo>
                    <a:lnTo>
                      <a:pt x="878" y="383"/>
                    </a:lnTo>
                    <a:lnTo>
                      <a:pt x="806" y="404"/>
                    </a:lnTo>
                    <a:lnTo>
                      <a:pt x="738" y="433"/>
                    </a:lnTo>
                    <a:lnTo>
                      <a:pt x="672" y="469"/>
                    </a:lnTo>
                    <a:lnTo>
                      <a:pt x="613" y="512"/>
                    </a:lnTo>
                    <a:lnTo>
                      <a:pt x="558" y="561"/>
                    </a:lnTo>
                    <a:lnTo>
                      <a:pt x="510" y="614"/>
                    </a:lnTo>
                    <a:lnTo>
                      <a:pt x="467" y="675"/>
                    </a:lnTo>
                    <a:lnTo>
                      <a:pt x="431" y="739"/>
                    </a:lnTo>
                    <a:lnTo>
                      <a:pt x="401" y="807"/>
                    </a:lnTo>
                    <a:lnTo>
                      <a:pt x="381" y="880"/>
                    </a:lnTo>
                    <a:lnTo>
                      <a:pt x="367" y="954"/>
                    </a:lnTo>
                    <a:lnTo>
                      <a:pt x="363" y="1032"/>
                    </a:lnTo>
                    <a:lnTo>
                      <a:pt x="367" y="1111"/>
                    </a:lnTo>
                    <a:lnTo>
                      <a:pt x="381" y="1185"/>
                    </a:lnTo>
                    <a:lnTo>
                      <a:pt x="401" y="1258"/>
                    </a:lnTo>
                    <a:lnTo>
                      <a:pt x="431" y="1326"/>
                    </a:lnTo>
                    <a:lnTo>
                      <a:pt x="467" y="1391"/>
                    </a:lnTo>
                    <a:lnTo>
                      <a:pt x="510" y="1451"/>
                    </a:lnTo>
                    <a:lnTo>
                      <a:pt x="558" y="1505"/>
                    </a:lnTo>
                    <a:lnTo>
                      <a:pt x="613" y="1554"/>
                    </a:lnTo>
                    <a:lnTo>
                      <a:pt x="672" y="1597"/>
                    </a:lnTo>
                    <a:lnTo>
                      <a:pt x="738" y="1633"/>
                    </a:lnTo>
                    <a:lnTo>
                      <a:pt x="806" y="1663"/>
                    </a:lnTo>
                    <a:lnTo>
                      <a:pt x="878" y="1683"/>
                    </a:lnTo>
                    <a:lnTo>
                      <a:pt x="952" y="1697"/>
                    </a:lnTo>
                    <a:lnTo>
                      <a:pt x="1031" y="1701"/>
                    </a:lnTo>
                    <a:lnTo>
                      <a:pt x="1031" y="2064"/>
                    </a:lnTo>
                    <a:lnTo>
                      <a:pt x="932" y="2060"/>
                    </a:lnTo>
                    <a:lnTo>
                      <a:pt x="835" y="2045"/>
                    </a:lnTo>
                    <a:lnTo>
                      <a:pt x="741" y="2023"/>
                    </a:lnTo>
                    <a:lnTo>
                      <a:pt x="652" y="1992"/>
                    </a:lnTo>
                    <a:lnTo>
                      <a:pt x="566" y="1953"/>
                    </a:lnTo>
                    <a:lnTo>
                      <a:pt x="483" y="1907"/>
                    </a:lnTo>
                    <a:lnTo>
                      <a:pt x="407" y="1854"/>
                    </a:lnTo>
                    <a:lnTo>
                      <a:pt x="335" y="1795"/>
                    </a:lnTo>
                    <a:lnTo>
                      <a:pt x="270" y="1729"/>
                    </a:lnTo>
                    <a:lnTo>
                      <a:pt x="210" y="1657"/>
                    </a:lnTo>
                    <a:lnTo>
                      <a:pt x="157" y="1581"/>
                    </a:lnTo>
                    <a:lnTo>
                      <a:pt x="111" y="1498"/>
                    </a:lnTo>
                    <a:lnTo>
                      <a:pt x="73" y="1412"/>
                    </a:lnTo>
                    <a:lnTo>
                      <a:pt x="41" y="1323"/>
                    </a:lnTo>
                    <a:lnTo>
                      <a:pt x="19" y="1228"/>
                    </a:lnTo>
                    <a:lnTo>
                      <a:pt x="4" y="1132"/>
                    </a:lnTo>
                    <a:lnTo>
                      <a:pt x="0" y="1032"/>
                    </a:lnTo>
                    <a:lnTo>
                      <a:pt x="4" y="939"/>
                    </a:lnTo>
                    <a:lnTo>
                      <a:pt x="16" y="847"/>
                    </a:lnTo>
                    <a:lnTo>
                      <a:pt x="37" y="758"/>
                    </a:lnTo>
                    <a:lnTo>
                      <a:pt x="64" y="672"/>
                    </a:lnTo>
                    <a:lnTo>
                      <a:pt x="99" y="591"/>
                    </a:lnTo>
                    <a:lnTo>
                      <a:pt x="141" y="512"/>
                    </a:lnTo>
                    <a:lnTo>
                      <a:pt x="188" y="438"/>
                    </a:lnTo>
                    <a:lnTo>
                      <a:pt x="241" y="368"/>
                    </a:lnTo>
                    <a:lnTo>
                      <a:pt x="302" y="303"/>
                    </a:lnTo>
                    <a:lnTo>
                      <a:pt x="366" y="244"/>
                    </a:lnTo>
                    <a:lnTo>
                      <a:pt x="435" y="189"/>
                    </a:lnTo>
                    <a:lnTo>
                      <a:pt x="510" y="141"/>
                    </a:lnTo>
                    <a:lnTo>
                      <a:pt x="588" y="100"/>
                    </a:lnTo>
                    <a:lnTo>
                      <a:pt x="671" y="66"/>
                    </a:lnTo>
                    <a:lnTo>
                      <a:pt x="757" y="37"/>
                    </a:lnTo>
                    <a:lnTo>
                      <a:pt x="846" y="17"/>
                    </a:lnTo>
                    <a:lnTo>
                      <a:pt x="938" y="5"/>
                    </a:lnTo>
                    <a:lnTo>
                      <a:pt x="1031"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27" name="Freeform 11">
                <a:extLst>
                  <a:ext uri="{FF2B5EF4-FFF2-40B4-BE49-F238E27FC236}">
                    <a16:creationId xmlns:a16="http://schemas.microsoft.com/office/drawing/2014/main" id="{92CBCA2F-1F82-1174-3A60-15A87CE4F4EE}"/>
                  </a:ext>
                </a:extLst>
              </p:cNvPr>
              <p:cNvSpPr>
                <a:spLocks/>
              </p:cNvSpPr>
              <p:nvPr/>
            </p:nvSpPr>
            <p:spPr bwMode="auto">
              <a:xfrm>
                <a:off x="7260508" y="3455143"/>
                <a:ext cx="721964" cy="1443927"/>
              </a:xfrm>
              <a:custGeom>
                <a:avLst/>
                <a:gdLst/>
                <a:ahLst/>
                <a:cxnLst>
                  <a:cxn ang="0">
                    <a:pos x="668" y="0"/>
                  </a:cxn>
                  <a:cxn ang="0">
                    <a:pos x="668" y="358"/>
                  </a:cxn>
                  <a:cxn ang="0">
                    <a:pos x="618" y="362"/>
                  </a:cxn>
                  <a:cxn ang="0">
                    <a:pos x="570" y="374"/>
                  </a:cxn>
                  <a:cxn ang="0">
                    <a:pos x="524" y="392"/>
                  </a:cxn>
                  <a:cxn ang="0">
                    <a:pos x="484" y="417"/>
                  </a:cxn>
                  <a:cxn ang="0">
                    <a:pos x="447" y="448"/>
                  </a:cxn>
                  <a:cxn ang="0">
                    <a:pos x="418" y="485"/>
                  </a:cxn>
                  <a:cxn ang="0">
                    <a:pos x="391" y="525"/>
                  </a:cxn>
                  <a:cxn ang="0">
                    <a:pos x="373" y="570"/>
                  </a:cxn>
                  <a:cxn ang="0">
                    <a:pos x="361" y="617"/>
                  </a:cxn>
                  <a:cxn ang="0">
                    <a:pos x="357" y="667"/>
                  </a:cxn>
                  <a:cxn ang="0">
                    <a:pos x="361" y="718"/>
                  </a:cxn>
                  <a:cxn ang="0">
                    <a:pos x="373" y="765"/>
                  </a:cxn>
                  <a:cxn ang="0">
                    <a:pos x="391" y="811"/>
                  </a:cxn>
                  <a:cxn ang="0">
                    <a:pos x="418" y="851"/>
                  </a:cxn>
                  <a:cxn ang="0">
                    <a:pos x="447" y="888"/>
                  </a:cxn>
                  <a:cxn ang="0">
                    <a:pos x="484" y="918"/>
                  </a:cxn>
                  <a:cxn ang="0">
                    <a:pos x="524" y="945"/>
                  </a:cxn>
                  <a:cxn ang="0">
                    <a:pos x="570" y="963"/>
                  </a:cxn>
                  <a:cxn ang="0">
                    <a:pos x="618" y="974"/>
                  </a:cxn>
                  <a:cxn ang="0">
                    <a:pos x="668" y="979"/>
                  </a:cxn>
                  <a:cxn ang="0">
                    <a:pos x="668" y="1336"/>
                  </a:cxn>
                  <a:cxn ang="0">
                    <a:pos x="589" y="1332"/>
                  </a:cxn>
                  <a:cxn ang="0">
                    <a:pos x="515" y="1318"/>
                  </a:cxn>
                  <a:cxn ang="0">
                    <a:pos x="443" y="1298"/>
                  </a:cxn>
                  <a:cxn ang="0">
                    <a:pos x="375" y="1268"/>
                  </a:cxn>
                  <a:cxn ang="0">
                    <a:pos x="309" y="1232"/>
                  </a:cxn>
                  <a:cxn ang="0">
                    <a:pos x="250" y="1189"/>
                  </a:cxn>
                  <a:cxn ang="0">
                    <a:pos x="195" y="1140"/>
                  </a:cxn>
                  <a:cxn ang="0">
                    <a:pos x="147" y="1086"/>
                  </a:cxn>
                  <a:cxn ang="0">
                    <a:pos x="104" y="1026"/>
                  </a:cxn>
                  <a:cxn ang="0">
                    <a:pos x="68" y="961"/>
                  </a:cxn>
                  <a:cxn ang="0">
                    <a:pos x="38" y="893"/>
                  </a:cxn>
                  <a:cxn ang="0">
                    <a:pos x="18" y="820"/>
                  </a:cxn>
                  <a:cxn ang="0">
                    <a:pos x="4" y="746"/>
                  </a:cxn>
                  <a:cxn ang="0">
                    <a:pos x="0" y="667"/>
                  </a:cxn>
                  <a:cxn ang="0">
                    <a:pos x="4" y="589"/>
                  </a:cxn>
                  <a:cxn ang="0">
                    <a:pos x="18" y="515"/>
                  </a:cxn>
                  <a:cxn ang="0">
                    <a:pos x="38" y="442"/>
                  </a:cxn>
                  <a:cxn ang="0">
                    <a:pos x="68" y="374"/>
                  </a:cxn>
                  <a:cxn ang="0">
                    <a:pos x="104" y="310"/>
                  </a:cxn>
                  <a:cxn ang="0">
                    <a:pos x="147" y="249"/>
                  </a:cxn>
                  <a:cxn ang="0">
                    <a:pos x="195" y="196"/>
                  </a:cxn>
                  <a:cxn ang="0">
                    <a:pos x="250" y="147"/>
                  </a:cxn>
                  <a:cxn ang="0">
                    <a:pos x="309" y="104"/>
                  </a:cxn>
                  <a:cxn ang="0">
                    <a:pos x="375" y="68"/>
                  </a:cxn>
                  <a:cxn ang="0">
                    <a:pos x="443" y="39"/>
                  </a:cxn>
                  <a:cxn ang="0">
                    <a:pos x="515" y="18"/>
                  </a:cxn>
                  <a:cxn ang="0">
                    <a:pos x="589" y="5"/>
                  </a:cxn>
                  <a:cxn ang="0">
                    <a:pos x="668" y="0"/>
                  </a:cxn>
                </a:cxnLst>
                <a:rect l="0" t="0" r="r" b="b"/>
                <a:pathLst>
                  <a:path w="668" h="1336">
                    <a:moveTo>
                      <a:pt x="668" y="0"/>
                    </a:moveTo>
                    <a:lnTo>
                      <a:pt x="668" y="358"/>
                    </a:lnTo>
                    <a:lnTo>
                      <a:pt x="618" y="362"/>
                    </a:lnTo>
                    <a:lnTo>
                      <a:pt x="570" y="374"/>
                    </a:lnTo>
                    <a:lnTo>
                      <a:pt x="524" y="392"/>
                    </a:lnTo>
                    <a:lnTo>
                      <a:pt x="484" y="417"/>
                    </a:lnTo>
                    <a:lnTo>
                      <a:pt x="447" y="448"/>
                    </a:lnTo>
                    <a:lnTo>
                      <a:pt x="418" y="485"/>
                    </a:lnTo>
                    <a:lnTo>
                      <a:pt x="391" y="525"/>
                    </a:lnTo>
                    <a:lnTo>
                      <a:pt x="373" y="570"/>
                    </a:lnTo>
                    <a:lnTo>
                      <a:pt x="361" y="617"/>
                    </a:lnTo>
                    <a:lnTo>
                      <a:pt x="357" y="667"/>
                    </a:lnTo>
                    <a:lnTo>
                      <a:pt x="361" y="718"/>
                    </a:lnTo>
                    <a:lnTo>
                      <a:pt x="373" y="765"/>
                    </a:lnTo>
                    <a:lnTo>
                      <a:pt x="391" y="811"/>
                    </a:lnTo>
                    <a:lnTo>
                      <a:pt x="418" y="851"/>
                    </a:lnTo>
                    <a:lnTo>
                      <a:pt x="447" y="888"/>
                    </a:lnTo>
                    <a:lnTo>
                      <a:pt x="484" y="918"/>
                    </a:lnTo>
                    <a:lnTo>
                      <a:pt x="524" y="945"/>
                    </a:lnTo>
                    <a:lnTo>
                      <a:pt x="570" y="963"/>
                    </a:lnTo>
                    <a:lnTo>
                      <a:pt x="618" y="974"/>
                    </a:lnTo>
                    <a:lnTo>
                      <a:pt x="668" y="979"/>
                    </a:lnTo>
                    <a:lnTo>
                      <a:pt x="668" y="1336"/>
                    </a:lnTo>
                    <a:lnTo>
                      <a:pt x="589" y="1332"/>
                    </a:lnTo>
                    <a:lnTo>
                      <a:pt x="515" y="1318"/>
                    </a:lnTo>
                    <a:lnTo>
                      <a:pt x="443" y="1298"/>
                    </a:lnTo>
                    <a:lnTo>
                      <a:pt x="375" y="1268"/>
                    </a:lnTo>
                    <a:lnTo>
                      <a:pt x="309" y="1232"/>
                    </a:lnTo>
                    <a:lnTo>
                      <a:pt x="250" y="1189"/>
                    </a:lnTo>
                    <a:lnTo>
                      <a:pt x="195" y="1140"/>
                    </a:lnTo>
                    <a:lnTo>
                      <a:pt x="147" y="1086"/>
                    </a:lnTo>
                    <a:lnTo>
                      <a:pt x="104" y="1026"/>
                    </a:lnTo>
                    <a:lnTo>
                      <a:pt x="68" y="961"/>
                    </a:lnTo>
                    <a:lnTo>
                      <a:pt x="38" y="893"/>
                    </a:lnTo>
                    <a:lnTo>
                      <a:pt x="18" y="820"/>
                    </a:lnTo>
                    <a:lnTo>
                      <a:pt x="4" y="746"/>
                    </a:lnTo>
                    <a:lnTo>
                      <a:pt x="0" y="667"/>
                    </a:lnTo>
                    <a:lnTo>
                      <a:pt x="4" y="589"/>
                    </a:lnTo>
                    <a:lnTo>
                      <a:pt x="18" y="515"/>
                    </a:lnTo>
                    <a:lnTo>
                      <a:pt x="38" y="442"/>
                    </a:lnTo>
                    <a:lnTo>
                      <a:pt x="68" y="374"/>
                    </a:lnTo>
                    <a:lnTo>
                      <a:pt x="104" y="310"/>
                    </a:lnTo>
                    <a:lnTo>
                      <a:pt x="147" y="249"/>
                    </a:lnTo>
                    <a:lnTo>
                      <a:pt x="195" y="196"/>
                    </a:lnTo>
                    <a:lnTo>
                      <a:pt x="250" y="147"/>
                    </a:lnTo>
                    <a:lnTo>
                      <a:pt x="309" y="104"/>
                    </a:lnTo>
                    <a:lnTo>
                      <a:pt x="375" y="68"/>
                    </a:lnTo>
                    <a:lnTo>
                      <a:pt x="443" y="39"/>
                    </a:lnTo>
                    <a:lnTo>
                      <a:pt x="515" y="18"/>
                    </a:lnTo>
                    <a:lnTo>
                      <a:pt x="589" y="5"/>
                    </a:lnTo>
                    <a:lnTo>
                      <a:pt x="668" y="0"/>
                    </a:lnTo>
                    <a:close/>
                  </a:path>
                </a:pathLst>
              </a:custGeom>
              <a:solidFill>
                <a:srgbClr val="D0D0C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28" name="Freeform 12">
                <a:extLst>
                  <a:ext uri="{FF2B5EF4-FFF2-40B4-BE49-F238E27FC236}">
                    <a16:creationId xmlns:a16="http://schemas.microsoft.com/office/drawing/2014/main" id="{EEC76912-D0D8-5B1F-BB05-01C489077440}"/>
                  </a:ext>
                </a:extLst>
              </p:cNvPr>
              <p:cNvSpPr>
                <a:spLocks/>
              </p:cNvSpPr>
              <p:nvPr/>
            </p:nvSpPr>
            <p:spPr bwMode="auto">
              <a:xfrm>
                <a:off x="7982472" y="3455143"/>
                <a:ext cx="719802" cy="1443927"/>
              </a:xfrm>
              <a:custGeom>
                <a:avLst/>
                <a:gdLst/>
                <a:ahLst/>
                <a:cxnLst>
                  <a:cxn ang="0">
                    <a:pos x="0" y="0"/>
                  </a:cxn>
                  <a:cxn ang="0">
                    <a:pos x="78" y="5"/>
                  </a:cxn>
                  <a:cxn ang="0">
                    <a:pos x="152" y="18"/>
                  </a:cxn>
                  <a:cxn ang="0">
                    <a:pos x="224" y="39"/>
                  </a:cxn>
                  <a:cxn ang="0">
                    <a:pos x="293" y="68"/>
                  </a:cxn>
                  <a:cxn ang="0">
                    <a:pos x="357" y="104"/>
                  </a:cxn>
                  <a:cxn ang="0">
                    <a:pos x="418" y="147"/>
                  </a:cxn>
                  <a:cxn ang="0">
                    <a:pos x="471" y="196"/>
                  </a:cxn>
                  <a:cxn ang="0">
                    <a:pos x="520" y="249"/>
                  </a:cxn>
                  <a:cxn ang="0">
                    <a:pos x="563" y="310"/>
                  </a:cxn>
                  <a:cxn ang="0">
                    <a:pos x="598" y="374"/>
                  </a:cxn>
                  <a:cxn ang="0">
                    <a:pos x="628" y="442"/>
                  </a:cxn>
                  <a:cxn ang="0">
                    <a:pos x="649" y="515"/>
                  </a:cxn>
                  <a:cxn ang="0">
                    <a:pos x="662" y="589"/>
                  </a:cxn>
                  <a:cxn ang="0">
                    <a:pos x="666" y="667"/>
                  </a:cxn>
                  <a:cxn ang="0">
                    <a:pos x="662" y="746"/>
                  </a:cxn>
                  <a:cxn ang="0">
                    <a:pos x="649" y="820"/>
                  </a:cxn>
                  <a:cxn ang="0">
                    <a:pos x="628" y="893"/>
                  </a:cxn>
                  <a:cxn ang="0">
                    <a:pos x="598" y="961"/>
                  </a:cxn>
                  <a:cxn ang="0">
                    <a:pos x="563" y="1026"/>
                  </a:cxn>
                  <a:cxn ang="0">
                    <a:pos x="520" y="1086"/>
                  </a:cxn>
                  <a:cxn ang="0">
                    <a:pos x="471" y="1140"/>
                  </a:cxn>
                  <a:cxn ang="0">
                    <a:pos x="418" y="1189"/>
                  </a:cxn>
                  <a:cxn ang="0">
                    <a:pos x="357" y="1232"/>
                  </a:cxn>
                  <a:cxn ang="0">
                    <a:pos x="293" y="1268"/>
                  </a:cxn>
                  <a:cxn ang="0">
                    <a:pos x="224" y="1298"/>
                  </a:cxn>
                  <a:cxn ang="0">
                    <a:pos x="152" y="1318"/>
                  </a:cxn>
                  <a:cxn ang="0">
                    <a:pos x="78" y="1332"/>
                  </a:cxn>
                  <a:cxn ang="0">
                    <a:pos x="0" y="1336"/>
                  </a:cxn>
                  <a:cxn ang="0">
                    <a:pos x="0" y="979"/>
                  </a:cxn>
                  <a:cxn ang="0">
                    <a:pos x="50" y="974"/>
                  </a:cxn>
                  <a:cxn ang="0">
                    <a:pos x="98" y="963"/>
                  </a:cxn>
                  <a:cxn ang="0">
                    <a:pos x="142" y="945"/>
                  </a:cxn>
                  <a:cxn ang="0">
                    <a:pos x="182" y="918"/>
                  </a:cxn>
                  <a:cxn ang="0">
                    <a:pos x="219" y="888"/>
                  </a:cxn>
                  <a:cxn ang="0">
                    <a:pos x="250" y="851"/>
                  </a:cxn>
                  <a:cxn ang="0">
                    <a:pos x="275" y="811"/>
                  </a:cxn>
                  <a:cxn ang="0">
                    <a:pos x="293" y="765"/>
                  </a:cxn>
                  <a:cxn ang="0">
                    <a:pos x="305" y="718"/>
                  </a:cxn>
                  <a:cxn ang="0">
                    <a:pos x="309" y="667"/>
                  </a:cxn>
                  <a:cxn ang="0">
                    <a:pos x="305" y="617"/>
                  </a:cxn>
                  <a:cxn ang="0">
                    <a:pos x="293" y="570"/>
                  </a:cxn>
                  <a:cxn ang="0">
                    <a:pos x="275" y="525"/>
                  </a:cxn>
                  <a:cxn ang="0">
                    <a:pos x="250" y="485"/>
                  </a:cxn>
                  <a:cxn ang="0">
                    <a:pos x="219" y="448"/>
                  </a:cxn>
                  <a:cxn ang="0">
                    <a:pos x="182" y="417"/>
                  </a:cxn>
                  <a:cxn ang="0">
                    <a:pos x="142" y="392"/>
                  </a:cxn>
                  <a:cxn ang="0">
                    <a:pos x="98" y="374"/>
                  </a:cxn>
                  <a:cxn ang="0">
                    <a:pos x="50" y="362"/>
                  </a:cxn>
                  <a:cxn ang="0">
                    <a:pos x="0" y="358"/>
                  </a:cxn>
                  <a:cxn ang="0">
                    <a:pos x="0" y="0"/>
                  </a:cxn>
                </a:cxnLst>
                <a:rect l="0" t="0" r="r" b="b"/>
                <a:pathLst>
                  <a:path w="666" h="1336">
                    <a:moveTo>
                      <a:pt x="0" y="0"/>
                    </a:moveTo>
                    <a:lnTo>
                      <a:pt x="78" y="5"/>
                    </a:lnTo>
                    <a:lnTo>
                      <a:pt x="152" y="18"/>
                    </a:lnTo>
                    <a:lnTo>
                      <a:pt x="224" y="39"/>
                    </a:lnTo>
                    <a:lnTo>
                      <a:pt x="293" y="68"/>
                    </a:lnTo>
                    <a:lnTo>
                      <a:pt x="357" y="104"/>
                    </a:lnTo>
                    <a:lnTo>
                      <a:pt x="418" y="147"/>
                    </a:lnTo>
                    <a:lnTo>
                      <a:pt x="471" y="196"/>
                    </a:lnTo>
                    <a:lnTo>
                      <a:pt x="520" y="249"/>
                    </a:lnTo>
                    <a:lnTo>
                      <a:pt x="563" y="310"/>
                    </a:lnTo>
                    <a:lnTo>
                      <a:pt x="598" y="374"/>
                    </a:lnTo>
                    <a:lnTo>
                      <a:pt x="628" y="442"/>
                    </a:lnTo>
                    <a:lnTo>
                      <a:pt x="649" y="515"/>
                    </a:lnTo>
                    <a:lnTo>
                      <a:pt x="662" y="589"/>
                    </a:lnTo>
                    <a:lnTo>
                      <a:pt x="666" y="667"/>
                    </a:lnTo>
                    <a:lnTo>
                      <a:pt x="662" y="746"/>
                    </a:lnTo>
                    <a:lnTo>
                      <a:pt x="649" y="820"/>
                    </a:lnTo>
                    <a:lnTo>
                      <a:pt x="628" y="893"/>
                    </a:lnTo>
                    <a:lnTo>
                      <a:pt x="598" y="961"/>
                    </a:lnTo>
                    <a:lnTo>
                      <a:pt x="563" y="1026"/>
                    </a:lnTo>
                    <a:lnTo>
                      <a:pt x="520" y="1086"/>
                    </a:lnTo>
                    <a:lnTo>
                      <a:pt x="471" y="1140"/>
                    </a:lnTo>
                    <a:lnTo>
                      <a:pt x="418" y="1189"/>
                    </a:lnTo>
                    <a:lnTo>
                      <a:pt x="357" y="1232"/>
                    </a:lnTo>
                    <a:lnTo>
                      <a:pt x="293" y="1268"/>
                    </a:lnTo>
                    <a:lnTo>
                      <a:pt x="224" y="1298"/>
                    </a:lnTo>
                    <a:lnTo>
                      <a:pt x="152" y="1318"/>
                    </a:lnTo>
                    <a:lnTo>
                      <a:pt x="78" y="1332"/>
                    </a:lnTo>
                    <a:lnTo>
                      <a:pt x="0" y="1336"/>
                    </a:lnTo>
                    <a:lnTo>
                      <a:pt x="0" y="979"/>
                    </a:lnTo>
                    <a:lnTo>
                      <a:pt x="50" y="974"/>
                    </a:lnTo>
                    <a:lnTo>
                      <a:pt x="98" y="963"/>
                    </a:lnTo>
                    <a:lnTo>
                      <a:pt x="142" y="945"/>
                    </a:lnTo>
                    <a:lnTo>
                      <a:pt x="182" y="918"/>
                    </a:lnTo>
                    <a:lnTo>
                      <a:pt x="219" y="888"/>
                    </a:lnTo>
                    <a:lnTo>
                      <a:pt x="250" y="851"/>
                    </a:lnTo>
                    <a:lnTo>
                      <a:pt x="275" y="811"/>
                    </a:lnTo>
                    <a:lnTo>
                      <a:pt x="293" y="765"/>
                    </a:lnTo>
                    <a:lnTo>
                      <a:pt x="305" y="718"/>
                    </a:lnTo>
                    <a:lnTo>
                      <a:pt x="309" y="667"/>
                    </a:lnTo>
                    <a:lnTo>
                      <a:pt x="305" y="617"/>
                    </a:lnTo>
                    <a:lnTo>
                      <a:pt x="293" y="570"/>
                    </a:lnTo>
                    <a:lnTo>
                      <a:pt x="275" y="525"/>
                    </a:lnTo>
                    <a:lnTo>
                      <a:pt x="250" y="485"/>
                    </a:lnTo>
                    <a:lnTo>
                      <a:pt x="219" y="448"/>
                    </a:lnTo>
                    <a:lnTo>
                      <a:pt x="182" y="417"/>
                    </a:lnTo>
                    <a:lnTo>
                      <a:pt x="142" y="392"/>
                    </a:lnTo>
                    <a:lnTo>
                      <a:pt x="98" y="374"/>
                    </a:lnTo>
                    <a:lnTo>
                      <a:pt x="50" y="362"/>
                    </a:lnTo>
                    <a:lnTo>
                      <a:pt x="0" y="358"/>
                    </a:lnTo>
                    <a:lnTo>
                      <a:pt x="0" y="0"/>
                    </a:lnTo>
                    <a:close/>
                  </a:path>
                </a:pathLst>
              </a:custGeom>
              <a:solidFill>
                <a:srgbClr val="D0D0CE">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29" name="Freeform 13">
                <a:extLst>
                  <a:ext uri="{FF2B5EF4-FFF2-40B4-BE49-F238E27FC236}">
                    <a16:creationId xmlns:a16="http://schemas.microsoft.com/office/drawing/2014/main" id="{0A89BB45-09AE-F304-AA59-95C602D196DE}"/>
                  </a:ext>
                </a:extLst>
              </p:cNvPr>
              <p:cNvSpPr>
                <a:spLocks/>
              </p:cNvSpPr>
              <p:nvPr/>
            </p:nvSpPr>
            <p:spPr bwMode="auto">
              <a:xfrm>
                <a:off x="7982472" y="3842064"/>
                <a:ext cx="333963" cy="671167"/>
              </a:xfrm>
              <a:custGeom>
                <a:avLst/>
                <a:gdLst/>
                <a:ahLst/>
                <a:cxnLst>
                  <a:cxn ang="0">
                    <a:pos x="0" y="0"/>
                  </a:cxn>
                  <a:cxn ang="0">
                    <a:pos x="50" y="4"/>
                  </a:cxn>
                  <a:cxn ang="0">
                    <a:pos x="98" y="16"/>
                  </a:cxn>
                  <a:cxn ang="0">
                    <a:pos x="142" y="34"/>
                  </a:cxn>
                  <a:cxn ang="0">
                    <a:pos x="182" y="59"/>
                  </a:cxn>
                  <a:cxn ang="0">
                    <a:pos x="219" y="90"/>
                  </a:cxn>
                  <a:cxn ang="0">
                    <a:pos x="250" y="127"/>
                  </a:cxn>
                  <a:cxn ang="0">
                    <a:pos x="275" y="167"/>
                  </a:cxn>
                  <a:cxn ang="0">
                    <a:pos x="293" y="212"/>
                  </a:cxn>
                  <a:cxn ang="0">
                    <a:pos x="305" y="259"/>
                  </a:cxn>
                  <a:cxn ang="0">
                    <a:pos x="309" y="309"/>
                  </a:cxn>
                  <a:cxn ang="0">
                    <a:pos x="305" y="360"/>
                  </a:cxn>
                  <a:cxn ang="0">
                    <a:pos x="293" y="407"/>
                  </a:cxn>
                  <a:cxn ang="0">
                    <a:pos x="275" y="453"/>
                  </a:cxn>
                  <a:cxn ang="0">
                    <a:pos x="250" y="493"/>
                  </a:cxn>
                  <a:cxn ang="0">
                    <a:pos x="219" y="530"/>
                  </a:cxn>
                  <a:cxn ang="0">
                    <a:pos x="182" y="560"/>
                  </a:cxn>
                  <a:cxn ang="0">
                    <a:pos x="142" y="587"/>
                  </a:cxn>
                  <a:cxn ang="0">
                    <a:pos x="98" y="605"/>
                  </a:cxn>
                  <a:cxn ang="0">
                    <a:pos x="50" y="616"/>
                  </a:cxn>
                  <a:cxn ang="0">
                    <a:pos x="0" y="621"/>
                  </a:cxn>
                  <a:cxn ang="0">
                    <a:pos x="0" y="0"/>
                  </a:cxn>
                </a:cxnLst>
                <a:rect l="0" t="0" r="r" b="b"/>
                <a:pathLst>
                  <a:path w="309" h="621">
                    <a:moveTo>
                      <a:pt x="0" y="0"/>
                    </a:moveTo>
                    <a:lnTo>
                      <a:pt x="50" y="4"/>
                    </a:lnTo>
                    <a:lnTo>
                      <a:pt x="98" y="16"/>
                    </a:lnTo>
                    <a:lnTo>
                      <a:pt x="142" y="34"/>
                    </a:lnTo>
                    <a:lnTo>
                      <a:pt x="182" y="59"/>
                    </a:lnTo>
                    <a:lnTo>
                      <a:pt x="219" y="90"/>
                    </a:lnTo>
                    <a:lnTo>
                      <a:pt x="250" y="127"/>
                    </a:lnTo>
                    <a:lnTo>
                      <a:pt x="275" y="167"/>
                    </a:lnTo>
                    <a:lnTo>
                      <a:pt x="293" y="212"/>
                    </a:lnTo>
                    <a:lnTo>
                      <a:pt x="305" y="259"/>
                    </a:lnTo>
                    <a:lnTo>
                      <a:pt x="309" y="309"/>
                    </a:lnTo>
                    <a:lnTo>
                      <a:pt x="305" y="360"/>
                    </a:lnTo>
                    <a:lnTo>
                      <a:pt x="293" y="407"/>
                    </a:lnTo>
                    <a:lnTo>
                      <a:pt x="275" y="453"/>
                    </a:lnTo>
                    <a:lnTo>
                      <a:pt x="250" y="493"/>
                    </a:lnTo>
                    <a:lnTo>
                      <a:pt x="219" y="530"/>
                    </a:lnTo>
                    <a:lnTo>
                      <a:pt x="182" y="560"/>
                    </a:lnTo>
                    <a:lnTo>
                      <a:pt x="142" y="587"/>
                    </a:lnTo>
                    <a:lnTo>
                      <a:pt x="98" y="605"/>
                    </a:lnTo>
                    <a:lnTo>
                      <a:pt x="50" y="616"/>
                    </a:lnTo>
                    <a:lnTo>
                      <a:pt x="0" y="621"/>
                    </a:lnTo>
                    <a:lnTo>
                      <a:pt x="0" y="0"/>
                    </a:lnTo>
                    <a:close/>
                  </a:path>
                </a:pathLst>
              </a:custGeom>
              <a:solidFill>
                <a:sysClr val="window" lastClr="FFFFFF">
                  <a:lumMod val="8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30" name="Freeform 14">
                <a:extLst>
                  <a:ext uri="{FF2B5EF4-FFF2-40B4-BE49-F238E27FC236}">
                    <a16:creationId xmlns:a16="http://schemas.microsoft.com/office/drawing/2014/main" id="{8A670D69-F0E4-54C9-3FB5-57D1FFC29BB5}"/>
                  </a:ext>
                </a:extLst>
              </p:cNvPr>
              <p:cNvSpPr>
                <a:spLocks/>
              </p:cNvSpPr>
              <p:nvPr/>
            </p:nvSpPr>
            <p:spPr bwMode="auto">
              <a:xfrm>
                <a:off x="7646348" y="3842064"/>
                <a:ext cx="336124" cy="671167"/>
              </a:xfrm>
              <a:custGeom>
                <a:avLst/>
                <a:gdLst/>
                <a:ahLst/>
                <a:cxnLst>
                  <a:cxn ang="0">
                    <a:pos x="311" y="0"/>
                  </a:cxn>
                  <a:cxn ang="0">
                    <a:pos x="311" y="621"/>
                  </a:cxn>
                  <a:cxn ang="0">
                    <a:pos x="261" y="616"/>
                  </a:cxn>
                  <a:cxn ang="0">
                    <a:pos x="213" y="605"/>
                  </a:cxn>
                  <a:cxn ang="0">
                    <a:pos x="167" y="587"/>
                  </a:cxn>
                  <a:cxn ang="0">
                    <a:pos x="127" y="560"/>
                  </a:cxn>
                  <a:cxn ang="0">
                    <a:pos x="90" y="530"/>
                  </a:cxn>
                  <a:cxn ang="0">
                    <a:pos x="61" y="493"/>
                  </a:cxn>
                  <a:cxn ang="0">
                    <a:pos x="34" y="453"/>
                  </a:cxn>
                  <a:cxn ang="0">
                    <a:pos x="16" y="407"/>
                  </a:cxn>
                  <a:cxn ang="0">
                    <a:pos x="4" y="360"/>
                  </a:cxn>
                  <a:cxn ang="0">
                    <a:pos x="0" y="309"/>
                  </a:cxn>
                  <a:cxn ang="0">
                    <a:pos x="4" y="259"/>
                  </a:cxn>
                  <a:cxn ang="0">
                    <a:pos x="16" y="212"/>
                  </a:cxn>
                  <a:cxn ang="0">
                    <a:pos x="34" y="167"/>
                  </a:cxn>
                  <a:cxn ang="0">
                    <a:pos x="61" y="127"/>
                  </a:cxn>
                  <a:cxn ang="0">
                    <a:pos x="90" y="90"/>
                  </a:cxn>
                  <a:cxn ang="0">
                    <a:pos x="127" y="59"/>
                  </a:cxn>
                  <a:cxn ang="0">
                    <a:pos x="167" y="34"/>
                  </a:cxn>
                  <a:cxn ang="0">
                    <a:pos x="213" y="16"/>
                  </a:cxn>
                  <a:cxn ang="0">
                    <a:pos x="261" y="4"/>
                  </a:cxn>
                  <a:cxn ang="0">
                    <a:pos x="311" y="0"/>
                  </a:cxn>
                </a:cxnLst>
                <a:rect l="0" t="0" r="r" b="b"/>
                <a:pathLst>
                  <a:path w="311" h="621">
                    <a:moveTo>
                      <a:pt x="311" y="0"/>
                    </a:moveTo>
                    <a:lnTo>
                      <a:pt x="311" y="621"/>
                    </a:lnTo>
                    <a:lnTo>
                      <a:pt x="261" y="616"/>
                    </a:lnTo>
                    <a:lnTo>
                      <a:pt x="213" y="605"/>
                    </a:lnTo>
                    <a:lnTo>
                      <a:pt x="167" y="587"/>
                    </a:lnTo>
                    <a:lnTo>
                      <a:pt x="127" y="560"/>
                    </a:lnTo>
                    <a:lnTo>
                      <a:pt x="90" y="530"/>
                    </a:lnTo>
                    <a:lnTo>
                      <a:pt x="61" y="493"/>
                    </a:lnTo>
                    <a:lnTo>
                      <a:pt x="34" y="453"/>
                    </a:lnTo>
                    <a:lnTo>
                      <a:pt x="16" y="407"/>
                    </a:lnTo>
                    <a:lnTo>
                      <a:pt x="4" y="360"/>
                    </a:lnTo>
                    <a:lnTo>
                      <a:pt x="0" y="309"/>
                    </a:lnTo>
                    <a:lnTo>
                      <a:pt x="4" y="259"/>
                    </a:lnTo>
                    <a:lnTo>
                      <a:pt x="16" y="212"/>
                    </a:lnTo>
                    <a:lnTo>
                      <a:pt x="34" y="167"/>
                    </a:lnTo>
                    <a:lnTo>
                      <a:pt x="61" y="127"/>
                    </a:lnTo>
                    <a:lnTo>
                      <a:pt x="90" y="90"/>
                    </a:lnTo>
                    <a:lnTo>
                      <a:pt x="127" y="59"/>
                    </a:lnTo>
                    <a:lnTo>
                      <a:pt x="167" y="34"/>
                    </a:lnTo>
                    <a:lnTo>
                      <a:pt x="213" y="16"/>
                    </a:lnTo>
                    <a:lnTo>
                      <a:pt x="261" y="4"/>
                    </a:lnTo>
                    <a:lnTo>
                      <a:pt x="311"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grpSp>
        <p:grpSp>
          <p:nvGrpSpPr>
            <p:cNvPr id="20" name="Gruppieren 22">
              <a:extLst>
                <a:ext uri="{FF2B5EF4-FFF2-40B4-BE49-F238E27FC236}">
                  <a16:creationId xmlns:a16="http://schemas.microsoft.com/office/drawing/2014/main" id="{A59CC886-679E-364F-48BB-588F6E1119CE}"/>
                </a:ext>
              </a:extLst>
            </p:cNvPr>
            <p:cNvGrpSpPr/>
            <p:nvPr/>
          </p:nvGrpSpPr>
          <p:grpSpPr>
            <a:xfrm rot="5400000" flipH="1">
              <a:off x="11376176" y="2195455"/>
              <a:ext cx="336639" cy="506874"/>
              <a:chOff x="7840128" y="199875"/>
              <a:chExt cx="1739279" cy="1697991"/>
            </a:xfrm>
            <a:solidFill>
              <a:srgbClr val="86BC25"/>
            </a:solidFill>
            <a:effectLst>
              <a:outerShdw blurRad="50800" dist="38100" dir="2700000" algn="tl" rotWithShape="0">
                <a:prstClr val="black">
                  <a:alpha val="40000"/>
                </a:prstClr>
              </a:outerShdw>
            </a:effectLst>
          </p:grpSpPr>
          <p:sp>
            <p:nvSpPr>
              <p:cNvPr id="21" name="Freeform 15">
                <a:extLst>
                  <a:ext uri="{FF2B5EF4-FFF2-40B4-BE49-F238E27FC236}">
                    <a16:creationId xmlns:a16="http://schemas.microsoft.com/office/drawing/2014/main" id="{7701D0F2-44B7-BB7F-E79A-26E8DACAD18F}"/>
                  </a:ext>
                </a:extLst>
              </p:cNvPr>
              <p:cNvSpPr>
                <a:spLocks/>
              </p:cNvSpPr>
              <p:nvPr/>
            </p:nvSpPr>
            <p:spPr bwMode="auto">
              <a:xfrm rot="4648750" flipH="1">
                <a:off x="7710639" y="329364"/>
                <a:ext cx="1697991" cy="1439014"/>
              </a:xfrm>
              <a:custGeom>
                <a:avLst/>
                <a:gdLst/>
                <a:ahLst/>
                <a:cxnLst>
                  <a:cxn ang="0">
                    <a:pos x="1263" y="0"/>
                  </a:cxn>
                  <a:cxn ang="0">
                    <a:pos x="1508" y="55"/>
                  </a:cxn>
                  <a:cxn ang="0">
                    <a:pos x="1285" y="279"/>
                  </a:cxn>
                  <a:cxn ang="0">
                    <a:pos x="1084" y="234"/>
                  </a:cxn>
                  <a:cxn ang="0">
                    <a:pos x="294" y="1035"/>
                  </a:cxn>
                  <a:cxn ang="0">
                    <a:pos x="514" y="1135"/>
                  </a:cxn>
                  <a:cxn ang="0">
                    <a:pos x="0" y="1278"/>
                  </a:cxn>
                  <a:cxn ang="0">
                    <a:pos x="1263" y="0"/>
                  </a:cxn>
                </a:cxnLst>
                <a:rect l="0" t="0" r="r" b="b"/>
                <a:pathLst>
                  <a:path w="1508" h="1278">
                    <a:moveTo>
                      <a:pt x="1263" y="0"/>
                    </a:moveTo>
                    <a:lnTo>
                      <a:pt x="1508" y="55"/>
                    </a:lnTo>
                    <a:lnTo>
                      <a:pt x="1285" y="279"/>
                    </a:lnTo>
                    <a:lnTo>
                      <a:pt x="1084" y="234"/>
                    </a:lnTo>
                    <a:lnTo>
                      <a:pt x="294" y="1035"/>
                    </a:lnTo>
                    <a:lnTo>
                      <a:pt x="514" y="1135"/>
                    </a:lnTo>
                    <a:lnTo>
                      <a:pt x="0" y="1278"/>
                    </a:lnTo>
                    <a:lnTo>
                      <a:pt x="1263" y="0"/>
                    </a:lnTo>
                    <a:close/>
                  </a:path>
                </a:pathLst>
              </a:custGeom>
              <a:grpFill/>
              <a:ln w="0">
                <a:solidFill>
                  <a:srgbClr val="86BC2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22" name="Freeform 16">
                <a:extLst>
                  <a:ext uri="{FF2B5EF4-FFF2-40B4-BE49-F238E27FC236}">
                    <a16:creationId xmlns:a16="http://schemas.microsoft.com/office/drawing/2014/main" id="{ECB9EB04-7F82-2272-E86B-BE3427BF62F6}"/>
                  </a:ext>
                </a:extLst>
              </p:cNvPr>
              <p:cNvSpPr>
                <a:spLocks/>
              </p:cNvSpPr>
              <p:nvPr/>
            </p:nvSpPr>
            <p:spPr bwMode="auto">
              <a:xfrm rot="4648750" flipH="1">
                <a:off x="8012030" y="297550"/>
                <a:ext cx="1422124" cy="1712630"/>
              </a:xfrm>
              <a:custGeom>
                <a:avLst/>
                <a:gdLst/>
                <a:ahLst/>
                <a:cxnLst>
                  <a:cxn ang="0">
                    <a:pos x="1205" y="0"/>
                  </a:cxn>
                  <a:cxn ang="0">
                    <a:pos x="1263" y="243"/>
                  </a:cxn>
                  <a:cxn ang="0">
                    <a:pos x="0" y="1521"/>
                  </a:cxn>
                  <a:cxn ang="0">
                    <a:pos x="139" y="1007"/>
                  </a:cxn>
                  <a:cxn ang="0">
                    <a:pos x="241" y="1226"/>
                  </a:cxn>
                  <a:cxn ang="0">
                    <a:pos x="1032" y="426"/>
                  </a:cxn>
                  <a:cxn ang="0">
                    <a:pos x="985" y="224"/>
                  </a:cxn>
                  <a:cxn ang="0">
                    <a:pos x="1205" y="0"/>
                  </a:cxn>
                </a:cxnLst>
                <a:rect l="0" t="0" r="r" b="b"/>
                <a:pathLst>
                  <a:path w="1263" h="1521">
                    <a:moveTo>
                      <a:pt x="1205" y="0"/>
                    </a:moveTo>
                    <a:lnTo>
                      <a:pt x="1263" y="243"/>
                    </a:lnTo>
                    <a:lnTo>
                      <a:pt x="0" y="1521"/>
                    </a:lnTo>
                    <a:lnTo>
                      <a:pt x="139" y="1007"/>
                    </a:lnTo>
                    <a:lnTo>
                      <a:pt x="241" y="1226"/>
                    </a:lnTo>
                    <a:lnTo>
                      <a:pt x="1032" y="426"/>
                    </a:lnTo>
                    <a:lnTo>
                      <a:pt x="985" y="224"/>
                    </a:lnTo>
                    <a:lnTo>
                      <a:pt x="1205" y="0"/>
                    </a:lnTo>
                    <a:close/>
                  </a:path>
                </a:pathLst>
              </a:custGeom>
              <a:grpFill/>
              <a:ln w="0">
                <a:solidFill>
                  <a:srgbClr val="86BC2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grpSp>
      </p:grpSp>
      <p:sp>
        <p:nvSpPr>
          <p:cNvPr id="43" name="Rectangle 42">
            <a:extLst>
              <a:ext uri="{FF2B5EF4-FFF2-40B4-BE49-F238E27FC236}">
                <a16:creationId xmlns:a16="http://schemas.microsoft.com/office/drawing/2014/main" id="{74D44DC8-CD41-BE11-680A-785C1D22ACD7}"/>
              </a:ext>
            </a:extLst>
          </p:cNvPr>
          <p:cNvSpPr/>
          <p:nvPr/>
        </p:nvSpPr>
        <p:spPr bwMode="gray">
          <a:xfrm>
            <a:off x="914399" y="5740465"/>
            <a:ext cx="10478279" cy="669069"/>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400" b="1" dirty="0"/>
              <a:t>To enable the IT organisation to fulfil its sustainability role, changes must be made across the Op Model to Organise for sustainability*  </a:t>
            </a:r>
          </a:p>
        </p:txBody>
      </p:sp>
      <p:grpSp>
        <p:nvGrpSpPr>
          <p:cNvPr id="48" name="Group 47">
            <a:extLst>
              <a:ext uri="{FF2B5EF4-FFF2-40B4-BE49-F238E27FC236}">
                <a16:creationId xmlns:a16="http://schemas.microsoft.com/office/drawing/2014/main" id="{6C574BBE-FE5B-6310-C475-013F880B64EC}"/>
              </a:ext>
            </a:extLst>
          </p:cNvPr>
          <p:cNvGrpSpPr/>
          <p:nvPr/>
        </p:nvGrpSpPr>
        <p:grpSpPr>
          <a:xfrm>
            <a:off x="5297723" y="2054663"/>
            <a:ext cx="6100466" cy="1053705"/>
            <a:chOff x="5303233" y="2054663"/>
            <a:chExt cx="6100466" cy="1053705"/>
          </a:xfrm>
        </p:grpSpPr>
        <p:sp>
          <p:nvSpPr>
            <p:cNvPr id="31" name="Pentagon 2">
              <a:extLst>
                <a:ext uri="{FF2B5EF4-FFF2-40B4-BE49-F238E27FC236}">
                  <a16:creationId xmlns:a16="http://schemas.microsoft.com/office/drawing/2014/main" id="{F4AED36D-F46C-4B28-17F2-902150F9365A}"/>
                </a:ext>
              </a:extLst>
            </p:cNvPr>
            <p:cNvSpPr>
              <a:spLocks/>
            </p:cNvSpPr>
            <p:nvPr/>
          </p:nvSpPr>
          <p:spPr>
            <a:xfrm>
              <a:off x="5303233" y="2054663"/>
              <a:ext cx="6089446" cy="1053705"/>
            </a:xfrm>
            <a:prstGeom prst="roundRect">
              <a:avLst>
                <a:gd name="adj" fmla="val 0"/>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chemeClr val="tx1"/>
                </a:solidFill>
                <a:effectLst/>
                <a:uLnTx/>
                <a:uFillTx/>
                <a:ea typeface="+mn-ea"/>
                <a:cs typeface="+mn-cs"/>
              </a:endParaRPr>
            </a:p>
          </p:txBody>
        </p:sp>
        <p:sp>
          <p:nvSpPr>
            <p:cNvPr id="32" name="Rectangle 31">
              <a:extLst>
                <a:ext uri="{FF2B5EF4-FFF2-40B4-BE49-F238E27FC236}">
                  <a16:creationId xmlns:a16="http://schemas.microsoft.com/office/drawing/2014/main" id="{F3390031-07B2-CB94-91B0-7B1635B024C1}"/>
                </a:ext>
              </a:extLst>
            </p:cNvPr>
            <p:cNvSpPr>
              <a:spLocks/>
            </p:cNvSpPr>
            <p:nvPr/>
          </p:nvSpPr>
          <p:spPr>
            <a:xfrm>
              <a:off x="5976105" y="2126201"/>
              <a:ext cx="2862071" cy="646331"/>
            </a:xfrm>
            <a:prstGeom prst="rect">
              <a:avLst/>
            </a:prstGeom>
          </p:spPr>
          <p:txBody>
            <a:bodyPr wrap="square">
              <a:spAutoFit/>
            </a:bodyPr>
            <a:lstStyle/>
            <a:p>
              <a:pPr>
                <a:spcAft>
                  <a:spcPts val="1200"/>
                </a:spcAft>
                <a:defRPr/>
              </a:pPr>
              <a:r>
                <a:rPr kumimoji="0" lang="en-US" sz="1200" b="1" i="0" u="none" strike="noStrike" kern="1200" cap="none" spc="0" normalizeH="0" baseline="0" noProof="0" dirty="0">
                  <a:ln>
                    <a:noFill/>
                  </a:ln>
                  <a:effectLst/>
                  <a:uLnTx/>
                  <a:uFillTx/>
                  <a:ea typeface="Verdana" panose="020B0604030504040204" pitchFamily="34" charset="0"/>
                  <a:cs typeface="Verdana" panose="020B0604030504040204" pitchFamily="34" charset="0"/>
                </a:rPr>
                <a:t>Green IT</a:t>
              </a:r>
            </a:p>
            <a:p>
              <a:pPr marL="0" marR="0" lvl="0" indent="0" defTabSz="914400" rtl="0" eaLnBrk="1" fontAlgn="auto" latinLnBrk="0" hangingPunct="1">
                <a:lnSpc>
                  <a:spcPct val="100000"/>
                </a:lnSpc>
                <a:spcBef>
                  <a:spcPts val="0"/>
                </a:spcBef>
                <a:spcAft>
                  <a:spcPts val="1200"/>
                </a:spcAft>
                <a:buClrTx/>
                <a:buSzTx/>
                <a:buFontTx/>
                <a:buNone/>
                <a:tabLst/>
                <a:defRPr/>
              </a:pPr>
              <a:endParaRPr kumimoji="0" lang="en-US" sz="1400" b="1" i="0" u="none" strike="noStrike" kern="1200" cap="none" spc="0" normalizeH="0" baseline="0" noProof="0" dirty="0">
                <a:ln>
                  <a:noFill/>
                </a:ln>
                <a:effectLst/>
                <a:uLnTx/>
                <a:uFillTx/>
                <a:ea typeface="Verdana" panose="020B0604030504040204" pitchFamily="34" charset="0"/>
                <a:cs typeface="Verdana" panose="020B0604030504040204" pitchFamily="34" charset="0"/>
              </a:endParaRPr>
            </a:p>
          </p:txBody>
        </p:sp>
        <p:sp>
          <p:nvSpPr>
            <p:cNvPr id="33" name="Rectangle 32">
              <a:extLst>
                <a:ext uri="{FF2B5EF4-FFF2-40B4-BE49-F238E27FC236}">
                  <a16:creationId xmlns:a16="http://schemas.microsoft.com/office/drawing/2014/main" id="{4249BB4E-26C9-3EBE-4927-4F5528508D87}"/>
                </a:ext>
              </a:extLst>
            </p:cNvPr>
            <p:cNvSpPr>
              <a:spLocks/>
            </p:cNvSpPr>
            <p:nvPr/>
          </p:nvSpPr>
          <p:spPr>
            <a:xfrm>
              <a:off x="5419669" y="2473993"/>
              <a:ext cx="5984030" cy="553998"/>
            </a:xfrm>
            <a:prstGeom prst="rect">
              <a:avLst/>
            </a:prstGeom>
          </p:spPr>
          <p:txBody>
            <a:bodyPr wrap="square">
              <a:spAutoFit/>
            </a:bodyPr>
            <a:lstStyle/>
            <a:p>
              <a:pPr marL="0" lvl="2">
                <a:spcBef>
                  <a:spcPts val="300"/>
                </a:spcBef>
              </a:pPr>
              <a:r>
                <a:rPr lang="en-US" sz="1000" dirty="0">
                  <a:ea typeface="Open Sans Light" panose="020B0306030504020204" pitchFamily="34" charset="0"/>
                  <a:cs typeface="Open Sans Light" panose="020B0306030504020204" pitchFamily="34" charset="0"/>
                </a:rPr>
                <a:t>Products &amp; Services deliver the business’ organisational growth ambitions at scale throughout their lifecycle, but they come with an associated environmental cost. Green IT is the practice of environmentally responsible computing – seeking to reach minimal GHG emission across the IT estate.</a:t>
              </a:r>
              <a:endParaRPr lang="en-US" sz="1000" kern="1100" dirty="0"/>
            </a:p>
          </p:txBody>
        </p:sp>
        <p:grpSp>
          <p:nvGrpSpPr>
            <p:cNvPr id="2" name="Graphic 6">
              <a:extLst>
                <a:ext uri="{FF2B5EF4-FFF2-40B4-BE49-F238E27FC236}">
                  <a16:creationId xmlns:a16="http://schemas.microsoft.com/office/drawing/2014/main" id="{FE5F8997-D26E-AEF0-F32A-18E4E3B3C6D7}"/>
                </a:ext>
              </a:extLst>
            </p:cNvPr>
            <p:cNvGrpSpPr/>
            <p:nvPr/>
          </p:nvGrpSpPr>
          <p:grpSpPr>
            <a:xfrm>
              <a:off x="5516733" y="2106713"/>
              <a:ext cx="362309" cy="361971"/>
              <a:chOff x="6753524" y="3824806"/>
              <a:chExt cx="362309" cy="361971"/>
            </a:xfrm>
            <a:solidFill>
              <a:schemeClr val="accent1"/>
            </a:solidFill>
          </p:grpSpPr>
          <p:sp>
            <p:nvSpPr>
              <p:cNvPr id="3" name="Graphic 6">
                <a:extLst>
                  <a:ext uri="{FF2B5EF4-FFF2-40B4-BE49-F238E27FC236}">
                    <a16:creationId xmlns:a16="http://schemas.microsoft.com/office/drawing/2014/main" id="{F5D3935D-8146-860B-FDA1-6EF61DF7184A}"/>
                  </a:ext>
                </a:extLst>
              </p:cNvPr>
              <p:cNvSpPr/>
              <p:nvPr/>
            </p:nvSpPr>
            <p:spPr>
              <a:xfrm>
                <a:off x="6753524" y="3824806"/>
                <a:ext cx="362309" cy="361971"/>
              </a:xfrm>
              <a:custGeom>
                <a:avLst/>
                <a:gdLst>
                  <a:gd name="connsiteX0" fmla="*/ 180835 w 362309"/>
                  <a:gd name="connsiteY0" fmla="*/ 349204 h 361971"/>
                  <a:gd name="connsiteX1" fmla="*/ 12780 w 362309"/>
                  <a:gd name="connsiteY1" fmla="*/ 180667 h 361971"/>
                  <a:gd name="connsiteX2" fmla="*/ 181474 w 362309"/>
                  <a:gd name="connsiteY2" fmla="*/ 12768 h 361971"/>
                  <a:gd name="connsiteX3" fmla="*/ 349529 w 362309"/>
                  <a:gd name="connsiteY3" fmla="*/ 181305 h 361971"/>
                  <a:gd name="connsiteX4" fmla="*/ 180835 w 362309"/>
                  <a:gd name="connsiteY4" fmla="*/ 349204 h 361971"/>
                  <a:gd name="connsiteX5" fmla="*/ 181474 w 362309"/>
                  <a:gd name="connsiteY5" fmla="*/ 0 h 361971"/>
                  <a:gd name="connsiteX6" fmla="*/ 0 w 362309"/>
                  <a:gd name="connsiteY6" fmla="*/ 180667 h 361971"/>
                  <a:gd name="connsiteX7" fmla="*/ 180835 w 362309"/>
                  <a:gd name="connsiteY7" fmla="*/ 361972 h 361971"/>
                  <a:gd name="connsiteX8" fmla="*/ 362309 w 362309"/>
                  <a:gd name="connsiteY8" fmla="*/ 181305 h 361971"/>
                  <a:gd name="connsiteX9" fmla="*/ 181474 w 362309"/>
                  <a:gd name="connsiteY9"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309" h="361971">
                    <a:moveTo>
                      <a:pt x="180835" y="349204"/>
                    </a:moveTo>
                    <a:cubicBezTo>
                      <a:pt x="88181" y="349204"/>
                      <a:pt x="12780" y="273873"/>
                      <a:pt x="12780" y="180667"/>
                    </a:cubicBezTo>
                    <a:cubicBezTo>
                      <a:pt x="12780" y="88099"/>
                      <a:pt x="88181" y="12768"/>
                      <a:pt x="181474" y="12768"/>
                    </a:cubicBezTo>
                    <a:cubicBezTo>
                      <a:pt x="274128" y="12768"/>
                      <a:pt x="349529" y="88099"/>
                      <a:pt x="349529" y="181305"/>
                    </a:cubicBezTo>
                    <a:cubicBezTo>
                      <a:pt x="349529" y="273873"/>
                      <a:pt x="274128" y="349204"/>
                      <a:pt x="180835" y="349204"/>
                    </a:cubicBezTo>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81077"/>
                      <a:pt x="281157" y="0"/>
                      <a:pt x="181474" y="0"/>
                    </a:cubicBezTo>
                  </a:path>
                </a:pathLst>
              </a:custGeom>
              <a:grpFill/>
              <a:ln w="6390" cap="flat">
                <a:noFill/>
                <a:prstDash val="solid"/>
                <a:miter/>
              </a:ln>
            </p:spPr>
            <p:txBody>
              <a:bodyPr rtlCol="0" anchor="ctr"/>
              <a:lstStyle/>
              <a:p>
                <a:endParaRPr lang="en-US"/>
              </a:p>
            </p:txBody>
          </p:sp>
          <p:sp>
            <p:nvSpPr>
              <p:cNvPr id="4" name="Graphic 6">
                <a:extLst>
                  <a:ext uri="{FF2B5EF4-FFF2-40B4-BE49-F238E27FC236}">
                    <a16:creationId xmlns:a16="http://schemas.microsoft.com/office/drawing/2014/main" id="{066A5E63-2A43-4609-5BFB-6771F36F9A27}"/>
                  </a:ext>
                </a:extLst>
              </p:cNvPr>
              <p:cNvSpPr/>
              <p:nvPr/>
            </p:nvSpPr>
            <p:spPr>
              <a:xfrm>
                <a:off x="6824841" y="3912402"/>
                <a:ext cx="219037" cy="186276"/>
              </a:xfrm>
              <a:custGeom>
                <a:avLst/>
                <a:gdLst>
                  <a:gd name="connsiteX0" fmla="*/ 116548 w 219037"/>
                  <a:gd name="connsiteY0" fmla="*/ 72642 h 186276"/>
                  <a:gd name="connsiteX1" fmla="*/ 103768 w 219037"/>
                  <a:gd name="connsiteY1" fmla="*/ 54767 h 186276"/>
                  <a:gd name="connsiteX2" fmla="*/ 103768 w 219037"/>
                  <a:gd name="connsiteY2" fmla="*/ 54128 h 186276"/>
                  <a:gd name="connsiteX3" fmla="*/ 110158 w 219037"/>
                  <a:gd name="connsiteY3" fmla="*/ 26039 h 186276"/>
                  <a:gd name="connsiteX4" fmla="*/ 153609 w 219037"/>
                  <a:gd name="connsiteY4" fmla="*/ 13271 h 186276"/>
                  <a:gd name="connsiteX5" fmla="*/ 200895 w 219037"/>
                  <a:gd name="connsiteY5" fmla="*/ 19016 h 186276"/>
                  <a:gd name="connsiteX6" fmla="*/ 116548 w 219037"/>
                  <a:gd name="connsiteY6" fmla="*/ 72642 h 186276"/>
                  <a:gd name="connsiteX7" fmla="*/ 81403 w 219037"/>
                  <a:gd name="connsiteY7" fmla="*/ 76472 h 186276"/>
                  <a:gd name="connsiteX8" fmla="*/ 19420 w 219037"/>
                  <a:gd name="connsiteY8" fmla="*/ 42637 h 186276"/>
                  <a:gd name="connsiteX9" fmla="*/ 85237 w 219037"/>
                  <a:gd name="connsiteY9" fmla="*/ 44552 h 186276"/>
                  <a:gd name="connsiteX10" fmla="*/ 89710 w 219037"/>
                  <a:gd name="connsiteY10" fmla="*/ 50298 h 186276"/>
                  <a:gd name="connsiteX11" fmla="*/ 90988 w 219037"/>
                  <a:gd name="connsiteY11" fmla="*/ 57320 h 186276"/>
                  <a:gd name="connsiteX12" fmla="*/ 91627 w 219037"/>
                  <a:gd name="connsiteY12" fmla="*/ 60512 h 186276"/>
                  <a:gd name="connsiteX13" fmla="*/ 90988 w 219037"/>
                  <a:gd name="connsiteY13" fmla="*/ 62427 h 186276"/>
                  <a:gd name="connsiteX14" fmla="*/ 81403 w 219037"/>
                  <a:gd name="connsiteY14" fmla="*/ 76472 h 186276"/>
                  <a:gd name="connsiteX15" fmla="*/ 214314 w 219037"/>
                  <a:gd name="connsiteY15" fmla="*/ 8164 h 186276"/>
                  <a:gd name="connsiteX16" fmla="*/ 100573 w 219037"/>
                  <a:gd name="connsiteY16" fmla="*/ 17101 h 186276"/>
                  <a:gd name="connsiteX17" fmla="*/ 90988 w 219037"/>
                  <a:gd name="connsiteY17" fmla="*/ 33700 h 186276"/>
                  <a:gd name="connsiteX18" fmla="*/ 4724 w 219037"/>
                  <a:gd name="connsiteY18" fmla="*/ 33061 h 186276"/>
                  <a:gd name="connsiteX19" fmla="*/ 251 w 219037"/>
                  <a:gd name="connsiteY19" fmla="*/ 37530 h 186276"/>
                  <a:gd name="connsiteX20" fmla="*/ 1529 w 219037"/>
                  <a:gd name="connsiteY20" fmla="*/ 43914 h 186276"/>
                  <a:gd name="connsiteX21" fmla="*/ 76930 w 219037"/>
                  <a:gd name="connsiteY21" fmla="*/ 89878 h 186276"/>
                  <a:gd name="connsiteX22" fmla="*/ 84598 w 219037"/>
                  <a:gd name="connsiteY22" fmla="*/ 88602 h 186276"/>
                  <a:gd name="connsiteX23" fmla="*/ 88432 w 219037"/>
                  <a:gd name="connsiteY23" fmla="*/ 87325 h 186276"/>
                  <a:gd name="connsiteX24" fmla="*/ 88432 w 219037"/>
                  <a:gd name="connsiteY24" fmla="*/ 179893 h 186276"/>
                  <a:gd name="connsiteX25" fmla="*/ 94822 w 219037"/>
                  <a:gd name="connsiteY25" fmla="*/ 186277 h 186276"/>
                  <a:gd name="connsiteX26" fmla="*/ 101212 w 219037"/>
                  <a:gd name="connsiteY26" fmla="*/ 179893 h 186276"/>
                  <a:gd name="connsiteX27" fmla="*/ 101212 w 219037"/>
                  <a:gd name="connsiteY27" fmla="*/ 78387 h 186276"/>
                  <a:gd name="connsiteX28" fmla="*/ 113353 w 219037"/>
                  <a:gd name="connsiteY28" fmla="*/ 85410 h 186276"/>
                  <a:gd name="connsiteX29" fmla="*/ 120382 w 219037"/>
                  <a:gd name="connsiteY29" fmla="*/ 86048 h 186276"/>
                  <a:gd name="connsiteX30" fmla="*/ 217508 w 219037"/>
                  <a:gd name="connsiteY30" fmla="*/ 19016 h 186276"/>
                  <a:gd name="connsiteX31" fmla="*/ 218787 w 219037"/>
                  <a:gd name="connsiteY31" fmla="*/ 12632 h 186276"/>
                  <a:gd name="connsiteX32" fmla="*/ 214314 w 219037"/>
                  <a:gd name="connsiteY32" fmla="*/ 8164 h 18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37" h="186276">
                    <a:moveTo>
                      <a:pt x="116548" y="72642"/>
                    </a:moveTo>
                    <a:cubicBezTo>
                      <a:pt x="113992" y="72003"/>
                      <a:pt x="106963" y="70088"/>
                      <a:pt x="103768" y="54767"/>
                    </a:cubicBezTo>
                    <a:cubicBezTo>
                      <a:pt x="103768" y="54767"/>
                      <a:pt x="103768" y="54767"/>
                      <a:pt x="103768" y="54128"/>
                    </a:cubicBezTo>
                    <a:cubicBezTo>
                      <a:pt x="103768" y="53490"/>
                      <a:pt x="99295" y="37530"/>
                      <a:pt x="110158" y="26039"/>
                    </a:cubicBezTo>
                    <a:cubicBezTo>
                      <a:pt x="116548" y="19655"/>
                      <a:pt x="129328" y="13271"/>
                      <a:pt x="153609" y="13271"/>
                    </a:cubicBezTo>
                    <a:cubicBezTo>
                      <a:pt x="165750" y="13271"/>
                      <a:pt x="181725" y="15186"/>
                      <a:pt x="200895" y="19016"/>
                    </a:cubicBezTo>
                    <a:cubicBezTo>
                      <a:pt x="175974" y="44552"/>
                      <a:pt x="136357" y="77749"/>
                      <a:pt x="116548" y="72642"/>
                    </a:cubicBezTo>
                    <a:moveTo>
                      <a:pt x="81403" y="76472"/>
                    </a:moveTo>
                    <a:cubicBezTo>
                      <a:pt x="67345" y="80303"/>
                      <a:pt x="38590" y="60512"/>
                      <a:pt x="19420" y="42637"/>
                    </a:cubicBezTo>
                    <a:cubicBezTo>
                      <a:pt x="59677" y="34338"/>
                      <a:pt x="77569" y="38807"/>
                      <a:pt x="85237" y="44552"/>
                    </a:cubicBezTo>
                    <a:cubicBezTo>
                      <a:pt x="87154" y="45829"/>
                      <a:pt x="89071" y="47744"/>
                      <a:pt x="89710" y="50298"/>
                    </a:cubicBezTo>
                    <a:cubicBezTo>
                      <a:pt x="90349" y="54128"/>
                      <a:pt x="90349" y="56682"/>
                      <a:pt x="90988" y="57320"/>
                    </a:cubicBezTo>
                    <a:cubicBezTo>
                      <a:pt x="90988" y="58597"/>
                      <a:pt x="91627" y="59235"/>
                      <a:pt x="91627" y="60512"/>
                    </a:cubicBezTo>
                    <a:cubicBezTo>
                      <a:pt x="90988" y="61151"/>
                      <a:pt x="90988" y="61789"/>
                      <a:pt x="90988" y="62427"/>
                    </a:cubicBezTo>
                    <a:cubicBezTo>
                      <a:pt x="88432" y="74557"/>
                      <a:pt x="83320" y="75834"/>
                      <a:pt x="81403" y="76472"/>
                    </a:cubicBezTo>
                    <a:moveTo>
                      <a:pt x="214314" y="8164"/>
                    </a:moveTo>
                    <a:cubicBezTo>
                      <a:pt x="156804" y="-5243"/>
                      <a:pt x="119103" y="-2051"/>
                      <a:pt x="100573" y="17101"/>
                    </a:cubicBezTo>
                    <a:cubicBezTo>
                      <a:pt x="95461" y="22208"/>
                      <a:pt x="92905" y="28592"/>
                      <a:pt x="90988" y="33700"/>
                    </a:cubicBezTo>
                    <a:cubicBezTo>
                      <a:pt x="75013" y="23485"/>
                      <a:pt x="46259" y="22847"/>
                      <a:pt x="4724" y="33061"/>
                    </a:cubicBezTo>
                    <a:cubicBezTo>
                      <a:pt x="2807" y="33700"/>
                      <a:pt x="889" y="35615"/>
                      <a:pt x="251" y="37530"/>
                    </a:cubicBezTo>
                    <a:cubicBezTo>
                      <a:pt x="-388" y="39445"/>
                      <a:pt x="251" y="41999"/>
                      <a:pt x="1529" y="43914"/>
                    </a:cubicBezTo>
                    <a:cubicBezTo>
                      <a:pt x="6641" y="49021"/>
                      <a:pt x="47536" y="89878"/>
                      <a:pt x="76930" y="89878"/>
                    </a:cubicBezTo>
                    <a:cubicBezTo>
                      <a:pt x="79486" y="89878"/>
                      <a:pt x="82042" y="89878"/>
                      <a:pt x="84598" y="88602"/>
                    </a:cubicBezTo>
                    <a:cubicBezTo>
                      <a:pt x="85876" y="87963"/>
                      <a:pt x="87154" y="87963"/>
                      <a:pt x="88432" y="87325"/>
                    </a:cubicBezTo>
                    <a:lnTo>
                      <a:pt x="88432" y="179893"/>
                    </a:lnTo>
                    <a:cubicBezTo>
                      <a:pt x="88432" y="183723"/>
                      <a:pt x="90988" y="186277"/>
                      <a:pt x="94822" y="186277"/>
                    </a:cubicBezTo>
                    <a:cubicBezTo>
                      <a:pt x="98656" y="186277"/>
                      <a:pt x="101212" y="183723"/>
                      <a:pt x="101212" y="179893"/>
                    </a:cubicBezTo>
                    <a:lnTo>
                      <a:pt x="101212" y="78387"/>
                    </a:lnTo>
                    <a:cubicBezTo>
                      <a:pt x="104407" y="81579"/>
                      <a:pt x="108241" y="84133"/>
                      <a:pt x="113353" y="85410"/>
                    </a:cubicBezTo>
                    <a:cubicBezTo>
                      <a:pt x="115908" y="86048"/>
                      <a:pt x="117826" y="86048"/>
                      <a:pt x="120382" y="86048"/>
                    </a:cubicBezTo>
                    <a:cubicBezTo>
                      <a:pt x="156804" y="86048"/>
                      <a:pt x="211119" y="26677"/>
                      <a:pt x="217508" y="19016"/>
                    </a:cubicBezTo>
                    <a:cubicBezTo>
                      <a:pt x="218787" y="17101"/>
                      <a:pt x="219426" y="15186"/>
                      <a:pt x="218787" y="12632"/>
                    </a:cubicBezTo>
                    <a:cubicBezTo>
                      <a:pt x="218787" y="10717"/>
                      <a:pt x="216870" y="8802"/>
                      <a:pt x="214314" y="8164"/>
                    </a:cubicBezTo>
                  </a:path>
                </a:pathLst>
              </a:custGeom>
              <a:grpFill/>
              <a:ln w="6390" cap="flat">
                <a:noFill/>
                <a:prstDash val="solid"/>
                <a:miter/>
              </a:ln>
            </p:spPr>
            <p:txBody>
              <a:bodyPr rtlCol="0" anchor="ctr"/>
              <a:lstStyle/>
              <a:p>
                <a:endParaRPr lang="en-US"/>
              </a:p>
            </p:txBody>
          </p:sp>
        </p:grpSp>
      </p:grpSp>
      <p:grpSp>
        <p:nvGrpSpPr>
          <p:cNvPr id="42" name="Group 41">
            <a:extLst>
              <a:ext uri="{FF2B5EF4-FFF2-40B4-BE49-F238E27FC236}">
                <a16:creationId xmlns:a16="http://schemas.microsoft.com/office/drawing/2014/main" id="{E930C4A9-1CF0-B23D-EEAB-822044244A1C}"/>
              </a:ext>
            </a:extLst>
          </p:cNvPr>
          <p:cNvGrpSpPr/>
          <p:nvPr/>
        </p:nvGrpSpPr>
        <p:grpSpPr>
          <a:xfrm>
            <a:off x="5303233" y="4494754"/>
            <a:ext cx="6135272" cy="1139588"/>
            <a:chOff x="5303233" y="4585778"/>
            <a:chExt cx="6135272" cy="1139588"/>
          </a:xfrm>
        </p:grpSpPr>
        <p:sp>
          <p:nvSpPr>
            <p:cNvPr id="39" name="Pentagon 2">
              <a:extLst>
                <a:ext uri="{FF2B5EF4-FFF2-40B4-BE49-F238E27FC236}">
                  <a16:creationId xmlns:a16="http://schemas.microsoft.com/office/drawing/2014/main" id="{17F91544-C3E2-49D7-1415-F933ED520BC2}"/>
                </a:ext>
              </a:extLst>
            </p:cNvPr>
            <p:cNvSpPr>
              <a:spLocks/>
            </p:cNvSpPr>
            <p:nvPr/>
          </p:nvSpPr>
          <p:spPr>
            <a:xfrm>
              <a:off x="5303233" y="4585778"/>
              <a:ext cx="6089446" cy="1139588"/>
            </a:xfrm>
            <a:prstGeom prst="roundRect">
              <a:avLst>
                <a:gd name="adj" fmla="val 0"/>
              </a:avLst>
            </a:prstGeom>
            <a:ln w="19050">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i="0" u="none" strike="noStrike" kern="1200" normalizeH="0" baseline="0" noProof="0">
                <a:ln w="0"/>
                <a:solidFill>
                  <a:schemeClr val="accent1"/>
                </a:solidFill>
                <a:effectLst>
                  <a:outerShdw blurRad="38100" dist="25400" dir="5400000" algn="ctr" rotWithShape="0">
                    <a:srgbClr val="6E747A">
                      <a:alpha val="43000"/>
                    </a:srgbClr>
                  </a:outerShdw>
                </a:effectLst>
                <a:uLnTx/>
                <a:uFillTx/>
                <a:ea typeface="+mn-ea"/>
                <a:cs typeface="+mn-cs"/>
              </a:endParaRPr>
            </a:p>
          </p:txBody>
        </p:sp>
        <p:sp>
          <p:nvSpPr>
            <p:cNvPr id="40" name="Rectangle 39">
              <a:extLst>
                <a:ext uri="{FF2B5EF4-FFF2-40B4-BE49-F238E27FC236}">
                  <a16:creationId xmlns:a16="http://schemas.microsoft.com/office/drawing/2014/main" id="{6A745369-4D92-AF1A-5774-66061DF60900}"/>
                </a:ext>
              </a:extLst>
            </p:cNvPr>
            <p:cNvSpPr>
              <a:spLocks/>
            </p:cNvSpPr>
            <p:nvPr/>
          </p:nvSpPr>
          <p:spPr>
            <a:xfrm>
              <a:off x="6010982" y="4666083"/>
              <a:ext cx="2862071"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a:noFill/>
                  </a:ln>
                  <a:effectLst/>
                  <a:uLnTx/>
                  <a:uFillTx/>
                  <a:ea typeface="Verdana" panose="020B0604030504040204" pitchFamily="34" charset="0"/>
                  <a:cs typeface="Verdana" panose="020B0604030504040204" pitchFamily="34" charset="0"/>
                </a:rPr>
                <a:t>ESG </a:t>
              </a:r>
              <a:r>
                <a:rPr lang="en-US" sz="1200" b="1" dirty="0">
                  <a:ea typeface="Verdana" panose="020B0604030504040204" pitchFamily="34" charset="0"/>
                  <a:cs typeface="Verdana" panose="020B0604030504040204" pitchFamily="34" charset="0"/>
                </a:rPr>
                <a:t>Technology</a:t>
              </a:r>
              <a:endParaRPr kumimoji="0" lang="en-US" sz="1200" b="1" i="0" u="none" strike="noStrike" kern="1200" cap="none" spc="0" normalizeH="0" baseline="0" noProof="0" dirty="0">
                <a:ln>
                  <a:noFill/>
                </a:ln>
                <a:effectLst/>
                <a:uLnTx/>
                <a:uFillTx/>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5A20EDC7-7B29-E360-F31E-5E917829B894}"/>
                </a:ext>
              </a:extLst>
            </p:cNvPr>
            <p:cNvSpPr>
              <a:spLocks/>
            </p:cNvSpPr>
            <p:nvPr/>
          </p:nvSpPr>
          <p:spPr>
            <a:xfrm>
              <a:off x="5454476" y="4991734"/>
              <a:ext cx="5984029" cy="707886"/>
            </a:xfrm>
            <a:prstGeom prst="rect">
              <a:avLst/>
            </a:prstGeom>
          </p:spPr>
          <p:txBody>
            <a:bodyPr wrap="square">
              <a:spAutoFit/>
            </a:bodyPr>
            <a:lstStyle/>
            <a:p>
              <a:pPr marL="0" marR="0" lvl="1" indent="0" algn="l" defTabSz="914400" rtl="0" eaLnBrk="0" fontAlgn="auto" latinLnBrk="0" hangingPunct="0">
                <a:spcBef>
                  <a:spcPts val="0"/>
                </a:spcBef>
                <a:spcAft>
                  <a:spcPts val="200"/>
                </a:spcAft>
                <a:buClrTx/>
                <a:buSzPct val="100000"/>
                <a:buFontTx/>
                <a:buNone/>
                <a:tabLst>
                  <a:tab pos="1544187" algn="l"/>
                </a:tabLst>
                <a:defRPr/>
              </a:pPr>
              <a:r>
                <a:rPr lang="en-US" sz="1000" dirty="0">
                  <a:ea typeface="Open Sans Light"/>
                  <a:cs typeface="Open Sans Light"/>
                </a:rPr>
                <a:t>The sourcing, extraction, handling and sharing of ESG data with external organisations based on reporting standards &amp; compliance demonstrates an organisation’s drive to address the risks raised by changing Environmental, Social, &amp; Governance factors. The accurate tracking of these factors is underpinned by technology and their monitoring enables the organisation to steer towards strategic goals and unlock capital. </a:t>
              </a:r>
            </a:p>
          </p:txBody>
        </p:sp>
        <p:grpSp>
          <p:nvGrpSpPr>
            <p:cNvPr id="5" name="Graphic 4">
              <a:extLst>
                <a:ext uri="{FF2B5EF4-FFF2-40B4-BE49-F238E27FC236}">
                  <a16:creationId xmlns:a16="http://schemas.microsoft.com/office/drawing/2014/main" id="{446AC8AF-2A15-38F7-81FD-5C91421BF042}"/>
                </a:ext>
              </a:extLst>
            </p:cNvPr>
            <p:cNvGrpSpPr/>
            <p:nvPr/>
          </p:nvGrpSpPr>
          <p:grpSpPr>
            <a:xfrm>
              <a:off x="5517368" y="4636094"/>
              <a:ext cx="361674" cy="361333"/>
              <a:chOff x="3607758" y="918179"/>
              <a:chExt cx="361674" cy="361333"/>
            </a:xfrm>
            <a:solidFill>
              <a:schemeClr val="accent1"/>
            </a:solidFill>
          </p:grpSpPr>
          <p:sp>
            <p:nvSpPr>
              <p:cNvPr id="6" name="Graphic 4">
                <a:extLst>
                  <a:ext uri="{FF2B5EF4-FFF2-40B4-BE49-F238E27FC236}">
                    <a16:creationId xmlns:a16="http://schemas.microsoft.com/office/drawing/2014/main" id="{5A92CFA4-A374-8822-B7E5-D245EA3DA286}"/>
                  </a:ext>
                </a:extLst>
              </p:cNvPr>
              <p:cNvSpPr/>
              <p:nvPr/>
            </p:nvSpPr>
            <p:spPr>
              <a:xfrm>
                <a:off x="3607758" y="918179"/>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1157"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234"/>
                      <a:pt x="274128" y="349204"/>
                      <a:pt x="180836" y="349204"/>
                    </a:cubicBezTo>
                    <a:close/>
                  </a:path>
                </a:pathLst>
              </a:custGeom>
              <a:grpFill/>
              <a:ln w="6390" cap="flat">
                <a:noFill/>
                <a:prstDash val="solid"/>
                <a:miter/>
              </a:ln>
            </p:spPr>
            <p:txBody>
              <a:bodyPr rtlCol="0" anchor="ctr"/>
              <a:lstStyle/>
              <a:p>
                <a:endParaRPr lang="en-US"/>
              </a:p>
            </p:txBody>
          </p:sp>
          <p:sp>
            <p:nvSpPr>
              <p:cNvPr id="7" name="Graphic 4">
                <a:extLst>
                  <a:ext uri="{FF2B5EF4-FFF2-40B4-BE49-F238E27FC236}">
                    <a16:creationId xmlns:a16="http://schemas.microsoft.com/office/drawing/2014/main" id="{CB4B3802-0497-B2F7-F8FB-2465FD684763}"/>
                  </a:ext>
                </a:extLst>
              </p:cNvPr>
              <p:cNvSpPr/>
              <p:nvPr/>
            </p:nvSpPr>
            <p:spPr>
              <a:xfrm>
                <a:off x="3683798" y="1021599"/>
                <a:ext cx="210229" cy="153854"/>
              </a:xfrm>
              <a:custGeom>
                <a:avLst/>
                <a:gdLst>
                  <a:gd name="connsiteX0" fmla="*/ 203839 w 210229"/>
                  <a:gd name="connsiteY0" fmla="*/ 141086 h 153854"/>
                  <a:gd name="connsiteX1" fmla="*/ 12780 w 210229"/>
                  <a:gd name="connsiteY1" fmla="*/ 141086 h 153854"/>
                  <a:gd name="connsiteX2" fmla="*/ 12780 w 210229"/>
                  <a:gd name="connsiteY2" fmla="*/ 6384 h 153854"/>
                  <a:gd name="connsiteX3" fmla="*/ 6390 w 210229"/>
                  <a:gd name="connsiteY3" fmla="*/ 0 h 153854"/>
                  <a:gd name="connsiteX4" fmla="*/ 0 w 210229"/>
                  <a:gd name="connsiteY4" fmla="*/ 6384 h 153854"/>
                  <a:gd name="connsiteX5" fmla="*/ 0 w 210229"/>
                  <a:gd name="connsiteY5" fmla="*/ 147470 h 153854"/>
                  <a:gd name="connsiteX6" fmla="*/ 6390 w 210229"/>
                  <a:gd name="connsiteY6" fmla="*/ 153854 h 153854"/>
                  <a:gd name="connsiteX7" fmla="*/ 203839 w 210229"/>
                  <a:gd name="connsiteY7" fmla="*/ 153854 h 153854"/>
                  <a:gd name="connsiteX8" fmla="*/ 210229 w 210229"/>
                  <a:gd name="connsiteY8" fmla="*/ 147470 h 153854"/>
                  <a:gd name="connsiteX9" fmla="*/ 203839 w 210229"/>
                  <a:gd name="connsiteY9" fmla="*/ 141086 h 15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229" h="153854">
                    <a:moveTo>
                      <a:pt x="203839" y="141086"/>
                    </a:moveTo>
                    <a:lnTo>
                      <a:pt x="12780" y="141086"/>
                    </a:lnTo>
                    <a:lnTo>
                      <a:pt x="12780" y="6384"/>
                    </a:lnTo>
                    <a:cubicBezTo>
                      <a:pt x="12780" y="2554"/>
                      <a:pt x="10224" y="0"/>
                      <a:pt x="6390" y="0"/>
                    </a:cubicBezTo>
                    <a:cubicBezTo>
                      <a:pt x="2556" y="0"/>
                      <a:pt x="0" y="2554"/>
                      <a:pt x="0" y="6384"/>
                    </a:cubicBezTo>
                    <a:lnTo>
                      <a:pt x="0" y="147470"/>
                    </a:lnTo>
                    <a:cubicBezTo>
                      <a:pt x="0" y="151300"/>
                      <a:pt x="2556" y="153854"/>
                      <a:pt x="6390" y="153854"/>
                    </a:cubicBezTo>
                    <a:lnTo>
                      <a:pt x="203839" y="153854"/>
                    </a:lnTo>
                    <a:cubicBezTo>
                      <a:pt x="207673" y="153854"/>
                      <a:pt x="210229" y="151300"/>
                      <a:pt x="210229" y="147470"/>
                    </a:cubicBezTo>
                    <a:cubicBezTo>
                      <a:pt x="210229" y="143640"/>
                      <a:pt x="207034" y="141086"/>
                      <a:pt x="203839" y="141086"/>
                    </a:cubicBezTo>
                    <a:close/>
                  </a:path>
                </a:pathLst>
              </a:custGeom>
              <a:grpFill/>
              <a:ln w="6390" cap="flat">
                <a:noFill/>
                <a:prstDash val="solid"/>
                <a:miter/>
              </a:ln>
            </p:spPr>
            <p:txBody>
              <a:bodyPr rtlCol="0" anchor="ctr"/>
              <a:lstStyle/>
              <a:p>
                <a:endParaRPr lang="en-US"/>
              </a:p>
            </p:txBody>
          </p:sp>
          <p:sp>
            <p:nvSpPr>
              <p:cNvPr id="8" name="Graphic 4">
                <a:extLst>
                  <a:ext uri="{FF2B5EF4-FFF2-40B4-BE49-F238E27FC236}">
                    <a16:creationId xmlns:a16="http://schemas.microsoft.com/office/drawing/2014/main" id="{E72724C8-8AED-A84E-4C2E-5DDB535EEACA}"/>
                  </a:ext>
                </a:extLst>
              </p:cNvPr>
              <p:cNvSpPr/>
              <p:nvPr/>
            </p:nvSpPr>
            <p:spPr>
              <a:xfrm>
                <a:off x="3712553" y="1036282"/>
                <a:ext cx="181474" cy="97036"/>
              </a:xfrm>
              <a:custGeom>
                <a:avLst/>
                <a:gdLst>
                  <a:gd name="connsiteX0" fmla="*/ 170611 w 181474"/>
                  <a:gd name="connsiteY0" fmla="*/ 1915 h 97036"/>
                  <a:gd name="connsiteX1" fmla="*/ 97766 w 181474"/>
                  <a:gd name="connsiteY1" fmla="*/ 74693 h 97036"/>
                  <a:gd name="connsiteX2" fmla="*/ 60065 w 181474"/>
                  <a:gd name="connsiteY2" fmla="*/ 37027 h 97036"/>
                  <a:gd name="connsiteX3" fmla="*/ 51119 w 181474"/>
                  <a:gd name="connsiteY3" fmla="*/ 37027 h 97036"/>
                  <a:gd name="connsiteX4" fmla="*/ 1917 w 181474"/>
                  <a:gd name="connsiteY4" fmla="*/ 86184 h 97036"/>
                  <a:gd name="connsiteX5" fmla="*/ 1917 w 181474"/>
                  <a:gd name="connsiteY5" fmla="*/ 95121 h 97036"/>
                  <a:gd name="connsiteX6" fmla="*/ 6390 w 181474"/>
                  <a:gd name="connsiteY6" fmla="*/ 97036 h 97036"/>
                  <a:gd name="connsiteX7" fmla="*/ 10863 w 181474"/>
                  <a:gd name="connsiteY7" fmla="*/ 95121 h 97036"/>
                  <a:gd name="connsiteX8" fmla="*/ 55592 w 181474"/>
                  <a:gd name="connsiteY8" fmla="*/ 50433 h 97036"/>
                  <a:gd name="connsiteX9" fmla="*/ 93293 w 181474"/>
                  <a:gd name="connsiteY9" fmla="*/ 88099 h 97036"/>
                  <a:gd name="connsiteX10" fmla="*/ 102239 w 181474"/>
                  <a:gd name="connsiteY10" fmla="*/ 88099 h 97036"/>
                  <a:gd name="connsiteX11" fmla="*/ 179557 w 181474"/>
                  <a:gd name="connsiteY11" fmla="*/ 10853 h 97036"/>
                  <a:gd name="connsiteX12" fmla="*/ 179557 w 181474"/>
                  <a:gd name="connsiteY12" fmla="*/ 1915 h 97036"/>
                  <a:gd name="connsiteX13" fmla="*/ 170611 w 181474"/>
                  <a:gd name="connsiteY13" fmla="*/ 1915 h 9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474" h="97036">
                    <a:moveTo>
                      <a:pt x="170611" y="1915"/>
                    </a:moveTo>
                    <a:lnTo>
                      <a:pt x="97766" y="74693"/>
                    </a:lnTo>
                    <a:lnTo>
                      <a:pt x="60065" y="37027"/>
                    </a:lnTo>
                    <a:cubicBezTo>
                      <a:pt x="57509" y="34474"/>
                      <a:pt x="53676" y="34474"/>
                      <a:pt x="51119" y="37027"/>
                    </a:cubicBezTo>
                    <a:lnTo>
                      <a:pt x="1917" y="86184"/>
                    </a:lnTo>
                    <a:cubicBezTo>
                      <a:pt x="-639" y="88737"/>
                      <a:pt x="-639" y="92568"/>
                      <a:pt x="1917" y="95121"/>
                    </a:cubicBezTo>
                    <a:cubicBezTo>
                      <a:pt x="3195" y="96398"/>
                      <a:pt x="5112" y="97036"/>
                      <a:pt x="6390" y="97036"/>
                    </a:cubicBezTo>
                    <a:cubicBezTo>
                      <a:pt x="7668" y="97036"/>
                      <a:pt x="9585" y="96398"/>
                      <a:pt x="10863" y="95121"/>
                    </a:cubicBezTo>
                    <a:lnTo>
                      <a:pt x="55592" y="50433"/>
                    </a:lnTo>
                    <a:lnTo>
                      <a:pt x="93293" y="88099"/>
                    </a:lnTo>
                    <a:cubicBezTo>
                      <a:pt x="95849" y="90652"/>
                      <a:pt x="99683" y="90652"/>
                      <a:pt x="102239" y="88099"/>
                    </a:cubicBezTo>
                    <a:lnTo>
                      <a:pt x="179557" y="10853"/>
                    </a:lnTo>
                    <a:cubicBezTo>
                      <a:pt x="182113" y="8299"/>
                      <a:pt x="182113" y="4469"/>
                      <a:pt x="179557" y="1915"/>
                    </a:cubicBezTo>
                    <a:cubicBezTo>
                      <a:pt x="177001" y="-638"/>
                      <a:pt x="173167" y="-638"/>
                      <a:pt x="170611" y="1915"/>
                    </a:cubicBezTo>
                    <a:close/>
                  </a:path>
                </a:pathLst>
              </a:custGeom>
              <a:grpFill/>
              <a:ln w="6390" cap="flat">
                <a:noFill/>
                <a:prstDash val="solid"/>
                <a:miter/>
              </a:ln>
            </p:spPr>
            <p:txBody>
              <a:bodyPr rtlCol="0" anchor="ctr"/>
              <a:lstStyle/>
              <a:p>
                <a:endParaRPr lang="en-US"/>
              </a:p>
            </p:txBody>
          </p:sp>
        </p:grpSp>
      </p:grpSp>
      <p:grpSp>
        <p:nvGrpSpPr>
          <p:cNvPr id="49" name="Group 48">
            <a:extLst>
              <a:ext uri="{FF2B5EF4-FFF2-40B4-BE49-F238E27FC236}">
                <a16:creationId xmlns:a16="http://schemas.microsoft.com/office/drawing/2014/main" id="{F1D9F56B-60B9-8ADA-434C-C2D7FB107954}"/>
              </a:ext>
            </a:extLst>
          </p:cNvPr>
          <p:cNvGrpSpPr/>
          <p:nvPr/>
        </p:nvGrpSpPr>
        <p:grpSpPr>
          <a:xfrm>
            <a:off x="5303232" y="3207330"/>
            <a:ext cx="6089446" cy="1162784"/>
            <a:chOff x="5303232" y="3305300"/>
            <a:chExt cx="6089446" cy="1162784"/>
          </a:xfrm>
        </p:grpSpPr>
        <p:sp>
          <p:nvSpPr>
            <p:cNvPr id="35" name="Pentagon 2">
              <a:extLst>
                <a:ext uri="{FF2B5EF4-FFF2-40B4-BE49-F238E27FC236}">
                  <a16:creationId xmlns:a16="http://schemas.microsoft.com/office/drawing/2014/main" id="{1B40CCA1-F36C-DCF9-F8B8-4BFB1FD9FC6B}"/>
                </a:ext>
              </a:extLst>
            </p:cNvPr>
            <p:cNvSpPr>
              <a:spLocks/>
            </p:cNvSpPr>
            <p:nvPr/>
          </p:nvSpPr>
          <p:spPr>
            <a:xfrm>
              <a:off x="5303232" y="3305300"/>
              <a:ext cx="6089446" cy="1162784"/>
            </a:xfrm>
            <a:prstGeom prst="roundRect">
              <a:avLst>
                <a:gd name="adj" fmla="val 0"/>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chemeClr val="tx1"/>
                </a:solidFill>
                <a:effectLst/>
                <a:uLnTx/>
                <a:uFillTx/>
                <a:ea typeface="+mn-ea"/>
                <a:cs typeface="+mn-cs"/>
              </a:endParaRPr>
            </a:p>
          </p:txBody>
        </p:sp>
        <p:sp>
          <p:nvSpPr>
            <p:cNvPr id="36" name="Rectangle 35">
              <a:extLst>
                <a:ext uri="{FF2B5EF4-FFF2-40B4-BE49-F238E27FC236}">
                  <a16:creationId xmlns:a16="http://schemas.microsoft.com/office/drawing/2014/main" id="{F872381C-A3E3-713E-E2D3-4F1145BD23AB}"/>
                </a:ext>
              </a:extLst>
            </p:cNvPr>
            <p:cNvSpPr>
              <a:spLocks/>
            </p:cNvSpPr>
            <p:nvPr/>
          </p:nvSpPr>
          <p:spPr>
            <a:xfrm>
              <a:off x="6010982" y="3404613"/>
              <a:ext cx="2862071" cy="27699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a:noFill/>
                  </a:ln>
                  <a:effectLst/>
                  <a:uLnTx/>
                  <a:uFillTx/>
                  <a:ea typeface="Verdana" panose="020B0604030504040204" pitchFamily="34" charset="0"/>
                  <a:cs typeface="Verdana" panose="020B0604030504040204" pitchFamily="34" charset="0"/>
                </a:rPr>
                <a:t>IT for Green</a:t>
              </a:r>
            </a:p>
          </p:txBody>
        </p:sp>
        <p:sp>
          <p:nvSpPr>
            <p:cNvPr id="37" name="Rectangle 36">
              <a:extLst>
                <a:ext uri="{FF2B5EF4-FFF2-40B4-BE49-F238E27FC236}">
                  <a16:creationId xmlns:a16="http://schemas.microsoft.com/office/drawing/2014/main" id="{DB7385FE-77DC-BAE8-37A9-4EECB59F8A5D}"/>
                </a:ext>
              </a:extLst>
            </p:cNvPr>
            <p:cNvSpPr>
              <a:spLocks/>
            </p:cNvSpPr>
            <p:nvPr/>
          </p:nvSpPr>
          <p:spPr>
            <a:xfrm>
              <a:off x="5455280" y="3709789"/>
              <a:ext cx="5937398" cy="707886"/>
            </a:xfrm>
            <a:prstGeom prst="rect">
              <a:avLst/>
            </a:prstGeom>
          </p:spPr>
          <p:txBody>
            <a:bodyPr wrap="square">
              <a:spAutoFit/>
            </a:bodyPr>
            <a:lstStyle/>
            <a:p>
              <a:pPr marL="0" lvl="2">
                <a:spcBef>
                  <a:spcPts val="300"/>
                </a:spcBef>
              </a:pPr>
              <a:r>
                <a:rPr lang="en-US" sz="1000" kern="1100" dirty="0"/>
                <a:t>IT’s has a key role in enabling the wider organisation to deliver on their ambitions – and sustainability is no different. IT for Green leverages tech to empower the business to drive sustainable outcomes – through making its business model more circular, ensuring its value chain is greener and minimising the unsustainable consumption of resources and maximising awareness through data insights.</a:t>
              </a:r>
            </a:p>
          </p:txBody>
        </p:sp>
        <p:grpSp>
          <p:nvGrpSpPr>
            <p:cNvPr id="44" name="Graphic 1100">
              <a:extLst>
                <a:ext uri="{FF2B5EF4-FFF2-40B4-BE49-F238E27FC236}">
                  <a16:creationId xmlns:a16="http://schemas.microsoft.com/office/drawing/2014/main" id="{D4F58456-652F-9222-61B7-075B3E62A251}"/>
                </a:ext>
              </a:extLst>
            </p:cNvPr>
            <p:cNvGrpSpPr/>
            <p:nvPr/>
          </p:nvGrpSpPr>
          <p:grpSpPr>
            <a:xfrm>
              <a:off x="5517372" y="3354830"/>
              <a:ext cx="361670" cy="361971"/>
              <a:chOff x="467743" y="1406717"/>
              <a:chExt cx="361670" cy="361971"/>
            </a:xfrm>
            <a:solidFill>
              <a:schemeClr val="accent1"/>
            </a:solidFill>
          </p:grpSpPr>
          <p:sp>
            <p:nvSpPr>
              <p:cNvPr id="45" name="Graphic 1100">
                <a:extLst>
                  <a:ext uri="{FF2B5EF4-FFF2-40B4-BE49-F238E27FC236}">
                    <a16:creationId xmlns:a16="http://schemas.microsoft.com/office/drawing/2014/main" id="{21016FB6-C30B-8231-75E5-0895C250E9B5}"/>
                  </a:ext>
                </a:extLst>
              </p:cNvPr>
              <p:cNvSpPr/>
              <p:nvPr/>
            </p:nvSpPr>
            <p:spPr>
              <a:xfrm>
                <a:off x="467743" y="1406717"/>
                <a:ext cx="361670" cy="361971"/>
              </a:xfrm>
              <a:custGeom>
                <a:avLst/>
                <a:gdLst>
                  <a:gd name="connsiteX0" fmla="*/ 180835 w 361670"/>
                  <a:gd name="connsiteY0" fmla="*/ 0 h 361971"/>
                  <a:gd name="connsiteX1" fmla="*/ 0 w 361670"/>
                  <a:gd name="connsiteY1" fmla="*/ 181305 h 361971"/>
                  <a:gd name="connsiteX2" fmla="*/ 180835 w 361670"/>
                  <a:gd name="connsiteY2" fmla="*/ 361972 h 361971"/>
                  <a:gd name="connsiteX3" fmla="*/ 361670 w 361670"/>
                  <a:gd name="connsiteY3" fmla="*/ 181305 h 361971"/>
                  <a:gd name="connsiteX4" fmla="*/ 361670 w 361670"/>
                  <a:gd name="connsiteY4" fmla="*/ 181305 h 361971"/>
                  <a:gd name="connsiteX5" fmla="*/ 180835 w 361670"/>
                  <a:gd name="connsiteY5" fmla="*/ 0 h 361971"/>
                  <a:gd name="connsiteX6" fmla="*/ 180835 w 361670"/>
                  <a:gd name="connsiteY6" fmla="*/ 0 h 361971"/>
                  <a:gd name="connsiteX7" fmla="*/ 180835 w 361670"/>
                  <a:gd name="connsiteY7" fmla="*/ 348565 h 361971"/>
                  <a:gd name="connsiteX8" fmla="*/ 12780 w 361670"/>
                  <a:gd name="connsiteY8" fmla="*/ 180028 h 361971"/>
                  <a:gd name="connsiteX9" fmla="*/ 180835 w 361670"/>
                  <a:gd name="connsiteY9" fmla="*/ 12130 h 361971"/>
                  <a:gd name="connsiteX10" fmla="*/ 348891 w 361670"/>
                  <a:gd name="connsiteY10" fmla="*/ 180028 h 361971"/>
                  <a:gd name="connsiteX11" fmla="*/ 180835 w 361670"/>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670" h="361971">
                    <a:moveTo>
                      <a:pt x="180835" y="0"/>
                    </a:moveTo>
                    <a:cubicBezTo>
                      <a:pt x="80513" y="0"/>
                      <a:pt x="0" y="81077"/>
                      <a:pt x="0" y="181305"/>
                    </a:cubicBezTo>
                    <a:cubicBezTo>
                      <a:pt x="0" y="281534"/>
                      <a:pt x="81152" y="361972"/>
                      <a:pt x="180835" y="361972"/>
                    </a:cubicBezTo>
                    <a:cubicBezTo>
                      <a:pt x="280518" y="361972"/>
                      <a:pt x="361670" y="280895"/>
                      <a:pt x="361670" y="181305"/>
                    </a:cubicBezTo>
                    <a:cubicBezTo>
                      <a:pt x="361670" y="181305"/>
                      <a:pt x="361670" y="181305"/>
                      <a:pt x="361670" y="181305"/>
                    </a:cubicBezTo>
                    <a:cubicBezTo>
                      <a:pt x="361670" y="80438"/>
                      <a:pt x="281157" y="0"/>
                      <a:pt x="180835" y="0"/>
                    </a:cubicBezTo>
                    <a:cubicBezTo>
                      <a:pt x="180835" y="0"/>
                      <a:pt x="180835" y="0"/>
                      <a:pt x="180835" y="0"/>
                    </a:cubicBezTo>
                    <a:close/>
                    <a:moveTo>
                      <a:pt x="180835" y="348565"/>
                    </a:moveTo>
                    <a:cubicBezTo>
                      <a:pt x="87542" y="348565"/>
                      <a:pt x="12780" y="273234"/>
                      <a:pt x="12780" y="180028"/>
                    </a:cubicBezTo>
                    <a:cubicBezTo>
                      <a:pt x="12780" y="86822"/>
                      <a:pt x="87542" y="12130"/>
                      <a:pt x="180835" y="12130"/>
                    </a:cubicBezTo>
                    <a:cubicBezTo>
                      <a:pt x="274128" y="12130"/>
                      <a:pt x="348891" y="87461"/>
                      <a:pt x="348891" y="180028"/>
                    </a:cubicBezTo>
                    <a:cubicBezTo>
                      <a:pt x="348891" y="273234"/>
                      <a:pt x="273489" y="348565"/>
                      <a:pt x="180835" y="348565"/>
                    </a:cubicBezTo>
                    <a:close/>
                  </a:path>
                </a:pathLst>
              </a:custGeom>
              <a:grpFill/>
              <a:ln w="6390" cap="flat">
                <a:noFill/>
                <a:prstDash val="solid"/>
                <a:miter/>
              </a:ln>
            </p:spPr>
            <p:txBody>
              <a:bodyPr rtlCol="0" anchor="ctr"/>
              <a:lstStyle/>
              <a:p>
                <a:endParaRPr lang="en-US"/>
              </a:p>
            </p:txBody>
          </p:sp>
          <p:sp>
            <p:nvSpPr>
              <p:cNvPr id="46" name="Graphic 1100">
                <a:extLst>
                  <a:ext uri="{FF2B5EF4-FFF2-40B4-BE49-F238E27FC236}">
                    <a16:creationId xmlns:a16="http://schemas.microsoft.com/office/drawing/2014/main" id="{AA1E119A-2777-320D-F98D-6C1AE6D5E9F3}"/>
                  </a:ext>
                </a:extLst>
              </p:cNvPr>
              <p:cNvSpPr/>
              <p:nvPr/>
            </p:nvSpPr>
            <p:spPr>
              <a:xfrm>
                <a:off x="552090" y="1513330"/>
                <a:ext cx="192337" cy="117465"/>
              </a:xfrm>
              <a:custGeom>
                <a:avLst/>
                <a:gdLst>
                  <a:gd name="connsiteX0" fmla="*/ 6390 w 192337"/>
                  <a:gd name="connsiteY0" fmla="*/ 117465 h 117465"/>
                  <a:gd name="connsiteX1" fmla="*/ 185947 w 192337"/>
                  <a:gd name="connsiteY1" fmla="*/ 117465 h 117465"/>
                  <a:gd name="connsiteX2" fmla="*/ 192337 w 192337"/>
                  <a:gd name="connsiteY2" fmla="*/ 111081 h 117465"/>
                  <a:gd name="connsiteX3" fmla="*/ 192337 w 192337"/>
                  <a:gd name="connsiteY3" fmla="*/ 6384 h 117465"/>
                  <a:gd name="connsiteX4" fmla="*/ 185947 w 192337"/>
                  <a:gd name="connsiteY4" fmla="*/ 0 h 117465"/>
                  <a:gd name="connsiteX5" fmla="*/ 6390 w 192337"/>
                  <a:gd name="connsiteY5" fmla="*/ 0 h 117465"/>
                  <a:gd name="connsiteX6" fmla="*/ 0 w 192337"/>
                  <a:gd name="connsiteY6" fmla="*/ 6384 h 117465"/>
                  <a:gd name="connsiteX7" fmla="*/ 0 w 192337"/>
                  <a:gd name="connsiteY7" fmla="*/ 111081 h 117465"/>
                  <a:gd name="connsiteX8" fmla="*/ 6390 w 192337"/>
                  <a:gd name="connsiteY8" fmla="*/ 117465 h 117465"/>
                  <a:gd name="connsiteX9" fmla="*/ 12780 w 192337"/>
                  <a:gd name="connsiteY9" fmla="*/ 12768 h 117465"/>
                  <a:gd name="connsiteX10" fmla="*/ 179557 w 192337"/>
                  <a:gd name="connsiteY10" fmla="*/ 12768 h 117465"/>
                  <a:gd name="connsiteX11" fmla="*/ 179557 w 192337"/>
                  <a:gd name="connsiteY11" fmla="*/ 104697 h 117465"/>
                  <a:gd name="connsiteX12" fmla="*/ 12780 w 192337"/>
                  <a:gd name="connsiteY12" fmla="*/ 104697 h 117465"/>
                  <a:gd name="connsiteX13" fmla="*/ 12780 w 192337"/>
                  <a:gd name="connsiteY13" fmla="*/ 12768 h 11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337" h="117465">
                    <a:moveTo>
                      <a:pt x="6390" y="117465"/>
                    </a:moveTo>
                    <a:lnTo>
                      <a:pt x="185947" y="117465"/>
                    </a:lnTo>
                    <a:cubicBezTo>
                      <a:pt x="189781" y="117465"/>
                      <a:pt x="192337" y="114912"/>
                      <a:pt x="192337" y="111081"/>
                    </a:cubicBezTo>
                    <a:lnTo>
                      <a:pt x="192337" y="6384"/>
                    </a:lnTo>
                    <a:cubicBezTo>
                      <a:pt x="192337" y="2554"/>
                      <a:pt x="189781" y="0"/>
                      <a:pt x="185947" y="0"/>
                    </a:cubicBezTo>
                    <a:lnTo>
                      <a:pt x="6390" y="0"/>
                    </a:lnTo>
                    <a:cubicBezTo>
                      <a:pt x="2556" y="0"/>
                      <a:pt x="0" y="2554"/>
                      <a:pt x="0" y="6384"/>
                    </a:cubicBezTo>
                    <a:lnTo>
                      <a:pt x="0" y="111081"/>
                    </a:lnTo>
                    <a:cubicBezTo>
                      <a:pt x="0" y="114912"/>
                      <a:pt x="3195" y="117465"/>
                      <a:pt x="6390" y="117465"/>
                    </a:cubicBezTo>
                    <a:close/>
                    <a:moveTo>
                      <a:pt x="12780" y="12768"/>
                    </a:moveTo>
                    <a:lnTo>
                      <a:pt x="179557" y="12768"/>
                    </a:lnTo>
                    <a:lnTo>
                      <a:pt x="179557" y="104697"/>
                    </a:lnTo>
                    <a:lnTo>
                      <a:pt x="12780" y="104697"/>
                    </a:lnTo>
                    <a:lnTo>
                      <a:pt x="12780" y="12768"/>
                    </a:lnTo>
                    <a:close/>
                  </a:path>
                </a:pathLst>
              </a:custGeom>
              <a:grpFill/>
              <a:ln w="6390" cap="flat">
                <a:noFill/>
                <a:prstDash val="solid"/>
                <a:miter/>
              </a:ln>
            </p:spPr>
            <p:txBody>
              <a:bodyPr rtlCol="0" anchor="ctr"/>
              <a:lstStyle/>
              <a:p>
                <a:endParaRPr lang="en-US"/>
              </a:p>
            </p:txBody>
          </p:sp>
          <p:sp>
            <p:nvSpPr>
              <p:cNvPr id="47" name="Graphic 1100">
                <a:extLst>
                  <a:ext uri="{FF2B5EF4-FFF2-40B4-BE49-F238E27FC236}">
                    <a16:creationId xmlns:a16="http://schemas.microsoft.com/office/drawing/2014/main" id="{F92210D2-5EB1-46C8-1036-28E1ADD8D7CA}"/>
                  </a:ext>
                </a:extLst>
              </p:cNvPr>
              <p:cNvSpPr/>
              <p:nvPr/>
            </p:nvSpPr>
            <p:spPr>
              <a:xfrm>
                <a:off x="537393" y="1648032"/>
                <a:ext cx="222369" cy="12767"/>
              </a:xfrm>
              <a:custGeom>
                <a:avLst/>
                <a:gdLst>
                  <a:gd name="connsiteX0" fmla="*/ 215980 w 222369"/>
                  <a:gd name="connsiteY0" fmla="*/ 0 h 12767"/>
                  <a:gd name="connsiteX1" fmla="*/ 6390 w 222369"/>
                  <a:gd name="connsiteY1" fmla="*/ 0 h 12767"/>
                  <a:gd name="connsiteX2" fmla="*/ 0 w 222369"/>
                  <a:gd name="connsiteY2" fmla="*/ 6384 h 12767"/>
                  <a:gd name="connsiteX3" fmla="*/ 6390 w 222369"/>
                  <a:gd name="connsiteY3" fmla="*/ 12768 h 12767"/>
                  <a:gd name="connsiteX4" fmla="*/ 215980 w 222369"/>
                  <a:gd name="connsiteY4" fmla="*/ 12768 h 12767"/>
                  <a:gd name="connsiteX5" fmla="*/ 222370 w 222369"/>
                  <a:gd name="connsiteY5" fmla="*/ 6384 h 12767"/>
                  <a:gd name="connsiteX6" fmla="*/ 215980 w 222369"/>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9" h="12767">
                    <a:moveTo>
                      <a:pt x="215980" y="0"/>
                    </a:moveTo>
                    <a:lnTo>
                      <a:pt x="6390" y="0"/>
                    </a:lnTo>
                    <a:cubicBezTo>
                      <a:pt x="2556" y="0"/>
                      <a:pt x="0" y="2554"/>
                      <a:pt x="0" y="6384"/>
                    </a:cubicBezTo>
                    <a:cubicBezTo>
                      <a:pt x="0" y="10214"/>
                      <a:pt x="2556" y="12768"/>
                      <a:pt x="6390" y="12768"/>
                    </a:cubicBezTo>
                    <a:lnTo>
                      <a:pt x="215980" y="12768"/>
                    </a:lnTo>
                    <a:cubicBezTo>
                      <a:pt x="219814" y="12768"/>
                      <a:pt x="222370" y="10214"/>
                      <a:pt x="222370" y="6384"/>
                    </a:cubicBezTo>
                    <a:cubicBezTo>
                      <a:pt x="222370" y="2554"/>
                      <a:pt x="219814" y="0"/>
                      <a:pt x="215980" y="0"/>
                    </a:cubicBezTo>
                    <a:close/>
                  </a:path>
                </a:pathLst>
              </a:custGeom>
              <a:grpFill/>
              <a:ln w="6390"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54C2FD14-30E2-68D1-1F9F-5A216FBB6B2B}"/>
              </a:ext>
            </a:extLst>
          </p:cNvPr>
          <p:cNvSpPr txBox="1"/>
          <p:nvPr/>
        </p:nvSpPr>
        <p:spPr>
          <a:xfrm>
            <a:off x="914399" y="6658043"/>
            <a:ext cx="10404000" cy="138499"/>
          </a:xfrm>
          <a:prstGeom prst="rect">
            <a:avLst/>
          </a:prstGeom>
          <a:noFill/>
        </p:spPr>
        <p:txBody>
          <a:bodyPr vert="horz" wrap="square" lIns="0" tIns="0" rIns="0" bIns="0" rtlCol="0">
            <a:spAutoFit/>
          </a:bodyPr>
          <a:lstStyle/>
          <a:p>
            <a:pPr>
              <a:spcBef>
                <a:spcPts val="200"/>
              </a:spcBef>
              <a:buSzPct val="100000"/>
            </a:pPr>
            <a:r>
              <a:rPr lang="en-GB" sz="900" dirty="0"/>
              <a:t>* </a:t>
            </a:r>
            <a:r>
              <a:rPr kumimoji="0" lang="en-US" sz="900" i="0" u="none" strike="noStrike" kern="1200" cap="none" spc="0" normalizeH="0" baseline="0" noProof="0" dirty="0">
                <a:ln>
                  <a:noFill/>
                </a:ln>
                <a:effectLst/>
                <a:uLnTx/>
                <a:uFillTx/>
                <a:ea typeface="Verdana" panose="020B0604030504040204" pitchFamily="34" charset="0"/>
                <a:cs typeface="Verdana" panose="020B0604030504040204" pitchFamily="34" charset="0"/>
              </a:rPr>
              <a:t>Whilst some engagements may solely focus on a sub-set of changes required for ESG Technology, ‘Organising for Sustainability’ addresses the transformation required to achieve all three roles of IT in sustainability</a:t>
            </a:r>
            <a:endParaRPr lang="en-GB" sz="900" dirty="0"/>
          </a:p>
        </p:txBody>
      </p:sp>
    </p:spTree>
    <p:extLst>
      <p:ext uri="{BB962C8B-B14F-4D97-AF65-F5344CB8AC3E}">
        <p14:creationId xmlns:p14="http://schemas.microsoft.com/office/powerpoint/2010/main" val="3828489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Measures of </a:t>
            </a:r>
            <a:br>
              <a:rPr lang="en-GB"/>
            </a:br>
            <a:r>
              <a:rPr lang="en-GB"/>
              <a:t>success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257040" y="0"/>
            <a:ext cx="7934960" cy="6858000"/>
          </a:xfrm>
          <a:prstGeom prst="rect">
            <a:avLst/>
          </a:prstGeom>
        </p:spPr>
      </p:pic>
    </p:spTree>
    <p:extLst>
      <p:ext uri="{BB962C8B-B14F-4D97-AF65-F5344CB8AC3E}">
        <p14:creationId xmlns:p14="http://schemas.microsoft.com/office/powerpoint/2010/main" val="1277151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Technology performance measures are shifting to reflect technology’s evolved mandate </a:t>
            </a:r>
          </a:p>
        </p:txBody>
      </p:sp>
      <p:sp>
        <p:nvSpPr>
          <p:cNvPr id="3" name="Text Placeholder 2"/>
          <p:cNvSpPr>
            <a:spLocks noGrp="1"/>
          </p:cNvSpPr>
          <p:nvPr>
            <p:ph type="body" sz="quarter" idx="14"/>
          </p:nvPr>
        </p:nvSpPr>
        <p:spPr/>
        <p:txBody>
          <a:bodyPr/>
          <a:lstStyle/>
          <a:p>
            <a:r>
              <a:rPr lang="en-AU"/>
              <a:t>What used to be a measure of success for CIOs is no longer sufficient. Metrics and KPIs are now more directly linked to business performance.</a:t>
            </a:r>
          </a:p>
        </p:txBody>
      </p:sp>
      <p:sp>
        <p:nvSpPr>
          <p:cNvPr id="4" name="Text Placeholder 3"/>
          <p:cNvSpPr>
            <a:spLocks noGrp="1"/>
          </p:cNvSpPr>
          <p:nvPr>
            <p:ph type="body" sz="quarter" idx="4294967295"/>
          </p:nvPr>
        </p:nvSpPr>
        <p:spPr>
          <a:xfrm>
            <a:off x="971550" y="320675"/>
            <a:ext cx="11220450" cy="138113"/>
          </a:xfrm>
        </p:spPr>
        <p:txBody>
          <a:bodyPr/>
          <a:lstStyle/>
          <a:p>
            <a:r>
              <a:rPr lang="en-GB"/>
              <a:t>MEASURES OF SUCCESS</a:t>
            </a:r>
          </a:p>
        </p:txBody>
      </p:sp>
      <p:sp>
        <p:nvSpPr>
          <p:cNvPr id="24" name="Rectangle 23">
            <a:extLst>
              <a:ext uri="{FF2B5EF4-FFF2-40B4-BE49-F238E27FC236}">
                <a16:creationId xmlns:a16="http://schemas.microsoft.com/office/drawing/2014/main" id="{209BF9CB-8DDD-4D94-954F-B64A9323AF18}"/>
              </a:ext>
            </a:extLst>
          </p:cNvPr>
          <p:cNvSpPr/>
          <p:nvPr/>
        </p:nvSpPr>
        <p:spPr bwMode="gray">
          <a:xfrm>
            <a:off x="6552210" y="3573910"/>
            <a:ext cx="4320000" cy="205056"/>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a:solidFill>
                  <a:sysClr val="windowText" lastClr="000000"/>
                </a:solidFill>
              </a:rPr>
              <a:t>Enable business and/or operating models</a:t>
            </a:r>
          </a:p>
        </p:txBody>
      </p:sp>
      <p:grpSp>
        <p:nvGrpSpPr>
          <p:cNvPr id="25" name="Group 156">
            <a:extLst>
              <a:ext uri="{FF2B5EF4-FFF2-40B4-BE49-F238E27FC236}">
                <a16:creationId xmlns:a16="http://schemas.microsoft.com/office/drawing/2014/main" id="{2D80ED9C-D59C-4650-BD21-BEDFB0EED2D1}"/>
              </a:ext>
            </a:extLst>
          </p:cNvPr>
          <p:cNvGrpSpPr>
            <a:grpSpLocks noChangeAspect="1"/>
          </p:cNvGrpSpPr>
          <p:nvPr/>
        </p:nvGrpSpPr>
        <p:grpSpPr bwMode="auto">
          <a:xfrm>
            <a:off x="6152295" y="3542333"/>
            <a:ext cx="274320" cy="274320"/>
            <a:chOff x="4259" y="394"/>
            <a:chExt cx="340" cy="340"/>
          </a:xfrm>
          <a:solidFill>
            <a:srgbClr val="E3E48D"/>
          </a:solidFill>
        </p:grpSpPr>
        <p:sp>
          <p:nvSpPr>
            <p:cNvPr id="26" name="Freeform 157">
              <a:extLst>
                <a:ext uri="{FF2B5EF4-FFF2-40B4-BE49-F238E27FC236}">
                  <a16:creationId xmlns:a16="http://schemas.microsoft.com/office/drawing/2014/main" id="{8FEDF911-5D05-426F-9932-78830D098A62}"/>
                </a:ext>
              </a:extLst>
            </p:cNvPr>
            <p:cNvSpPr>
              <a:spLocks noEditPoints="1"/>
            </p:cNvSpPr>
            <p:nvPr/>
          </p:nvSpPr>
          <p:spPr bwMode="auto">
            <a:xfrm>
              <a:off x="4259" y="3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sp>
          <p:nvSpPr>
            <p:cNvPr id="27" name="Freeform 158">
              <a:extLst>
                <a:ext uri="{FF2B5EF4-FFF2-40B4-BE49-F238E27FC236}">
                  <a16:creationId xmlns:a16="http://schemas.microsoft.com/office/drawing/2014/main" id="{270CBC1D-F21B-495F-B103-04CEBBF5896E}"/>
                </a:ext>
              </a:extLst>
            </p:cNvPr>
            <p:cNvSpPr>
              <a:spLocks noEditPoints="1"/>
            </p:cNvSpPr>
            <p:nvPr/>
          </p:nvSpPr>
          <p:spPr bwMode="auto">
            <a:xfrm>
              <a:off x="4323" y="464"/>
              <a:ext cx="212" cy="206"/>
            </a:xfrm>
            <a:custGeom>
              <a:avLst/>
              <a:gdLst>
                <a:gd name="T0" fmla="*/ 254 w 320"/>
                <a:gd name="T1" fmla="*/ 161 h 310"/>
                <a:gd name="T2" fmla="*/ 244 w 320"/>
                <a:gd name="T3" fmla="*/ 160 h 310"/>
                <a:gd name="T4" fmla="*/ 198 w 320"/>
                <a:gd name="T5" fmla="*/ 179 h 310"/>
                <a:gd name="T6" fmla="*/ 192 w 320"/>
                <a:gd name="T7" fmla="*/ 189 h 310"/>
                <a:gd name="T8" fmla="*/ 192 w 320"/>
                <a:gd name="T9" fmla="*/ 235 h 310"/>
                <a:gd name="T10" fmla="*/ 196 w 320"/>
                <a:gd name="T11" fmla="*/ 244 h 310"/>
                <a:gd name="T12" fmla="*/ 202 w 320"/>
                <a:gd name="T13" fmla="*/ 246 h 310"/>
                <a:gd name="T14" fmla="*/ 207 w 320"/>
                <a:gd name="T15" fmla="*/ 245 h 310"/>
                <a:gd name="T16" fmla="*/ 252 w 320"/>
                <a:gd name="T17" fmla="*/ 225 h 310"/>
                <a:gd name="T18" fmla="*/ 259 w 320"/>
                <a:gd name="T19" fmla="*/ 215 h 310"/>
                <a:gd name="T20" fmla="*/ 259 w 320"/>
                <a:gd name="T21" fmla="*/ 169 h 310"/>
                <a:gd name="T22" fmla="*/ 254 w 320"/>
                <a:gd name="T23" fmla="*/ 161 h 310"/>
                <a:gd name="T24" fmla="*/ 238 w 320"/>
                <a:gd name="T25" fmla="*/ 208 h 310"/>
                <a:gd name="T26" fmla="*/ 213 w 320"/>
                <a:gd name="T27" fmla="*/ 219 h 310"/>
                <a:gd name="T28" fmla="*/ 213 w 320"/>
                <a:gd name="T29" fmla="*/ 196 h 310"/>
                <a:gd name="T30" fmla="*/ 238 w 320"/>
                <a:gd name="T31" fmla="*/ 186 h 310"/>
                <a:gd name="T32" fmla="*/ 238 w 320"/>
                <a:gd name="T33" fmla="*/ 208 h 310"/>
                <a:gd name="T34" fmla="*/ 313 w 320"/>
                <a:gd name="T35" fmla="*/ 65 h 310"/>
                <a:gd name="T36" fmla="*/ 164 w 320"/>
                <a:gd name="T37" fmla="*/ 1 h 310"/>
                <a:gd name="T38" fmla="*/ 155 w 320"/>
                <a:gd name="T39" fmla="*/ 1 h 310"/>
                <a:gd name="T40" fmla="*/ 6 w 320"/>
                <a:gd name="T41" fmla="*/ 65 h 310"/>
                <a:gd name="T42" fmla="*/ 6 w 320"/>
                <a:gd name="T43" fmla="*/ 65 h 310"/>
                <a:gd name="T44" fmla="*/ 6 w 320"/>
                <a:gd name="T45" fmla="*/ 65 h 310"/>
                <a:gd name="T46" fmla="*/ 6 w 320"/>
                <a:gd name="T47" fmla="*/ 65 h 310"/>
                <a:gd name="T48" fmla="*/ 0 w 320"/>
                <a:gd name="T49" fmla="*/ 75 h 310"/>
                <a:gd name="T50" fmla="*/ 0 w 320"/>
                <a:gd name="T51" fmla="*/ 224 h 310"/>
                <a:gd name="T52" fmla="*/ 6 w 320"/>
                <a:gd name="T53" fmla="*/ 234 h 310"/>
                <a:gd name="T54" fmla="*/ 155 w 320"/>
                <a:gd name="T55" fmla="*/ 309 h 310"/>
                <a:gd name="T56" fmla="*/ 160 w 320"/>
                <a:gd name="T57" fmla="*/ 310 h 310"/>
                <a:gd name="T58" fmla="*/ 160 w 320"/>
                <a:gd name="T59" fmla="*/ 310 h 310"/>
                <a:gd name="T60" fmla="*/ 160 w 320"/>
                <a:gd name="T61" fmla="*/ 310 h 310"/>
                <a:gd name="T62" fmla="*/ 160 w 320"/>
                <a:gd name="T63" fmla="*/ 310 h 310"/>
                <a:gd name="T64" fmla="*/ 163 w 320"/>
                <a:gd name="T65" fmla="*/ 309 h 310"/>
                <a:gd name="T66" fmla="*/ 164 w 320"/>
                <a:gd name="T67" fmla="*/ 309 h 310"/>
                <a:gd name="T68" fmla="*/ 313 w 320"/>
                <a:gd name="T69" fmla="*/ 245 h 310"/>
                <a:gd name="T70" fmla="*/ 320 w 320"/>
                <a:gd name="T71" fmla="*/ 235 h 310"/>
                <a:gd name="T72" fmla="*/ 320 w 320"/>
                <a:gd name="T73" fmla="*/ 75 h 310"/>
                <a:gd name="T74" fmla="*/ 313 w 320"/>
                <a:gd name="T75" fmla="*/ 65 h 310"/>
                <a:gd name="T76" fmla="*/ 160 w 320"/>
                <a:gd name="T77" fmla="*/ 127 h 310"/>
                <a:gd name="T78" fmla="*/ 112 w 320"/>
                <a:gd name="T79" fmla="*/ 107 h 310"/>
                <a:gd name="T80" fmla="*/ 234 w 320"/>
                <a:gd name="T81" fmla="*/ 55 h 310"/>
                <a:gd name="T82" fmla="*/ 282 w 320"/>
                <a:gd name="T83" fmla="*/ 75 h 310"/>
                <a:gd name="T84" fmla="*/ 160 w 320"/>
                <a:gd name="T85" fmla="*/ 127 h 310"/>
                <a:gd name="T86" fmla="*/ 160 w 320"/>
                <a:gd name="T87" fmla="*/ 23 h 310"/>
                <a:gd name="T88" fmla="*/ 207 w 320"/>
                <a:gd name="T89" fmla="*/ 43 h 310"/>
                <a:gd name="T90" fmla="*/ 85 w 320"/>
                <a:gd name="T91" fmla="*/ 95 h 310"/>
                <a:gd name="T92" fmla="*/ 37 w 320"/>
                <a:gd name="T93" fmla="*/ 75 h 310"/>
                <a:gd name="T94" fmla="*/ 160 w 320"/>
                <a:gd name="T95" fmla="*/ 23 h 310"/>
                <a:gd name="T96" fmla="*/ 21 w 320"/>
                <a:gd name="T97" fmla="*/ 218 h 310"/>
                <a:gd name="T98" fmla="*/ 21 w 320"/>
                <a:gd name="T99" fmla="*/ 91 h 310"/>
                <a:gd name="T100" fmla="*/ 149 w 320"/>
                <a:gd name="T101" fmla="*/ 146 h 310"/>
                <a:gd name="T102" fmla="*/ 149 w 320"/>
                <a:gd name="T103" fmla="*/ 282 h 310"/>
                <a:gd name="T104" fmla="*/ 21 w 320"/>
                <a:gd name="T105" fmla="*/ 218 h 310"/>
                <a:gd name="T106" fmla="*/ 170 w 320"/>
                <a:gd name="T107" fmla="*/ 283 h 310"/>
                <a:gd name="T108" fmla="*/ 170 w 320"/>
                <a:gd name="T109" fmla="*/ 146 h 310"/>
                <a:gd name="T110" fmla="*/ 298 w 320"/>
                <a:gd name="T111" fmla="*/ 91 h 310"/>
                <a:gd name="T112" fmla="*/ 298 w 320"/>
                <a:gd name="T113" fmla="*/ 228 h 310"/>
                <a:gd name="T114" fmla="*/ 170 w 320"/>
                <a:gd name="T115"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10">
                  <a:moveTo>
                    <a:pt x="254" y="161"/>
                  </a:moveTo>
                  <a:cubicBezTo>
                    <a:pt x="251" y="159"/>
                    <a:pt x="247" y="158"/>
                    <a:pt x="244" y="160"/>
                  </a:cubicBezTo>
                  <a:cubicBezTo>
                    <a:pt x="198" y="179"/>
                    <a:pt x="198" y="179"/>
                    <a:pt x="198" y="179"/>
                  </a:cubicBezTo>
                  <a:cubicBezTo>
                    <a:pt x="194" y="181"/>
                    <a:pt x="192" y="185"/>
                    <a:pt x="192" y="189"/>
                  </a:cubicBezTo>
                  <a:cubicBezTo>
                    <a:pt x="192" y="235"/>
                    <a:pt x="192" y="235"/>
                    <a:pt x="192" y="235"/>
                  </a:cubicBezTo>
                  <a:cubicBezTo>
                    <a:pt x="192" y="239"/>
                    <a:pt x="193" y="242"/>
                    <a:pt x="196" y="244"/>
                  </a:cubicBezTo>
                  <a:cubicBezTo>
                    <a:pt x="198" y="245"/>
                    <a:pt x="200" y="246"/>
                    <a:pt x="202" y="246"/>
                  </a:cubicBezTo>
                  <a:cubicBezTo>
                    <a:pt x="204" y="246"/>
                    <a:pt x="205" y="245"/>
                    <a:pt x="207" y="245"/>
                  </a:cubicBezTo>
                  <a:cubicBezTo>
                    <a:pt x="252" y="225"/>
                    <a:pt x="252" y="225"/>
                    <a:pt x="252" y="225"/>
                  </a:cubicBezTo>
                  <a:cubicBezTo>
                    <a:pt x="256" y="223"/>
                    <a:pt x="259" y="220"/>
                    <a:pt x="259" y="215"/>
                  </a:cubicBezTo>
                  <a:cubicBezTo>
                    <a:pt x="259" y="169"/>
                    <a:pt x="259" y="169"/>
                    <a:pt x="259" y="169"/>
                  </a:cubicBezTo>
                  <a:cubicBezTo>
                    <a:pt x="259" y="166"/>
                    <a:pt x="257" y="163"/>
                    <a:pt x="254" y="161"/>
                  </a:cubicBezTo>
                  <a:close/>
                  <a:moveTo>
                    <a:pt x="238" y="208"/>
                  </a:moveTo>
                  <a:cubicBezTo>
                    <a:pt x="213" y="219"/>
                    <a:pt x="213" y="219"/>
                    <a:pt x="213" y="219"/>
                  </a:cubicBezTo>
                  <a:cubicBezTo>
                    <a:pt x="213" y="196"/>
                    <a:pt x="213" y="196"/>
                    <a:pt x="213" y="196"/>
                  </a:cubicBezTo>
                  <a:cubicBezTo>
                    <a:pt x="238" y="186"/>
                    <a:pt x="238" y="186"/>
                    <a:pt x="238" y="186"/>
                  </a:cubicBezTo>
                  <a:lnTo>
                    <a:pt x="238" y="208"/>
                  </a:lnTo>
                  <a:close/>
                  <a:moveTo>
                    <a:pt x="313" y="65"/>
                  </a:moveTo>
                  <a:cubicBezTo>
                    <a:pt x="164" y="1"/>
                    <a:pt x="164" y="1"/>
                    <a:pt x="164" y="1"/>
                  </a:cubicBezTo>
                  <a:cubicBezTo>
                    <a:pt x="161" y="0"/>
                    <a:pt x="158" y="0"/>
                    <a:pt x="155" y="1"/>
                  </a:cubicBezTo>
                  <a:cubicBezTo>
                    <a:pt x="6" y="65"/>
                    <a:pt x="6" y="65"/>
                    <a:pt x="6" y="65"/>
                  </a:cubicBezTo>
                  <a:cubicBezTo>
                    <a:pt x="6" y="65"/>
                    <a:pt x="6" y="65"/>
                    <a:pt x="6" y="65"/>
                  </a:cubicBezTo>
                  <a:cubicBezTo>
                    <a:pt x="6" y="65"/>
                    <a:pt x="6" y="65"/>
                    <a:pt x="6" y="65"/>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6" y="309"/>
                    <a:pt x="158"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1"/>
                    <a:pt x="317" y="67"/>
                    <a:pt x="313" y="65"/>
                  </a:cubicBezTo>
                  <a:close/>
                  <a:moveTo>
                    <a:pt x="160" y="127"/>
                  </a:moveTo>
                  <a:cubicBezTo>
                    <a:pt x="112" y="107"/>
                    <a:pt x="112" y="107"/>
                    <a:pt x="112" y="107"/>
                  </a:cubicBezTo>
                  <a:cubicBezTo>
                    <a:pt x="234" y="55"/>
                    <a:pt x="234" y="55"/>
                    <a:pt x="234" y="55"/>
                  </a:cubicBezTo>
                  <a:cubicBezTo>
                    <a:pt x="282" y="75"/>
                    <a:pt x="282" y="75"/>
                    <a:pt x="282" y="75"/>
                  </a:cubicBezTo>
                  <a:lnTo>
                    <a:pt x="160" y="127"/>
                  </a:lnTo>
                  <a:close/>
                  <a:moveTo>
                    <a:pt x="160" y="23"/>
                  </a:moveTo>
                  <a:cubicBezTo>
                    <a:pt x="207" y="43"/>
                    <a:pt x="207" y="43"/>
                    <a:pt x="207" y="43"/>
                  </a:cubicBezTo>
                  <a:cubicBezTo>
                    <a:pt x="85" y="95"/>
                    <a:pt x="85" y="95"/>
                    <a:pt x="85" y="95"/>
                  </a:cubicBezTo>
                  <a:cubicBezTo>
                    <a:pt x="37" y="75"/>
                    <a:pt x="37" y="75"/>
                    <a:pt x="37" y="75"/>
                  </a:cubicBezTo>
                  <a:lnTo>
                    <a:pt x="160" y="23"/>
                  </a:lnTo>
                  <a:close/>
                  <a:moveTo>
                    <a:pt x="21" y="218"/>
                  </a:moveTo>
                  <a:cubicBezTo>
                    <a:pt x="21" y="91"/>
                    <a:pt x="21" y="91"/>
                    <a:pt x="21" y="91"/>
                  </a:cubicBezTo>
                  <a:cubicBezTo>
                    <a:pt x="149" y="146"/>
                    <a:pt x="149" y="146"/>
                    <a:pt x="149" y="146"/>
                  </a:cubicBezTo>
                  <a:cubicBezTo>
                    <a:pt x="149" y="282"/>
                    <a:pt x="149" y="282"/>
                    <a:pt x="149" y="282"/>
                  </a:cubicBezTo>
                  <a:lnTo>
                    <a:pt x="21" y="218"/>
                  </a:lnTo>
                  <a:close/>
                  <a:moveTo>
                    <a:pt x="170" y="283"/>
                  </a:moveTo>
                  <a:cubicBezTo>
                    <a:pt x="170" y="146"/>
                    <a:pt x="170" y="146"/>
                    <a:pt x="170" y="146"/>
                  </a:cubicBezTo>
                  <a:cubicBezTo>
                    <a:pt x="298" y="91"/>
                    <a:pt x="298" y="91"/>
                    <a:pt x="298" y="91"/>
                  </a:cubicBezTo>
                  <a:cubicBezTo>
                    <a:pt x="298" y="117"/>
                    <a:pt x="298" y="228"/>
                    <a:pt x="298" y="228"/>
                  </a:cubicBezTo>
                  <a:lnTo>
                    <a:pt x="170" y="2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grpSp>
      <p:sp>
        <p:nvSpPr>
          <p:cNvPr id="28" name="Rectangle 27">
            <a:extLst>
              <a:ext uri="{FF2B5EF4-FFF2-40B4-BE49-F238E27FC236}">
                <a16:creationId xmlns:a16="http://schemas.microsoft.com/office/drawing/2014/main" id="{BD49FFDA-1715-48F8-ADF1-204CB511FB8C}"/>
              </a:ext>
            </a:extLst>
          </p:cNvPr>
          <p:cNvSpPr/>
          <p:nvPr/>
        </p:nvSpPr>
        <p:spPr bwMode="gray">
          <a:xfrm>
            <a:off x="6552209" y="2603697"/>
            <a:ext cx="4320000" cy="205954"/>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a:solidFill>
                  <a:sysClr val="windowText" lastClr="000000"/>
                </a:solidFill>
              </a:rPr>
              <a:t>Enable products that grow the topline</a:t>
            </a:r>
          </a:p>
        </p:txBody>
      </p:sp>
      <p:grpSp>
        <p:nvGrpSpPr>
          <p:cNvPr id="29" name="Group 587">
            <a:extLst>
              <a:ext uri="{FF2B5EF4-FFF2-40B4-BE49-F238E27FC236}">
                <a16:creationId xmlns:a16="http://schemas.microsoft.com/office/drawing/2014/main" id="{9609BE24-F57B-4BEF-B842-491785988B1E}"/>
              </a:ext>
            </a:extLst>
          </p:cNvPr>
          <p:cNvGrpSpPr>
            <a:grpSpLocks noChangeAspect="1"/>
          </p:cNvGrpSpPr>
          <p:nvPr/>
        </p:nvGrpSpPr>
        <p:grpSpPr bwMode="auto">
          <a:xfrm>
            <a:off x="6152303" y="2574221"/>
            <a:ext cx="274321" cy="274319"/>
            <a:chOff x="2878" y="2417"/>
            <a:chExt cx="340" cy="340"/>
          </a:xfrm>
          <a:solidFill>
            <a:srgbClr val="A0DCFF"/>
          </a:solidFill>
        </p:grpSpPr>
        <p:sp>
          <p:nvSpPr>
            <p:cNvPr id="30" name="Freeform 588">
              <a:extLst>
                <a:ext uri="{FF2B5EF4-FFF2-40B4-BE49-F238E27FC236}">
                  <a16:creationId xmlns:a16="http://schemas.microsoft.com/office/drawing/2014/main" id="{72449709-FDB6-4AA0-8282-1E4D86AD165B}"/>
                </a:ext>
              </a:extLst>
            </p:cNvPr>
            <p:cNvSpPr>
              <a:spLocks/>
            </p:cNvSpPr>
            <p:nvPr/>
          </p:nvSpPr>
          <p:spPr bwMode="auto">
            <a:xfrm>
              <a:off x="2942" y="2509"/>
              <a:ext cx="212" cy="156"/>
            </a:xfrm>
            <a:custGeom>
              <a:avLst/>
              <a:gdLst>
                <a:gd name="T0" fmla="*/ 309 w 320"/>
                <a:gd name="T1" fmla="*/ 214 h 235"/>
                <a:gd name="T2" fmla="*/ 21 w 320"/>
                <a:gd name="T3" fmla="*/ 214 h 235"/>
                <a:gd name="T4" fmla="*/ 21 w 320"/>
                <a:gd name="T5" fmla="*/ 11 h 235"/>
                <a:gd name="T6" fmla="*/ 10 w 320"/>
                <a:gd name="T7" fmla="*/ 0 h 235"/>
                <a:gd name="T8" fmla="*/ 0 w 320"/>
                <a:gd name="T9" fmla="*/ 11 h 235"/>
                <a:gd name="T10" fmla="*/ 0 w 320"/>
                <a:gd name="T11" fmla="*/ 224 h 235"/>
                <a:gd name="T12" fmla="*/ 10 w 320"/>
                <a:gd name="T13" fmla="*/ 235 h 235"/>
                <a:gd name="T14" fmla="*/ 309 w 320"/>
                <a:gd name="T15" fmla="*/ 235 h 235"/>
                <a:gd name="T16" fmla="*/ 320 w 320"/>
                <a:gd name="T17" fmla="*/ 224 h 235"/>
                <a:gd name="T18" fmla="*/ 309 w 320"/>
                <a:gd name="T19" fmla="*/ 21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235">
                  <a:moveTo>
                    <a:pt x="309" y="214"/>
                  </a:moveTo>
                  <a:cubicBezTo>
                    <a:pt x="21" y="214"/>
                    <a:pt x="21" y="214"/>
                    <a:pt x="21" y="214"/>
                  </a:cubicBezTo>
                  <a:cubicBezTo>
                    <a:pt x="21" y="11"/>
                    <a:pt x="21" y="11"/>
                    <a:pt x="21" y="11"/>
                  </a:cubicBezTo>
                  <a:cubicBezTo>
                    <a:pt x="21" y="5"/>
                    <a:pt x="16" y="0"/>
                    <a:pt x="10" y="0"/>
                  </a:cubicBezTo>
                  <a:cubicBezTo>
                    <a:pt x="4" y="0"/>
                    <a:pt x="0" y="5"/>
                    <a:pt x="0" y="11"/>
                  </a:cubicBezTo>
                  <a:cubicBezTo>
                    <a:pt x="0" y="224"/>
                    <a:pt x="0" y="224"/>
                    <a:pt x="0" y="224"/>
                  </a:cubicBezTo>
                  <a:cubicBezTo>
                    <a:pt x="0" y="230"/>
                    <a:pt x="4" y="235"/>
                    <a:pt x="10" y="235"/>
                  </a:cubicBezTo>
                  <a:cubicBezTo>
                    <a:pt x="309" y="235"/>
                    <a:pt x="309" y="235"/>
                    <a:pt x="309" y="235"/>
                  </a:cubicBezTo>
                  <a:cubicBezTo>
                    <a:pt x="315" y="235"/>
                    <a:pt x="320" y="230"/>
                    <a:pt x="320" y="224"/>
                  </a:cubicBezTo>
                  <a:cubicBezTo>
                    <a:pt x="320" y="218"/>
                    <a:pt x="315" y="214"/>
                    <a:pt x="309" y="2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sp>
          <p:nvSpPr>
            <p:cNvPr id="31" name="Freeform 589">
              <a:extLst>
                <a:ext uri="{FF2B5EF4-FFF2-40B4-BE49-F238E27FC236}">
                  <a16:creationId xmlns:a16="http://schemas.microsoft.com/office/drawing/2014/main" id="{B657F3ED-25D2-433D-BC1C-925BC17DDAC3}"/>
                </a:ext>
              </a:extLst>
            </p:cNvPr>
            <p:cNvSpPr>
              <a:spLocks/>
            </p:cNvSpPr>
            <p:nvPr/>
          </p:nvSpPr>
          <p:spPr bwMode="auto">
            <a:xfrm>
              <a:off x="2969" y="2523"/>
              <a:ext cx="186" cy="99"/>
            </a:xfrm>
            <a:custGeom>
              <a:avLst/>
              <a:gdLst>
                <a:gd name="T0" fmla="*/ 12 w 280"/>
                <a:gd name="T1" fmla="*/ 150 h 150"/>
                <a:gd name="T2" fmla="*/ 20 w 280"/>
                <a:gd name="T3" fmla="*/ 147 h 150"/>
                <a:gd name="T4" fmla="*/ 87 w 280"/>
                <a:gd name="T5" fmla="*/ 80 h 150"/>
                <a:gd name="T6" fmla="*/ 143 w 280"/>
                <a:gd name="T7" fmla="*/ 136 h 150"/>
                <a:gd name="T8" fmla="*/ 158 w 280"/>
                <a:gd name="T9" fmla="*/ 136 h 150"/>
                <a:gd name="T10" fmla="*/ 276 w 280"/>
                <a:gd name="T11" fmla="*/ 19 h 150"/>
                <a:gd name="T12" fmla="*/ 276 w 280"/>
                <a:gd name="T13" fmla="*/ 4 h 150"/>
                <a:gd name="T14" fmla="*/ 260 w 280"/>
                <a:gd name="T15" fmla="*/ 4 h 150"/>
                <a:gd name="T16" fmla="*/ 151 w 280"/>
                <a:gd name="T17" fmla="*/ 114 h 150"/>
                <a:gd name="T18" fmla="*/ 94 w 280"/>
                <a:gd name="T19" fmla="*/ 57 h 150"/>
                <a:gd name="T20" fmla="*/ 79 w 280"/>
                <a:gd name="T21" fmla="*/ 57 h 150"/>
                <a:gd name="T22" fmla="*/ 4 w 280"/>
                <a:gd name="T23" fmla="*/ 132 h 150"/>
                <a:gd name="T24" fmla="*/ 4 w 280"/>
                <a:gd name="T25" fmla="*/ 147 h 150"/>
                <a:gd name="T26" fmla="*/ 12 w 28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150">
                  <a:moveTo>
                    <a:pt x="12" y="150"/>
                  </a:moveTo>
                  <a:cubicBezTo>
                    <a:pt x="15" y="150"/>
                    <a:pt x="17" y="149"/>
                    <a:pt x="20" y="147"/>
                  </a:cubicBezTo>
                  <a:cubicBezTo>
                    <a:pt x="87" y="80"/>
                    <a:pt x="87" y="80"/>
                    <a:pt x="87" y="80"/>
                  </a:cubicBezTo>
                  <a:cubicBezTo>
                    <a:pt x="143" y="136"/>
                    <a:pt x="143" y="136"/>
                    <a:pt x="143" y="136"/>
                  </a:cubicBezTo>
                  <a:cubicBezTo>
                    <a:pt x="147" y="140"/>
                    <a:pt x="154" y="140"/>
                    <a:pt x="158" y="136"/>
                  </a:cubicBezTo>
                  <a:cubicBezTo>
                    <a:pt x="276" y="19"/>
                    <a:pt x="276" y="19"/>
                    <a:pt x="276" y="19"/>
                  </a:cubicBezTo>
                  <a:cubicBezTo>
                    <a:pt x="280" y="15"/>
                    <a:pt x="280" y="8"/>
                    <a:pt x="276" y="4"/>
                  </a:cubicBezTo>
                  <a:cubicBezTo>
                    <a:pt x="271" y="0"/>
                    <a:pt x="265" y="0"/>
                    <a:pt x="260" y="4"/>
                  </a:cubicBezTo>
                  <a:cubicBezTo>
                    <a:pt x="151" y="114"/>
                    <a:pt x="151" y="114"/>
                    <a:pt x="151" y="114"/>
                  </a:cubicBezTo>
                  <a:cubicBezTo>
                    <a:pt x="94" y="57"/>
                    <a:pt x="94" y="57"/>
                    <a:pt x="94" y="57"/>
                  </a:cubicBezTo>
                  <a:cubicBezTo>
                    <a:pt x="90" y="53"/>
                    <a:pt x="83" y="53"/>
                    <a:pt x="79" y="57"/>
                  </a:cubicBezTo>
                  <a:cubicBezTo>
                    <a:pt x="4" y="132"/>
                    <a:pt x="4" y="132"/>
                    <a:pt x="4" y="132"/>
                  </a:cubicBezTo>
                  <a:cubicBezTo>
                    <a:pt x="0" y="136"/>
                    <a:pt x="0" y="143"/>
                    <a:pt x="4" y="147"/>
                  </a:cubicBezTo>
                  <a:cubicBezTo>
                    <a:pt x="7" y="149"/>
                    <a:pt x="9" y="150"/>
                    <a:pt x="12" y="1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sp>
          <p:nvSpPr>
            <p:cNvPr id="32" name="Freeform 590">
              <a:extLst>
                <a:ext uri="{FF2B5EF4-FFF2-40B4-BE49-F238E27FC236}">
                  <a16:creationId xmlns:a16="http://schemas.microsoft.com/office/drawing/2014/main" id="{881CD222-3363-4DA0-B059-03242AD87380}"/>
                </a:ext>
              </a:extLst>
            </p:cNvPr>
            <p:cNvSpPr>
              <a:spLocks noEditPoints="1"/>
            </p:cNvSpPr>
            <p:nvPr/>
          </p:nvSpPr>
          <p:spPr bwMode="auto">
            <a:xfrm>
              <a:off x="2878" y="241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grpSp>
      <p:sp>
        <p:nvSpPr>
          <p:cNvPr id="33" name="Rectangle 32">
            <a:extLst>
              <a:ext uri="{FF2B5EF4-FFF2-40B4-BE49-F238E27FC236}">
                <a16:creationId xmlns:a16="http://schemas.microsoft.com/office/drawing/2014/main" id="{47890F5C-DFEE-4933-877D-FCD9C4856081}"/>
              </a:ext>
            </a:extLst>
          </p:cNvPr>
          <p:cNvSpPr/>
          <p:nvPr/>
        </p:nvSpPr>
        <p:spPr bwMode="gray">
          <a:xfrm>
            <a:off x="6552209" y="2920991"/>
            <a:ext cx="4320000" cy="205056"/>
          </a:xfrm>
          <a:prstGeom prst="rect">
            <a:avLst/>
          </a:prstGeom>
          <a:noFill/>
          <a:ln w="19050" algn="ctr">
            <a:noFill/>
            <a:miter lim="800000"/>
            <a:headEnd/>
            <a:tailEnd/>
          </a:ln>
        </p:spPr>
        <p:txBody>
          <a:bodyPr wrap="square" lIns="9144" tIns="9144" rIns="9144" bIns="9144" rtlCol="0" anchor="ctr">
            <a:spAutoFit/>
          </a:bodyPr>
          <a:lstStyle/>
          <a:p>
            <a:pPr>
              <a:lnSpc>
                <a:spcPct val="106000"/>
              </a:lnSpc>
            </a:pPr>
            <a:r>
              <a:rPr lang="en-US" sz="1200">
                <a:solidFill>
                  <a:sysClr val="windowText" lastClr="000000"/>
                </a:solidFill>
              </a:rPr>
              <a:t>Time to market for new products</a:t>
            </a:r>
          </a:p>
        </p:txBody>
      </p:sp>
      <p:grpSp>
        <p:nvGrpSpPr>
          <p:cNvPr id="34" name="Group 991">
            <a:extLst>
              <a:ext uri="{FF2B5EF4-FFF2-40B4-BE49-F238E27FC236}">
                <a16:creationId xmlns:a16="http://schemas.microsoft.com/office/drawing/2014/main" id="{7DFFA4B8-E26C-45EB-BCDF-62661AFF1ADD}"/>
              </a:ext>
            </a:extLst>
          </p:cNvPr>
          <p:cNvGrpSpPr>
            <a:grpSpLocks noChangeAspect="1"/>
          </p:cNvGrpSpPr>
          <p:nvPr/>
        </p:nvGrpSpPr>
        <p:grpSpPr bwMode="auto">
          <a:xfrm>
            <a:off x="6151892" y="2887609"/>
            <a:ext cx="275127" cy="274320"/>
            <a:chOff x="5285" y="4317"/>
            <a:chExt cx="341" cy="340"/>
          </a:xfrm>
          <a:solidFill>
            <a:srgbClr val="A0DCFF"/>
          </a:solidFill>
        </p:grpSpPr>
        <p:sp>
          <p:nvSpPr>
            <p:cNvPr id="45" name="Freeform 992">
              <a:extLst>
                <a:ext uri="{FF2B5EF4-FFF2-40B4-BE49-F238E27FC236}">
                  <a16:creationId xmlns:a16="http://schemas.microsoft.com/office/drawing/2014/main" id="{9685CD0B-5713-4D74-8B9C-FEA51F3B9752}"/>
                </a:ext>
              </a:extLst>
            </p:cNvPr>
            <p:cNvSpPr>
              <a:spLocks noEditPoints="1"/>
            </p:cNvSpPr>
            <p:nvPr/>
          </p:nvSpPr>
          <p:spPr bwMode="auto">
            <a:xfrm>
              <a:off x="5285" y="4317"/>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sp>
          <p:nvSpPr>
            <p:cNvPr id="47" name="Freeform 993">
              <a:extLst>
                <a:ext uri="{FF2B5EF4-FFF2-40B4-BE49-F238E27FC236}">
                  <a16:creationId xmlns:a16="http://schemas.microsoft.com/office/drawing/2014/main" id="{C45C7680-C821-412D-9671-5B745E20DCD2}"/>
                </a:ext>
              </a:extLst>
            </p:cNvPr>
            <p:cNvSpPr>
              <a:spLocks noEditPoints="1"/>
            </p:cNvSpPr>
            <p:nvPr/>
          </p:nvSpPr>
          <p:spPr bwMode="auto">
            <a:xfrm>
              <a:off x="5349" y="4381"/>
              <a:ext cx="213" cy="212"/>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160 w 320"/>
                <a:gd name="T11" fmla="*/ 298 h 320"/>
                <a:gd name="T12" fmla="*/ 21 w 320"/>
                <a:gd name="T13" fmla="*/ 160 h 320"/>
                <a:gd name="T14" fmla="*/ 160 w 320"/>
                <a:gd name="T15" fmla="*/ 21 h 320"/>
                <a:gd name="T16" fmla="*/ 298 w 320"/>
                <a:gd name="T17" fmla="*/ 160 h 320"/>
                <a:gd name="T18" fmla="*/ 160 w 320"/>
                <a:gd name="T19" fmla="*/ 298 h 320"/>
                <a:gd name="T20" fmla="*/ 210 w 320"/>
                <a:gd name="T21" fmla="*/ 120 h 320"/>
                <a:gd name="T22" fmla="*/ 210 w 320"/>
                <a:gd name="T23" fmla="*/ 135 h 320"/>
                <a:gd name="T24" fmla="*/ 167 w 320"/>
                <a:gd name="T25" fmla="*/ 178 h 320"/>
                <a:gd name="T26" fmla="*/ 160 w 320"/>
                <a:gd name="T27" fmla="*/ 181 h 320"/>
                <a:gd name="T28" fmla="*/ 152 w 320"/>
                <a:gd name="T29" fmla="*/ 178 h 320"/>
                <a:gd name="T30" fmla="*/ 77 w 320"/>
                <a:gd name="T31" fmla="*/ 103 h 320"/>
                <a:gd name="T32" fmla="*/ 77 w 320"/>
                <a:gd name="T33" fmla="*/ 88 h 320"/>
                <a:gd name="T34" fmla="*/ 93 w 320"/>
                <a:gd name="T35" fmla="*/ 88 h 320"/>
                <a:gd name="T36" fmla="*/ 160 w 320"/>
                <a:gd name="T37" fmla="*/ 155 h 320"/>
                <a:gd name="T38" fmla="*/ 195 w 320"/>
                <a:gd name="T39" fmla="*/ 120 h 320"/>
                <a:gd name="T40" fmla="*/ 210 w 320"/>
                <a:gd name="T41" fmla="*/ 120 h 320"/>
                <a:gd name="T42" fmla="*/ 149 w 320"/>
                <a:gd name="T43" fmla="*/ 64 h 320"/>
                <a:gd name="T44" fmla="*/ 149 w 320"/>
                <a:gd name="T45" fmla="*/ 53 h 320"/>
                <a:gd name="T46" fmla="*/ 160 w 320"/>
                <a:gd name="T47" fmla="*/ 42 h 320"/>
                <a:gd name="T48" fmla="*/ 170 w 320"/>
                <a:gd name="T49" fmla="*/ 53 h 320"/>
                <a:gd name="T50" fmla="*/ 170 w 320"/>
                <a:gd name="T51" fmla="*/ 64 h 320"/>
                <a:gd name="T52" fmla="*/ 160 w 320"/>
                <a:gd name="T53" fmla="*/ 74 h 320"/>
                <a:gd name="T54" fmla="*/ 149 w 320"/>
                <a:gd name="T55" fmla="*/ 64 h 320"/>
                <a:gd name="T56" fmla="*/ 170 w 320"/>
                <a:gd name="T57" fmla="*/ 256 h 320"/>
                <a:gd name="T58" fmla="*/ 170 w 320"/>
                <a:gd name="T59" fmla="*/ 266 h 320"/>
                <a:gd name="T60" fmla="*/ 160 w 320"/>
                <a:gd name="T61" fmla="*/ 277 h 320"/>
                <a:gd name="T62" fmla="*/ 149 w 320"/>
                <a:gd name="T63" fmla="*/ 266 h 320"/>
                <a:gd name="T64" fmla="*/ 149 w 320"/>
                <a:gd name="T65" fmla="*/ 256 h 320"/>
                <a:gd name="T66" fmla="*/ 160 w 320"/>
                <a:gd name="T67" fmla="*/ 245 h 320"/>
                <a:gd name="T68" fmla="*/ 170 w 320"/>
                <a:gd name="T69" fmla="*/ 256 h 320"/>
                <a:gd name="T70" fmla="*/ 277 w 320"/>
                <a:gd name="T71" fmla="*/ 160 h 320"/>
                <a:gd name="T72" fmla="*/ 266 w 320"/>
                <a:gd name="T73" fmla="*/ 170 h 320"/>
                <a:gd name="T74" fmla="*/ 256 w 320"/>
                <a:gd name="T75" fmla="*/ 170 h 320"/>
                <a:gd name="T76" fmla="*/ 245 w 320"/>
                <a:gd name="T77" fmla="*/ 160 h 320"/>
                <a:gd name="T78" fmla="*/ 256 w 320"/>
                <a:gd name="T79" fmla="*/ 149 h 320"/>
                <a:gd name="T80" fmla="*/ 266 w 320"/>
                <a:gd name="T81" fmla="*/ 149 h 320"/>
                <a:gd name="T82" fmla="*/ 277 w 320"/>
                <a:gd name="T83" fmla="*/ 160 h 320"/>
                <a:gd name="T84" fmla="*/ 74 w 320"/>
                <a:gd name="T85" fmla="*/ 160 h 320"/>
                <a:gd name="T86" fmla="*/ 64 w 320"/>
                <a:gd name="T87" fmla="*/ 170 h 320"/>
                <a:gd name="T88" fmla="*/ 53 w 320"/>
                <a:gd name="T89" fmla="*/ 170 h 320"/>
                <a:gd name="T90" fmla="*/ 42 w 320"/>
                <a:gd name="T91" fmla="*/ 160 h 320"/>
                <a:gd name="T92" fmla="*/ 53 w 320"/>
                <a:gd name="T93" fmla="*/ 149 h 320"/>
                <a:gd name="T94" fmla="*/ 64 w 320"/>
                <a:gd name="T95" fmla="*/ 149 h 320"/>
                <a:gd name="T96" fmla="*/ 74 w 320"/>
                <a:gd name="T97"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160" y="298"/>
                  </a:moveTo>
                  <a:cubicBezTo>
                    <a:pt x="83" y="298"/>
                    <a:pt x="21" y="236"/>
                    <a:pt x="21" y="160"/>
                  </a:cubicBezTo>
                  <a:cubicBezTo>
                    <a:pt x="21" y="83"/>
                    <a:pt x="83" y="21"/>
                    <a:pt x="160" y="21"/>
                  </a:cubicBezTo>
                  <a:cubicBezTo>
                    <a:pt x="236" y="21"/>
                    <a:pt x="298" y="83"/>
                    <a:pt x="298" y="160"/>
                  </a:cubicBezTo>
                  <a:cubicBezTo>
                    <a:pt x="298" y="236"/>
                    <a:pt x="236" y="298"/>
                    <a:pt x="160" y="298"/>
                  </a:cubicBezTo>
                  <a:close/>
                  <a:moveTo>
                    <a:pt x="210" y="120"/>
                  </a:moveTo>
                  <a:cubicBezTo>
                    <a:pt x="214" y="124"/>
                    <a:pt x="214" y="131"/>
                    <a:pt x="210" y="135"/>
                  </a:cubicBezTo>
                  <a:cubicBezTo>
                    <a:pt x="167" y="178"/>
                    <a:pt x="167" y="178"/>
                    <a:pt x="167" y="178"/>
                  </a:cubicBezTo>
                  <a:cubicBezTo>
                    <a:pt x="165" y="180"/>
                    <a:pt x="162" y="181"/>
                    <a:pt x="160" y="181"/>
                  </a:cubicBezTo>
                  <a:cubicBezTo>
                    <a:pt x="157" y="181"/>
                    <a:pt x="154" y="180"/>
                    <a:pt x="152" y="178"/>
                  </a:cubicBezTo>
                  <a:cubicBezTo>
                    <a:pt x="77" y="103"/>
                    <a:pt x="77" y="103"/>
                    <a:pt x="77" y="103"/>
                  </a:cubicBezTo>
                  <a:cubicBezTo>
                    <a:pt x="73" y="99"/>
                    <a:pt x="73" y="92"/>
                    <a:pt x="77" y="88"/>
                  </a:cubicBezTo>
                  <a:cubicBezTo>
                    <a:pt x="82" y="84"/>
                    <a:pt x="88" y="84"/>
                    <a:pt x="93" y="88"/>
                  </a:cubicBezTo>
                  <a:cubicBezTo>
                    <a:pt x="160" y="155"/>
                    <a:pt x="160" y="155"/>
                    <a:pt x="160" y="155"/>
                  </a:cubicBezTo>
                  <a:cubicBezTo>
                    <a:pt x="195" y="120"/>
                    <a:pt x="195" y="120"/>
                    <a:pt x="195" y="120"/>
                  </a:cubicBezTo>
                  <a:cubicBezTo>
                    <a:pt x="199" y="116"/>
                    <a:pt x="206" y="116"/>
                    <a:pt x="210" y="120"/>
                  </a:cubicBezTo>
                  <a:close/>
                  <a:moveTo>
                    <a:pt x="149" y="64"/>
                  </a:moveTo>
                  <a:cubicBezTo>
                    <a:pt x="149" y="53"/>
                    <a:pt x="149" y="53"/>
                    <a:pt x="149" y="53"/>
                  </a:cubicBezTo>
                  <a:cubicBezTo>
                    <a:pt x="149" y="47"/>
                    <a:pt x="154" y="42"/>
                    <a:pt x="160" y="42"/>
                  </a:cubicBezTo>
                  <a:cubicBezTo>
                    <a:pt x="166" y="42"/>
                    <a:pt x="170" y="47"/>
                    <a:pt x="170" y="53"/>
                  </a:cubicBezTo>
                  <a:cubicBezTo>
                    <a:pt x="170" y="64"/>
                    <a:pt x="170" y="64"/>
                    <a:pt x="170" y="64"/>
                  </a:cubicBezTo>
                  <a:cubicBezTo>
                    <a:pt x="170" y="70"/>
                    <a:pt x="166" y="74"/>
                    <a:pt x="160" y="74"/>
                  </a:cubicBezTo>
                  <a:cubicBezTo>
                    <a:pt x="154" y="74"/>
                    <a:pt x="149" y="70"/>
                    <a:pt x="149" y="64"/>
                  </a:cubicBezTo>
                  <a:close/>
                  <a:moveTo>
                    <a:pt x="170" y="256"/>
                  </a:moveTo>
                  <a:cubicBezTo>
                    <a:pt x="170" y="266"/>
                    <a:pt x="170" y="266"/>
                    <a:pt x="170" y="266"/>
                  </a:cubicBezTo>
                  <a:cubicBezTo>
                    <a:pt x="170" y="272"/>
                    <a:pt x="166" y="277"/>
                    <a:pt x="160" y="277"/>
                  </a:cubicBezTo>
                  <a:cubicBezTo>
                    <a:pt x="154" y="277"/>
                    <a:pt x="149" y="272"/>
                    <a:pt x="149" y="266"/>
                  </a:cubicBezTo>
                  <a:cubicBezTo>
                    <a:pt x="149" y="256"/>
                    <a:pt x="149" y="256"/>
                    <a:pt x="149" y="256"/>
                  </a:cubicBezTo>
                  <a:cubicBezTo>
                    <a:pt x="149" y="250"/>
                    <a:pt x="154" y="245"/>
                    <a:pt x="160" y="245"/>
                  </a:cubicBezTo>
                  <a:cubicBezTo>
                    <a:pt x="166" y="245"/>
                    <a:pt x="170" y="250"/>
                    <a:pt x="170" y="256"/>
                  </a:cubicBezTo>
                  <a:close/>
                  <a:moveTo>
                    <a:pt x="277" y="160"/>
                  </a:moveTo>
                  <a:cubicBezTo>
                    <a:pt x="277" y="166"/>
                    <a:pt x="272" y="170"/>
                    <a:pt x="266" y="170"/>
                  </a:cubicBezTo>
                  <a:cubicBezTo>
                    <a:pt x="256" y="170"/>
                    <a:pt x="256" y="170"/>
                    <a:pt x="256" y="170"/>
                  </a:cubicBezTo>
                  <a:cubicBezTo>
                    <a:pt x="250" y="170"/>
                    <a:pt x="245" y="166"/>
                    <a:pt x="245" y="160"/>
                  </a:cubicBezTo>
                  <a:cubicBezTo>
                    <a:pt x="245" y="154"/>
                    <a:pt x="250" y="149"/>
                    <a:pt x="256" y="149"/>
                  </a:cubicBezTo>
                  <a:cubicBezTo>
                    <a:pt x="266" y="149"/>
                    <a:pt x="266" y="149"/>
                    <a:pt x="266" y="149"/>
                  </a:cubicBezTo>
                  <a:cubicBezTo>
                    <a:pt x="272" y="149"/>
                    <a:pt x="277" y="154"/>
                    <a:pt x="277" y="160"/>
                  </a:cubicBezTo>
                  <a:close/>
                  <a:moveTo>
                    <a:pt x="74" y="160"/>
                  </a:moveTo>
                  <a:cubicBezTo>
                    <a:pt x="74" y="166"/>
                    <a:pt x="70" y="170"/>
                    <a:pt x="64" y="170"/>
                  </a:cubicBezTo>
                  <a:cubicBezTo>
                    <a:pt x="53" y="170"/>
                    <a:pt x="53" y="170"/>
                    <a:pt x="53" y="170"/>
                  </a:cubicBezTo>
                  <a:cubicBezTo>
                    <a:pt x="47" y="170"/>
                    <a:pt x="42" y="166"/>
                    <a:pt x="42" y="160"/>
                  </a:cubicBezTo>
                  <a:cubicBezTo>
                    <a:pt x="42" y="154"/>
                    <a:pt x="47" y="149"/>
                    <a:pt x="53" y="149"/>
                  </a:cubicBezTo>
                  <a:cubicBezTo>
                    <a:pt x="64" y="149"/>
                    <a:pt x="64" y="149"/>
                    <a:pt x="64" y="149"/>
                  </a:cubicBezTo>
                  <a:cubicBezTo>
                    <a:pt x="70" y="149"/>
                    <a:pt x="74" y="154"/>
                    <a:pt x="74" y="1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grpSp>
      <p:sp>
        <p:nvSpPr>
          <p:cNvPr id="49" name="Rectangle 48">
            <a:extLst>
              <a:ext uri="{FF2B5EF4-FFF2-40B4-BE49-F238E27FC236}">
                <a16:creationId xmlns:a16="http://schemas.microsoft.com/office/drawing/2014/main" id="{A94A01BB-4F80-4BB6-9B73-9790E2E40DF9}"/>
              </a:ext>
            </a:extLst>
          </p:cNvPr>
          <p:cNvSpPr/>
          <p:nvPr/>
        </p:nvSpPr>
        <p:spPr bwMode="gray">
          <a:xfrm>
            <a:off x="6552210" y="5847055"/>
            <a:ext cx="4320000" cy="205056"/>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a:solidFill>
                  <a:sysClr val="windowText" lastClr="000000"/>
                </a:solidFill>
              </a:rPr>
              <a:t>Enable data privacy and regulatory compliance</a:t>
            </a:r>
          </a:p>
        </p:txBody>
      </p:sp>
      <p:grpSp>
        <p:nvGrpSpPr>
          <p:cNvPr id="52" name="Group 280">
            <a:extLst>
              <a:ext uri="{FF2B5EF4-FFF2-40B4-BE49-F238E27FC236}">
                <a16:creationId xmlns:a16="http://schemas.microsoft.com/office/drawing/2014/main" id="{66EA02CE-6062-41BE-B286-E68FDC0E119B}"/>
              </a:ext>
            </a:extLst>
          </p:cNvPr>
          <p:cNvGrpSpPr>
            <a:grpSpLocks noChangeAspect="1"/>
          </p:cNvGrpSpPr>
          <p:nvPr/>
        </p:nvGrpSpPr>
        <p:grpSpPr bwMode="auto">
          <a:xfrm>
            <a:off x="6152274" y="5813460"/>
            <a:ext cx="274319" cy="274319"/>
            <a:chOff x="7350" y="739"/>
            <a:chExt cx="340" cy="340"/>
          </a:xfrm>
          <a:solidFill>
            <a:srgbClr val="6FC2B4"/>
          </a:solidFill>
        </p:grpSpPr>
        <p:sp>
          <p:nvSpPr>
            <p:cNvPr id="53" name="Freeform 281">
              <a:extLst>
                <a:ext uri="{FF2B5EF4-FFF2-40B4-BE49-F238E27FC236}">
                  <a16:creationId xmlns:a16="http://schemas.microsoft.com/office/drawing/2014/main" id="{3C1BAB9D-3699-4E0F-9EED-F35322658AA5}"/>
                </a:ext>
              </a:extLst>
            </p:cNvPr>
            <p:cNvSpPr>
              <a:spLocks noEditPoints="1"/>
            </p:cNvSpPr>
            <p:nvPr/>
          </p:nvSpPr>
          <p:spPr bwMode="auto">
            <a:xfrm>
              <a:off x="7413" y="830"/>
              <a:ext cx="213" cy="157"/>
            </a:xfrm>
            <a:custGeom>
              <a:avLst/>
              <a:gdLst>
                <a:gd name="T0" fmla="*/ 1 w 321"/>
                <a:gd name="T1" fmla="*/ 55 h 236"/>
                <a:gd name="T2" fmla="*/ 11 w 321"/>
                <a:gd name="T3" fmla="*/ 44 h 236"/>
                <a:gd name="T4" fmla="*/ 284 w 321"/>
                <a:gd name="T5" fmla="*/ 44 h 236"/>
                <a:gd name="T6" fmla="*/ 260 w 321"/>
                <a:gd name="T7" fmla="*/ 20 h 236"/>
                <a:gd name="T8" fmla="*/ 260 w 321"/>
                <a:gd name="T9" fmla="*/ 4 h 236"/>
                <a:gd name="T10" fmla="*/ 275 w 321"/>
                <a:gd name="T11" fmla="*/ 4 h 236"/>
                <a:gd name="T12" fmla="*/ 318 w 321"/>
                <a:gd name="T13" fmla="*/ 47 h 236"/>
                <a:gd name="T14" fmla="*/ 320 w 321"/>
                <a:gd name="T15" fmla="*/ 51 h 236"/>
                <a:gd name="T16" fmla="*/ 320 w 321"/>
                <a:gd name="T17" fmla="*/ 59 h 236"/>
                <a:gd name="T18" fmla="*/ 318 w 321"/>
                <a:gd name="T19" fmla="*/ 62 h 236"/>
                <a:gd name="T20" fmla="*/ 275 w 321"/>
                <a:gd name="T21" fmla="*/ 105 h 236"/>
                <a:gd name="T22" fmla="*/ 267 w 321"/>
                <a:gd name="T23" fmla="*/ 108 h 236"/>
                <a:gd name="T24" fmla="*/ 260 w 321"/>
                <a:gd name="T25" fmla="*/ 105 h 236"/>
                <a:gd name="T26" fmla="*/ 260 w 321"/>
                <a:gd name="T27" fmla="*/ 90 h 236"/>
                <a:gd name="T28" fmla="*/ 284 w 321"/>
                <a:gd name="T29" fmla="*/ 65 h 236"/>
                <a:gd name="T30" fmla="*/ 11 w 321"/>
                <a:gd name="T31" fmla="*/ 65 h 236"/>
                <a:gd name="T32" fmla="*/ 1 w 321"/>
                <a:gd name="T33" fmla="*/ 55 h 236"/>
                <a:gd name="T34" fmla="*/ 310 w 321"/>
                <a:gd name="T35" fmla="*/ 172 h 236"/>
                <a:gd name="T36" fmla="*/ 37 w 321"/>
                <a:gd name="T37" fmla="*/ 172 h 236"/>
                <a:gd name="T38" fmla="*/ 62 w 321"/>
                <a:gd name="T39" fmla="*/ 148 h 236"/>
                <a:gd name="T40" fmla="*/ 62 w 321"/>
                <a:gd name="T41" fmla="*/ 132 h 236"/>
                <a:gd name="T42" fmla="*/ 46 w 321"/>
                <a:gd name="T43" fmla="*/ 132 h 236"/>
                <a:gd name="T44" fmla="*/ 4 w 321"/>
                <a:gd name="T45" fmla="*/ 175 h 236"/>
                <a:gd name="T46" fmla="*/ 1 w 321"/>
                <a:gd name="T47" fmla="*/ 179 h 236"/>
                <a:gd name="T48" fmla="*/ 1 w 321"/>
                <a:gd name="T49" fmla="*/ 187 h 236"/>
                <a:gd name="T50" fmla="*/ 4 w 321"/>
                <a:gd name="T51" fmla="*/ 190 h 236"/>
                <a:gd name="T52" fmla="*/ 46 w 321"/>
                <a:gd name="T53" fmla="*/ 233 h 236"/>
                <a:gd name="T54" fmla="*/ 54 w 321"/>
                <a:gd name="T55" fmla="*/ 236 h 236"/>
                <a:gd name="T56" fmla="*/ 62 w 321"/>
                <a:gd name="T57" fmla="*/ 233 h 236"/>
                <a:gd name="T58" fmla="*/ 62 w 321"/>
                <a:gd name="T59" fmla="*/ 218 h 236"/>
                <a:gd name="T60" fmla="*/ 37 w 321"/>
                <a:gd name="T61" fmla="*/ 193 h 236"/>
                <a:gd name="T62" fmla="*/ 310 w 321"/>
                <a:gd name="T63" fmla="*/ 193 h 236"/>
                <a:gd name="T64" fmla="*/ 321 w 321"/>
                <a:gd name="T65" fmla="*/ 183 h 236"/>
                <a:gd name="T66" fmla="*/ 310 w 321"/>
                <a:gd name="T67"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 h="236">
                  <a:moveTo>
                    <a:pt x="1" y="55"/>
                  </a:moveTo>
                  <a:cubicBezTo>
                    <a:pt x="1" y="49"/>
                    <a:pt x="5" y="44"/>
                    <a:pt x="11" y="44"/>
                  </a:cubicBezTo>
                  <a:cubicBezTo>
                    <a:pt x="284" y="44"/>
                    <a:pt x="284" y="44"/>
                    <a:pt x="284" y="44"/>
                  </a:cubicBezTo>
                  <a:cubicBezTo>
                    <a:pt x="260" y="20"/>
                    <a:pt x="260" y="20"/>
                    <a:pt x="260" y="20"/>
                  </a:cubicBezTo>
                  <a:cubicBezTo>
                    <a:pt x="256" y="15"/>
                    <a:pt x="256" y="9"/>
                    <a:pt x="260" y="4"/>
                  </a:cubicBezTo>
                  <a:cubicBezTo>
                    <a:pt x="264" y="0"/>
                    <a:pt x="271" y="0"/>
                    <a:pt x="275" y="4"/>
                  </a:cubicBezTo>
                  <a:cubicBezTo>
                    <a:pt x="318" y="47"/>
                    <a:pt x="318" y="47"/>
                    <a:pt x="318" y="47"/>
                  </a:cubicBezTo>
                  <a:cubicBezTo>
                    <a:pt x="319" y="48"/>
                    <a:pt x="319" y="49"/>
                    <a:pt x="320" y="51"/>
                  </a:cubicBezTo>
                  <a:cubicBezTo>
                    <a:pt x="321" y="53"/>
                    <a:pt x="321" y="56"/>
                    <a:pt x="320" y="59"/>
                  </a:cubicBezTo>
                  <a:cubicBezTo>
                    <a:pt x="319" y="60"/>
                    <a:pt x="319" y="61"/>
                    <a:pt x="318" y="62"/>
                  </a:cubicBezTo>
                  <a:cubicBezTo>
                    <a:pt x="275" y="105"/>
                    <a:pt x="275" y="105"/>
                    <a:pt x="275" y="105"/>
                  </a:cubicBezTo>
                  <a:cubicBezTo>
                    <a:pt x="273" y="107"/>
                    <a:pt x="270" y="108"/>
                    <a:pt x="267" y="108"/>
                  </a:cubicBezTo>
                  <a:cubicBezTo>
                    <a:pt x="265" y="108"/>
                    <a:pt x="262" y="107"/>
                    <a:pt x="260" y="105"/>
                  </a:cubicBezTo>
                  <a:cubicBezTo>
                    <a:pt x="256" y="101"/>
                    <a:pt x="256" y="94"/>
                    <a:pt x="260" y="90"/>
                  </a:cubicBezTo>
                  <a:cubicBezTo>
                    <a:pt x="284" y="65"/>
                    <a:pt x="284" y="65"/>
                    <a:pt x="284" y="65"/>
                  </a:cubicBezTo>
                  <a:cubicBezTo>
                    <a:pt x="11" y="65"/>
                    <a:pt x="11" y="65"/>
                    <a:pt x="11" y="65"/>
                  </a:cubicBezTo>
                  <a:cubicBezTo>
                    <a:pt x="5" y="65"/>
                    <a:pt x="1" y="61"/>
                    <a:pt x="1" y="55"/>
                  </a:cubicBezTo>
                  <a:close/>
                  <a:moveTo>
                    <a:pt x="310" y="172"/>
                  </a:moveTo>
                  <a:cubicBezTo>
                    <a:pt x="37" y="172"/>
                    <a:pt x="37" y="172"/>
                    <a:pt x="37" y="172"/>
                  </a:cubicBezTo>
                  <a:cubicBezTo>
                    <a:pt x="62" y="148"/>
                    <a:pt x="62" y="148"/>
                    <a:pt x="62" y="148"/>
                  </a:cubicBezTo>
                  <a:cubicBezTo>
                    <a:pt x="66" y="143"/>
                    <a:pt x="66" y="137"/>
                    <a:pt x="62" y="132"/>
                  </a:cubicBezTo>
                  <a:cubicBezTo>
                    <a:pt x="57" y="128"/>
                    <a:pt x="51" y="128"/>
                    <a:pt x="46" y="132"/>
                  </a:cubicBezTo>
                  <a:cubicBezTo>
                    <a:pt x="4" y="175"/>
                    <a:pt x="4" y="175"/>
                    <a:pt x="4" y="175"/>
                  </a:cubicBezTo>
                  <a:cubicBezTo>
                    <a:pt x="3" y="176"/>
                    <a:pt x="2" y="177"/>
                    <a:pt x="1" y="179"/>
                  </a:cubicBezTo>
                  <a:cubicBezTo>
                    <a:pt x="0" y="181"/>
                    <a:pt x="0" y="184"/>
                    <a:pt x="1" y="187"/>
                  </a:cubicBezTo>
                  <a:cubicBezTo>
                    <a:pt x="2" y="188"/>
                    <a:pt x="3" y="189"/>
                    <a:pt x="4" y="190"/>
                  </a:cubicBezTo>
                  <a:cubicBezTo>
                    <a:pt x="46" y="233"/>
                    <a:pt x="46" y="233"/>
                    <a:pt x="46" y="233"/>
                  </a:cubicBezTo>
                  <a:cubicBezTo>
                    <a:pt x="49" y="235"/>
                    <a:pt x="51" y="236"/>
                    <a:pt x="54" y="236"/>
                  </a:cubicBezTo>
                  <a:cubicBezTo>
                    <a:pt x="57" y="236"/>
                    <a:pt x="59" y="235"/>
                    <a:pt x="62" y="233"/>
                  </a:cubicBezTo>
                  <a:cubicBezTo>
                    <a:pt x="66" y="229"/>
                    <a:pt x="66" y="222"/>
                    <a:pt x="62" y="218"/>
                  </a:cubicBezTo>
                  <a:cubicBezTo>
                    <a:pt x="37" y="193"/>
                    <a:pt x="37" y="193"/>
                    <a:pt x="37" y="193"/>
                  </a:cubicBezTo>
                  <a:cubicBezTo>
                    <a:pt x="310" y="193"/>
                    <a:pt x="310" y="193"/>
                    <a:pt x="310" y="193"/>
                  </a:cubicBezTo>
                  <a:cubicBezTo>
                    <a:pt x="316" y="193"/>
                    <a:pt x="321" y="189"/>
                    <a:pt x="321" y="183"/>
                  </a:cubicBezTo>
                  <a:cubicBezTo>
                    <a:pt x="321" y="177"/>
                    <a:pt x="316" y="172"/>
                    <a:pt x="310" y="1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sp>
          <p:nvSpPr>
            <p:cNvPr id="56" name="Freeform 282">
              <a:extLst>
                <a:ext uri="{FF2B5EF4-FFF2-40B4-BE49-F238E27FC236}">
                  <a16:creationId xmlns:a16="http://schemas.microsoft.com/office/drawing/2014/main" id="{E9168411-9B0F-4A0B-ACBA-3463FDB3BA6A}"/>
                </a:ext>
              </a:extLst>
            </p:cNvPr>
            <p:cNvSpPr>
              <a:spLocks noEditPoints="1"/>
            </p:cNvSpPr>
            <p:nvPr/>
          </p:nvSpPr>
          <p:spPr bwMode="auto">
            <a:xfrm>
              <a:off x="7350" y="73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grpSp>
      <p:sp>
        <p:nvSpPr>
          <p:cNvPr id="57" name="Rectangle 56">
            <a:extLst>
              <a:ext uri="{FF2B5EF4-FFF2-40B4-BE49-F238E27FC236}">
                <a16:creationId xmlns:a16="http://schemas.microsoft.com/office/drawing/2014/main" id="{8661FF98-CABF-49AA-BAA7-5E299A107829}"/>
              </a:ext>
            </a:extLst>
          </p:cNvPr>
          <p:cNvSpPr/>
          <p:nvPr/>
        </p:nvSpPr>
        <p:spPr bwMode="gray">
          <a:xfrm>
            <a:off x="6552209" y="3879510"/>
            <a:ext cx="4320000" cy="205056"/>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a:solidFill>
                  <a:sysClr val="windowText" lastClr="000000"/>
                </a:solidFill>
              </a:rPr>
              <a:t>Customer satisfaction</a:t>
            </a:r>
          </a:p>
        </p:txBody>
      </p:sp>
      <p:grpSp>
        <p:nvGrpSpPr>
          <p:cNvPr id="60" name="Group 578">
            <a:extLst>
              <a:ext uri="{FF2B5EF4-FFF2-40B4-BE49-F238E27FC236}">
                <a16:creationId xmlns:a16="http://schemas.microsoft.com/office/drawing/2014/main" id="{256EFF52-A9BF-4277-B245-B33614157101}"/>
              </a:ext>
            </a:extLst>
          </p:cNvPr>
          <p:cNvGrpSpPr>
            <a:grpSpLocks noChangeAspect="1"/>
          </p:cNvGrpSpPr>
          <p:nvPr/>
        </p:nvGrpSpPr>
        <p:grpSpPr bwMode="auto">
          <a:xfrm>
            <a:off x="6152289" y="3849847"/>
            <a:ext cx="274319" cy="274319"/>
            <a:chOff x="1932" y="2478"/>
            <a:chExt cx="340" cy="340"/>
          </a:xfrm>
          <a:solidFill>
            <a:srgbClr val="E3E48D"/>
          </a:solidFill>
        </p:grpSpPr>
        <p:sp>
          <p:nvSpPr>
            <p:cNvPr id="61" name="Freeform 579">
              <a:extLst>
                <a:ext uri="{FF2B5EF4-FFF2-40B4-BE49-F238E27FC236}">
                  <a16:creationId xmlns:a16="http://schemas.microsoft.com/office/drawing/2014/main" id="{C9612E8C-0650-4F36-ADAA-2E420644FAE7}"/>
                </a:ext>
              </a:extLst>
            </p:cNvPr>
            <p:cNvSpPr>
              <a:spLocks noEditPoints="1"/>
            </p:cNvSpPr>
            <p:nvPr/>
          </p:nvSpPr>
          <p:spPr bwMode="auto">
            <a:xfrm>
              <a:off x="1996" y="2548"/>
              <a:ext cx="202" cy="185"/>
            </a:xfrm>
            <a:custGeom>
              <a:avLst/>
              <a:gdLst>
                <a:gd name="T0" fmla="*/ 298 w 304"/>
                <a:gd name="T1" fmla="*/ 160 h 278"/>
                <a:gd name="T2" fmla="*/ 234 w 304"/>
                <a:gd name="T3" fmla="*/ 96 h 278"/>
                <a:gd name="T4" fmla="*/ 196 w 304"/>
                <a:gd name="T5" fmla="*/ 96 h 278"/>
                <a:gd name="T6" fmla="*/ 213 w 304"/>
                <a:gd name="T7" fmla="*/ 46 h 278"/>
                <a:gd name="T8" fmla="*/ 199 w 304"/>
                <a:gd name="T9" fmla="*/ 3 h 278"/>
                <a:gd name="T10" fmla="*/ 191 w 304"/>
                <a:gd name="T11" fmla="*/ 0 h 278"/>
                <a:gd name="T12" fmla="*/ 184 w 304"/>
                <a:gd name="T13" fmla="*/ 4 h 278"/>
                <a:gd name="T14" fmla="*/ 89 w 304"/>
                <a:gd name="T15" fmla="*/ 112 h 278"/>
                <a:gd name="T16" fmla="*/ 88 w 304"/>
                <a:gd name="T17" fmla="*/ 114 h 278"/>
                <a:gd name="T18" fmla="*/ 79 w 304"/>
                <a:gd name="T19" fmla="*/ 128 h 278"/>
                <a:gd name="T20" fmla="*/ 10 w 304"/>
                <a:gd name="T21" fmla="*/ 128 h 278"/>
                <a:gd name="T22" fmla="*/ 0 w 304"/>
                <a:gd name="T23" fmla="*/ 139 h 278"/>
                <a:gd name="T24" fmla="*/ 0 w 304"/>
                <a:gd name="T25" fmla="*/ 256 h 278"/>
                <a:gd name="T26" fmla="*/ 10 w 304"/>
                <a:gd name="T27" fmla="*/ 267 h 278"/>
                <a:gd name="T28" fmla="*/ 95 w 304"/>
                <a:gd name="T29" fmla="*/ 267 h 278"/>
                <a:gd name="T30" fmla="*/ 128 w 304"/>
                <a:gd name="T31" fmla="*/ 278 h 278"/>
                <a:gd name="T32" fmla="*/ 224 w 304"/>
                <a:gd name="T33" fmla="*/ 278 h 278"/>
                <a:gd name="T34" fmla="*/ 274 w 304"/>
                <a:gd name="T35" fmla="*/ 256 h 278"/>
                <a:gd name="T36" fmla="*/ 298 w 304"/>
                <a:gd name="T37" fmla="*/ 160 h 278"/>
                <a:gd name="T38" fmla="*/ 21 w 304"/>
                <a:gd name="T39" fmla="*/ 150 h 278"/>
                <a:gd name="T40" fmla="*/ 74 w 304"/>
                <a:gd name="T41" fmla="*/ 150 h 278"/>
                <a:gd name="T42" fmla="*/ 74 w 304"/>
                <a:gd name="T43" fmla="*/ 150 h 278"/>
                <a:gd name="T44" fmla="*/ 74 w 304"/>
                <a:gd name="T45" fmla="*/ 224 h 278"/>
                <a:gd name="T46" fmla="*/ 78 w 304"/>
                <a:gd name="T47" fmla="*/ 246 h 278"/>
                <a:gd name="T48" fmla="*/ 21 w 304"/>
                <a:gd name="T49" fmla="*/ 246 h 278"/>
                <a:gd name="T50" fmla="*/ 21 w 304"/>
                <a:gd name="T51" fmla="*/ 150 h 278"/>
                <a:gd name="T52" fmla="*/ 258 w 304"/>
                <a:gd name="T53" fmla="*/ 242 h 278"/>
                <a:gd name="T54" fmla="*/ 224 w 304"/>
                <a:gd name="T55" fmla="*/ 256 h 278"/>
                <a:gd name="T56" fmla="*/ 128 w 304"/>
                <a:gd name="T57" fmla="*/ 256 h 278"/>
                <a:gd name="T58" fmla="*/ 96 w 304"/>
                <a:gd name="T59" fmla="*/ 224 h 278"/>
                <a:gd name="T60" fmla="*/ 96 w 304"/>
                <a:gd name="T61" fmla="*/ 150 h 278"/>
                <a:gd name="T62" fmla="*/ 104 w 304"/>
                <a:gd name="T63" fmla="*/ 127 h 278"/>
                <a:gd name="T64" fmla="*/ 105 w 304"/>
                <a:gd name="T65" fmla="*/ 127 h 278"/>
                <a:gd name="T66" fmla="*/ 191 w 304"/>
                <a:gd name="T67" fmla="*/ 28 h 278"/>
                <a:gd name="T68" fmla="*/ 192 w 304"/>
                <a:gd name="T69" fmla="*/ 40 h 278"/>
                <a:gd name="T70" fmla="*/ 171 w 304"/>
                <a:gd name="T71" fmla="*/ 104 h 278"/>
                <a:gd name="T72" fmla="*/ 171 w 304"/>
                <a:gd name="T73" fmla="*/ 104 h 278"/>
                <a:gd name="T74" fmla="*/ 170 w 304"/>
                <a:gd name="T75" fmla="*/ 107 h 278"/>
                <a:gd name="T76" fmla="*/ 181 w 304"/>
                <a:gd name="T77" fmla="*/ 118 h 278"/>
                <a:gd name="T78" fmla="*/ 234 w 304"/>
                <a:gd name="T79" fmla="*/ 118 h 278"/>
                <a:gd name="T80" fmla="*/ 277 w 304"/>
                <a:gd name="T81" fmla="*/ 161 h 278"/>
                <a:gd name="T82" fmla="*/ 258 w 304"/>
                <a:gd name="T83" fmla="*/ 24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 h="278">
                  <a:moveTo>
                    <a:pt x="298" y="160"/>
                  </a:moveTo>
                  <a:cubicBezTo>
                    <a:pt x="298" y="129"/>
                    <a:pt x="265" y="96"/>
                    <a:pt x="234" y="96"/>
                  </a:cubicBezTo>
                  <a:cubicBezTo>
                    <a:pt x="196" y="96"/>
                    <a:pt x="196" y="96"/>
                    <a:pt x="196" y="96"/>
                  </a:cubicBezTo>
                  <a:cubicBezTo>
                    <a:pt x="213" y="46"/>
                    <a:pt x="213" y="46"/>
                    <a:pt x="213" y="46"/>
                  </a:cubicBezTo>
                  <a:cubicBezTo>
                    <a:pt x="219" y="23"/>
                    <a:pt x="200" y="4"/>
                    <a:pt x="199" y="3"/>
                  </a:cubicBezTo>
                  <a:cubicBezTo>
                    <a:pt x="197" y="1"/>
                    <a:pt x="194" y="0"/>
                    <a:pt x="191" y="0"/>
                  </a:cubicBezTo>
                  <a:cubicBezTo>
                    <a:pt x="188" y="0"/>
                    <a:pt x="186" y="2"/>
                    <a:pt x="184" y="4"/>
                  </a:cubicBezTo>
                  <a:cubicBezTo>
                    <a:pt x="89" y="112"/>
                    <a:pt x="89" y="112"/>
                    <a:pt x="89" y="112"/>
                  </a:cubicBezTo>
                  <a:cubicBezTo>
                    <a:pt x="89" y="112"/>
                    <a:pt x="89" y="112"/>
                    <a:pt x="88" y="114"/>
                  </a:cubicBezTo>
                  <a:cubicBezTo>
                    <a:pt x="84" y="118"/>
                    <a:pt x="81" y="123"/>
                    <a:pt x="79" y="128"/>
                  </a:cubicBezTo>
                  <a:cubicBezTo>
                    <a:pt x="10" y="128"/>
                    <a:pt x="10" y="128"/>
                    <a:pt x="10" y="128"/>
                  </a:cubicBezTo>
                  <a:cubicBezTo>
                    <a:pt x="4" y="128"/>
                    <a:pt x="0" y="133"/>
                    <a:pt x="0" y="139"/>
                  </a:cubicBezTo>
                  <a:cubicBezTo>
                    <a:pt x="0" y="256"/>
                    <a:pt x="0" y="256"/>
                    <a:pt x="0" y="256"/>
                  </a:cubicBezTo>
                  <a:cubicBezTo>
                    <a:pt x="0" y="262"/>
                    <a:pt x="4" y="267"/>
                    <a:pt x="10" y="267"/>
                  </a:cubicBezTo>
                  <a:cubicBezTo>
                    <a:pt x="95" y="267"/>
                    <a:pt x="95" y="267"/>
                    <a:pt x="95" y="267"/>
                  </a:cubicBezTo>
                  <a:cubicBezTo>
                    <a:pt x="104" y="274"/>
                    <a:pt x="115" y="278"/>
                    <a:pt x="128" y="278"/>
                  </a:cubicBezTo>
                  <a:cubicBezTo>
                    <a:pt x="224" y="278"/>
                    <a:pt x="224" y="278"/>
                    <a:pt x="224" y="278"/>
                  </a:cubicBezTo>
                  <a:cubicBezTo>
                    <a:pt x="244" y="278"/>
                    <a:pt x="261" y="271"/>
                    <a:pt x="274" y="256"/>
                  </a:cubicBezTo>
                  <a:cubicBezTo>
                    <a:pt x="304" y="223"/>
                    <a:pt x="299" y="162"/>
                    <a:pt x="298" y="160"/>
                  </a:cubicBezTo>
                  <a:close/>
                  <a:moveTo>
                    <a:pt x="21" y="150"/>
                  </a:moveTo>
                  <a:cubicBezTo>
                    <a:pt x="74" y="150"/>
                    <a:pt x="74" y="150"/>
                    <a:pt x="74" y="150"/>
                  </a:cubicBezTo>
                  <a:cubicBezTo>
                    <a:pt x="74" y="150"/>
                    <a:pt x="74" y="150"/>
                    <a:pt x="74" y="150"/>
                  </a:cubicBezTo>
                  <a:cubicBezTo>
                    <a:pt x="74" y="224"/>
                    <a:pt x="74" y="224"/>
                    <a:pt x="74" y="224"/>
                  </a:cubicBezTo>
                  <a:cubicBezTo>
                    <a:pt x="74" y="232"/>
                    <a:pt x="76" y="239"/>
                    <a:pt x="78" y="246"/>
                  </a:cubicBezTo>
                  <a:cubicBezTo>
                    <a:pt x="21" y="246"/>
                    <a:pt x="21" y="246"/>
                    <a:pt x="21" y="246"/>
                  </a:cubicBezTo>
                  <a:lnTo>
                    <a:pt x="21" y="150"/>
                  </a:lnTo>
                  <a:close/>
                  <a:moveTo>
                    <a:pt x="258" y="242"/>
                  </a:moveTo>
                  <a:cubicBezTo>
                    <a:pt x="250" y="252"/>
                    <a:pt x="238" y="256"/>
                    <a:pt x="224" y="256"/>
                  </a:cubicBezTo>
                  <a:cubicBezTo>
                    <a:pt x="128" y="256"/>
                    <a:pt x="128" y="256"/>
                    <a:pt x="128" y="256"/>
                  </a:cubicBezTo>
                  <a:cubicBezTo>
                    <a:pt x="109" y="256"/>
                    <a:pt x="96" y="243"/>
                    <a:pt x="96" y="224"/>
                  </a:cubicBezTo>
                  <a:cubicBezTo>
                    <a:pt x="96" y="150"/>
                    <a:pt x="96" y="150"/>
                    <a:pt x="96" y="150"/>
                  </a:cubicBezTo>
                  <a:cubicBezTo>
                    <a:pt x="96" y="142"/>
                    <a:pt x="99" y="134"/>
                    <a:pt x="104" y="127"/>
                  </a:cubicBezTo>
                  <a:cubicBezTo>
                    <a:pt x="105" y="127"/>
                    <a:pt x="105" y="127"/>
                    <a:pt x="105" y="127"/>
                  </a:cubicBezTo>
                  <a:cubicBezTo>
                    <a:pt x="191" y="28"/>
                    <a:pt x="191" y="28"/>
                    <a:pt x="191" y="28"/>
                  </a:cubicBezTo>
                  <a:cubicBezTo>
                    <a:pt x="192" y="32"/>
                    <a:pt x="193" y="36"/>
                    <a:pt x="192" y="40"/>
                  </a:cubicBezTo>
                  <a:cubicBezTo>
                    <a:pt x="171" y="104"/>
                    <a:pt x="171" y="104"/>
                    <a:pt x="171" y="104"/>
                  </a:cubicBezTo>
                  <a:cubicBezTo>
                    <a:pt x="171" y="104"/>
                    <a:pt x="171" y="104"/>
                    <a:pt x="171" y="104"/>
                  </a:cubicBezTo>
                  <a:cubicBezTo>
                    <a:pt x="171" y="105"/>
                    <a:pt x="170" y="106"/>
                    <a:pt x="170" y="107"/>
                  </a:cubicBezTo>
                  <a:cubicBezTo>
                    <a:pt x="170" y="113"/>
                    <a:pt x="175" y="118"/>
                    <a:pt x="181" y="118"/>
                  </a:cubicBezTo>
                  <a:cubicBezTo>
                    <a:pt x="234" y="118"/>
                    <a:pt x="234" y="118"/>
                    <a:pt x="234" y="118"/>
                  </a:cubicBezTo>
                  <a:cubicBezTo>
                    <a:pt x="253" y="118"/>
                    <a:pt x="277" y="141"/>
                    <a:pt x="277" y="161"/>
                  </a:cubicBezTo>
                  <a:cubicBezTo>
                    <a:pt x="277" y="162"/>
                    <a:pt x="282" y="216"/>
                    <a:pt x="258" y="2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sp>
          <p:nvSpPr>
            <p:cNvPr id="62" name="Freeform 580">
              <a:extLst>
                <a:ext uri="{FF2B5EF4-FFF2-40B4-BE49-F238E27FC236}">
                  <a16:creationId xmlns:a16="http://schemas.microsoft.com/office/drawing/2014/main" id="{F612D212-99C0-44FA-99B2-4F1F24E9641B}"/>
                </a:ext>
              </a:extLst>
            </p:cNvPr>
            <p:cNvSpPr>
              <a:spLocks noEditPoints="1"/>
            </p:cNvSpPr>
            <p:nvPr/>
          </p:nvSpPr>
          <p:spPr bwMode="auto">
            <a:xfrm>
              <a:off x="1932" y="247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schemeClr val="tx2"/>
                </a:solidFill>
              </a:endParaRPr>
            </a:p>
          </p:txBody>
        </p:sp>
      </p:grpSp>
      <p:sp>
        <p:nvSpPr>
          <p:cNvPr id="63" name="Rectangle 62">
            <a:extLst>
              <a:ext uri="{FF2B5EF4-FFF2-40B4-BE49-F238E27FC236}">
                <a16:creationId xmlns:a16="http://schemas.microsoft.com/office/drawing/2014/main" id="{A9EA7C53-CAB0-4E16-BF4C-B747408EF2FA}"/>
              </a:ext>
            </a:extLst>
          </p:cNvPr>
          <p:cNvSpPr/>
          <p:nvPr/>
        </p:nvSpPr>
        <p:spPr bwMode="gray">
          <a:xfrm>
            <a:off x="6552210" y="4576958"/>
            <a:ext cx="4320000" cy="205056"/>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a:solidFill>
                  <a:sysClr val="windowText" lastClr="000000"/>
                </a:solidFill>
              </a:rPr>
              <a:t>Service delivery at a competitive price</a:t>
            </a:r>
          </a:p>
        </p:txBody>
      </p:sp>
      <p:grpSp>
        <p:nvGrpSpPr>
          <p:cNvPr id="64" name="Group 682">
            <a:extLst>
              <a:ext uri="{FF2B5EF4-FFF2-40B4-BE49-F238E27FC236}">
                <a16:creationId xmlns:a16="http://schemas.microsoft.com/office/drawing/2014/main" id="{A658EC7B-A54A-417E-BAD7-75AF6DD0F9FC}"/>
              </a:ext>
            </a:extLst>
          </p:cNvPr>
          <p:cNvGrpSpPr>
            <a:grpSpLocks noChangeAspect="1"/>
          </p:cNvGrpSpPr>
          <p:nvPr/>
        </p:nvGrpSpPr>
        <p:grpSpPr bwMode="auto">
          <a:xfrm>
            <a:off x="6152295" y="4524280"/>
            <a:ext cx="274320" cy="274320"/>
            <a:chOff x="1144" y="2344"/>
            <a:chExt cx="340" cy="340"/>
          </a:xfrm>
          <a:solidFill>
            <a:srgbClr val="62B5E5"/>
          </a:solidFill>
        </p:grpSpPr>
        <p:sp>
          <p:nvSpPr>
            <p:cNvPr id="65" name="Freeform 683">
              <a:extLst>
                <a:ext uri="{FF2B5EF4-FFF2-40B4-BE49-F238E27FC236}">
                  <a16:creationId xmlns:a16="http://schemas.microsoft.com/office/drawing/2014/main" id="{16F430EA-011E-491B-9FB9-46E9929649F9}"/>
                </a:ext>
              </a:extLst>
            </p:cNvPr>
            <p:cNvSpPr>
              <a:spLocks noEditPoints="1"/>
            </p:cNvSpPr>
            <p:nvPr/>
          </p:nvSpPr>
          <p:spPr bwMode="auto">
            <a:xfrm>
              <a:off x="1144" y="23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kern="0">
                <a:solidFill>
                  <a:schemeClr val="tx2"/>
                </a:solidFill>
              </a:endParaRPr>
            </a:p>
          </p:txBody>
        </p:sp>
        <p:sp>
          <p:nvSpPr>
            <p:cNvPr id="66" name="Freeform 684">
              <a:extLst>
                <a:ext uri="{FF2B5EF4-FFF2-40B4-BE49-F238E27FC236}">
                  <a16:creationId xmlns:a16="http://schemas.microsoft.com/office/drawing/2014/main" id="{1E7FCC56-5F14-4058-8DB3-BC2523B8B64D}"/>
                </a:ext>
              </a:extLst>
            </p:cNvPr>
            <p:cNvSpPr>
              <a:spLocks noEditPoints="1"/>
            </p:cNvSpPr>
            <p:nvPr/>
          </p:nvSpPr>
          <p:spPr bwMode="auto">
            <a:xfrm>
              <a:off x="1207" y="2435"/>
              <a:ext cx="214" cy="171"/>
            </a:xfrm>
            <a:custGeom>
              <a:avLst/>
              <a:gdLst>
                <a:gd name="T0" fmla="*/ 313 w 322"/>
                <a:gd name="T1" fmla="*/ 22 h 257"/>
                <a:gd name="T2" fmla="*/ 276 w 322"/>
                <a:gd name="T3" fmla="*/ 31 h 257"/>
                <a:gd name="T4" fmla="*/ 246 w 322"/>
                <a:gd name="T5" fmla="*/ 185 h 257"/>
                <a:gd name="T6" fmla="*/ 235 w 322"/>
                <a:gd name="T7" fmla="*/ 193 h 257"/>
                <a:gd name="T8" fmla="*/ 235 w 322"/>
                <a:gd name="T9" fmla="*/ 193 h 257"/>
                <a:gd name="T10" fmla="*/ 235 w 322"/>
                <a:gd name="T11" fmla="*/ 193 h 257"/>
                <a:gd name="T12" fmla="*/ 54 w 322"/>
                <a:gd name="T13" fmla="*/ 193 h 257"/>
                <a:gd name="T14" fmla="*/ 43 w 322"/>
                <a:gd name="T15" fmla="*/ 183 h 257"/>
                <a:gd name="T16" fmla="*/ 54 w 322"/>
                <a:gd name="T17" fmla="*/ 172 h 257"/>
                <a:gd name="T18" fmla="*/ 227 w 322"/>
                <a:gd name="T19" fmla="*/ 172 h 257"/>
                <a:gd name="T20" fmla="*/ 257 w 322"/>
                <a:gd name="T21" fmla="*/ 21 h 257"/>
                <a:gd name="T22" fmla="*/ 265 w 322"/>
                <a:gd name="T23" fmla="*/ 12 h 257"/>
                <a:gd name="T24" fmla="*/ 307 w 322"/>
                <a:gd name="T25" fmla="*/ 2 h 257"/>
                <a:gd name="T26" fmla="*/ 320 w 322"/>
                <a:gd name="T27" fmla="*/ 9 h 257"/>
                <a:gd name="T28" fmla="*/ 313 w 322"/>
                <a:gd name="T29" fmla="*/ 22 h 257"/>
                <a:gd name="T30" fmla="*/ 203 w 322"/>
                <a:gd name="T31" fmla="*/ 140 h 257"/>
                <a:gd name="T32" fmla="*/ 193 w 322"/>
                <a:gd name="T33" fmla="*/ 129 h 257"/>
                <a:gd name="T34" fmla="*/ 41 w 322"/>
                <a:gd name="T35" fmla="*/ 129 h 257"/>
                <a:gd name="T36" fmla="*/ 25 w 322"/>
                <a:gd name="T37" fmla="*/ 65 h 257"/>
                <a:gd name="T38" fmla="*/ 214 w 322"/>
                <a:gd name="T39" fmla="*/ 65 h 257"/>
                <a:gd name="T40" fmla="*/ 225 w 322"/>
                <a:gd name="T41" fmla="*/ 55 h 257"/>
                <a:gd name="T42" fmla="*/ 214 w 322"/>
                <a:gd name="T43" fmla="*/ 44 h 257"/>
                <a:gd name="T44" fmla="*/ 11 w 322"/>
                <a:gd name="T45" fmla="*/ 44 h 257"/>
                <a:gd name="T46" fmla="*/ 3 w 322"/>
                <a:gd name="T47" fmla="*/ 48 h 257"/>
                <a:gd name="T48" fmla="*/ 1 w 322"/>
                <a:gd name="T49" fmla="*/ 57 h 257"/>
                <a:gd name="T50" fmla="*/ 22 w 322"/>
                <a:gd name="T51" fmla="*/ 143 h 257"/>
                <a:gd name="T52" fmla="*/ 33 w 322"/>
                <a:gd name="T53" fmla="*/ 151 h 257"/>
                <a:gd name="T54" fmla="*/ 193 w 322"/>
                <a:gd name="T55" fmla="*/ 151 h 257"/>
                <a:gd name="T56" fmla="*/ 203 w 322"/>
                <a:gd name="T57" fmla="*/ 140 h 257"/>
                <a:gd name="T58" fmla="*/ 65 w 322"/>
                <a:gd name="T59" fmla="*/ 87 h 257"/>
                <a:gd name="T60" fmla="*/ 54 w 322"/>
                <a:gd name="T61" fmla="*/ 97 h 257"/>
                <a:gd name="T62" fmla="*/ 65 w 322"/>
                <a:gd name="T63" fmla="*/ 108 h 257"/>
                <a:gd name="T64" fmla="*/ 203 w 322"/>
                <a:gd name="T65" fmla="*/ 108 h 257"/>
                <a:gd name="T66" fmla="*/ 214 w 322"/>
                <a:gd name="T67" fmla="*/ 97 h 257"/>
                <a:gd name="T68" fmla="*/ 203 w 322"/>
                <a:gd name="T69" fmla="*/ 87 h 257"/>
                <a:gd name="T70" fmla="*/ 65 w 322"/>
                <a:gd name="T71" fmla="*/ 87 h 257"/>
                <a:gd name="T72" fmla="*/ 75 w 322"/>
                <a:gd name="T73" fmla="*/ 215 h 257"/>
                <a:gd name="T74" fmla="*/ 54 w 322"/>
                <a:gd name="T75" fmla="*/ 236 h 257"/>
                <a:gd name="T76" fmla="*/ 75 w 322"/>
                <a:gd name="T77" fmla="*/ 257 h 257"/>
                <a:gd name="T78" fmla="*/ 97 w 322"/>
                <a:gd name="T79" fmla="*/ 236 h 257"/>
                <a:gd name="T80" fmla="*/ 75 w 322"/>
                <a:gd name="T81" fmla="*/ 215 h 257"/>
                <a:gd name="T82" fmla="*/ 214 w 322"/>
                <a:gd name="T83" fmla="*/ 215 h 257"/>
                <a:gd name="T84" fmla="*/ 193 w 322"/>
                <a:gd name="T85" fmla="*/ 236 h 257"/>
                <a:gd name="T86" fmla="*/ 214 w 322"/>
                <a:gd name="T87" fmla="*/ 257 h 257"/>
                <a:gd name="T88" fmla="*/ 235 w 322"/>
                <a:gd name="T89" fmla="*/ 236 h 257"/>
                <a:gd name="T90" fmla="*/ 214 w 322"/>
                <a:gd name="T91" fmla="*/ 21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2" h="257">
                  <a:moveTo>
                    <a:pt x="313" y="22"/>
                  </a:moveTo>
                  <a:cubicBezTo>
                    <a:pt x="276" y="31"/>
                    <a:pt x="276" y="31"/>
                    <a:pt x="276" y="31"/>
                  </a:cubicBezTo>
                  <a:cubicBezTo>
                    <a:pt x="246" y="185"/>
                    <a:pt x="246" y="185"/>
                    <a:pt x="246" y="185"/>
                  </a:cubicBezTo>
                  <a:cubicBezTo>
                    <a:pt x="245" y="190"/>
                    <a:pt x="240" y="193"/>
                    <a:pt x="235" y="193"/>
                  </a:cubicBezTo>
                  <a:cubicBezTo>
                    <a:pt x="235" y="193"/>
                    <a:pt x="235" y="193"/>
                    <a:pt x="235" y="193"/>
                  </a:cubicBezTo>
                  <a:cubicBezTo>
                    <a:pt x="235" y="193"/>
                    <a:pt x="235" y="193"/>
                    <a:pt x="235" y="193"/>
                  </a:cubicBezTo>
                  <a:cubicBezTo>
                    <a:pt x="54" y="193"/>
                    <a:pt x="54" y="193"/>
                    <a:pt x="54" y="193"/>
                  </a:cubicBezTo>
                  <a:cubicBezTo>
                    <a:pt x="48" y="193"/>
                    <a:pt x="43" y="189"/>
                    <a:pt x="43" y="183"/>
                  </a:cubicBezTo>
                  <a:cubicBezTo>
                    <a:pt x="43" y="177"/>
                    <a:pt x="48" y="172"/>
                    <a:pt x="54" y="172"/>
                  </a:cubicBezTo>
                  <a:cubicBezTo>
                    <a:pt x="227" y="172"/>
                    <a:pt x="227" y="172"/>
                    <a:pt x="227" y="172"/>
                  </a:cubicBezTo>
                  <a:cubicBezTo>
                    <a:pt x="257" y="21"/>
                    <a:pt x="257" y="21"/>
                    <a:pt x="257" y="21"/>
                  </a:cubicBezTo>
                  <a:cubicBezTo>
                    <a:pt x="258" y="17"/>
                    <a:pt x="261" y="13"/>
                    <a:pt x="265" y="12"/>
                  </a:cubicBezTo>
                  <a:cubicBezTo>
                    <a:pt x="307" y="2"/>
                    <a:pt x="307" y="2"/>
                    <a:pt x="307" y="2"/>
                  </a:cubicBezTo>
                  <a:cubicBezTo>
                    <a:pt x="313" y="0"/>
                    <a:pt x="319" y="4"/>
                    <a:pt x="320" y="9"/>
                  </a:cubicBezTo>
                  <a:cubicBezTo>
                    <a:pt x="322" y="15"/>
                    <a:pt x="318" y="21"/>
                    <a:pt x="313" y="22"/>
                  </a:cubicBezTo>
                  <a:close/>
                  <a:moveTo>
                    <a:pt x="203" y="140"/>
                  </a:moveTo>
                  <a:cubicBezTo>
                    <a:pt x="203" y="134"/>
                    <a:pt x="199" y="129"/>
                    <a:pt x="193" y="129"/>
                  </a:cubicBezTo>
                  <a:cubicBezTo>
                    <a:pt x="41" y="129"/>
                    <a:pt x="41" y="129"/>
                    <a:pt x="41" y="129"/>
                  </a:cubicBezTo>
                  <a:cubicBezTo>
                    <a:pt x="25" y="65"/>
                    <a:pt x="25" y="65"/>
                    <a:pt x="25" y="65"/>
                  </a:cubicBezTo>
                  <a:cubicBezTo>
                    <a:pt x="214" y="65"/>
                    <a:pt x="214" y="65"/>
                    <a:pt x="214" y="65"/>
                  </a:cubicBezTo>
                  <a:cubicBezTo>
                    <a:pt x="220" y="65"/>
                    <a:pt x="225" y="61"/>
                    <a:pt x="225" y="55"/>
                  </a:cubicBezTo>
                  <a:cubicBezTo>
                    <a:pt x="225" y="49"/>
                    <a:pt x="220" y="44"/>
                    <a:pt x="214" y="44"/>
                  </a:cubicBezTo>
                  <a:cubicBezTo>
                    <a:pt x="11" y="44"/>
                    <a:pt x="11" y="44"/>
                    <a:pt x="11" y="44"/>
                  </a:cubicBezTo>
                  <a:cubicBezTo>
                    <a:pt x="8" y="44"/>
                    <a:pt x="5" y="46"/>
                    <a:pt x="3" y="48"/>
                  </a:cubicBezTo>
                  <a:cubicBezTo>
                    <a:pt x="1" y="51"/>
                    <a:pt x="0" y="54"/>
                    <a:pt x="1" y="57"/>
                  </a:cubicBezTo>
                  <a:cubicBezTo>
                    <a:pt x="22" y="143"/>
                    <a:pt x="22" y="143"/>
                    <a:pt x="22" y="143"/>
                  </a:cubicBezTo>
                  <a:cubicBezTo>
                    <a:pt x="24" y="147"/>
                    <a:pt x="28" y="151"/>
                    <a:pt x="33" y="151"/>
                  </a:cubicBezTo>
                  <a:cubicBezTo>
                    <a:pt x="193" y="151"/>
                    <a:pt x="193" y="151"/>
                    <a:pt x="193" y="151"/>
                  </a:cubicBezTo>
                  <a:cubicBezTo>
                    <a:pt x="199" y="151"/>
                    <a:pt x="203" y="146"/>
                    <a:pt x="203" y="140"/>
                  </a:cubicBezTo>
                  <a:close/>
                  <a:moveTo>
                    <a:pt x="65" y="87"/>
                  </a:moveTo>
                  <a:cubicBezTo>
                    <a:pt x="59" y="87"/>
                    <a:pt x="54" y="91"/>
                    <a:pt x="54" y="97"/>
                  </a:cubicBezTo>
                  <a:cubicBezTo>
                    <a:pt x="54" y="103"/>
                    <a:pt x="59" y="108"/>
                    <a:pt x="65" y="108"/>
                  </a:cubicBezTo>
                  <a:cubicBezTo>
                    <a:pt x="203" y="108"/>
                    <a:pt x="203" y="108"/>
                    <a:pt x="203" y="108"/>
                  </a:cubicBezTo>
                  <a:cubicBezTo>
                    <a:pt x="209" y="108"/>
                    <a:pt x="214" y="103"/>
                    <a:pt x="214" y="97"/>
                  </a:cubicBezTo>
                  <a:cubicBezTo>
                    <a:pt x="214" y="91"/>
                    <a:pt x="209" y="87"/>
                    <a:pt x="203" y="87"/>
                  </a:cubicBezTo>
                  <a:lnTo>
                    <a:pt x="65" y="87"/>
                  </a:lnTo>
                  <a:close/>
                  <a:moveTo>
                    <a:pt x="75" y="215"/>
                  </a:moveTo>
                  <a:cubicBezTo>
                    <a:pt x="64" y="215"/>
                    <a:pt x="54" y="224"/>
                    <a:pt x="54" y="236"/>
                  </a:cubicBezTo>
                  <a:cubicBezTo>
                    <a:pt x="54" y="248"/>
                    <a:pt x="64" y="257"/>
                    <a:pt x="75" y="257"/>
                  </a:cubicBezTo>
                  <a:cubicBezTo>
                    <a:pt x="87" y="257"/>
                    <a:pt x="97" y="248"/>
                    <a:pt x="97" y="236"/>
                  </a:cubicBezTo>
                  <a:cubicBezTo>
                    <a:pt x="97" y="224"/>
                    <a:pt x="87" y="215"/>
                    <a:pt x="75" y="215"/>
                  </a:cubicBezTo>
                  <a:close/>
                  <a:moveTo>
                    <a:pt x="214" y="215"/>
                  </a:moveTo>
                  <a:cubicBezTo>
                    <a:pt x="202" y="215"/>
                    <a:pt x="193" y="224"/>
                    <a:pt x="193" y="236"/>
                  </a:cubicBezTo>
                  <a:cubicBezTo>
                    <a:pt x="193" y="248"/>
                    <a:pt x="202" y="257"/>
                    <a:pt x="214" y="257"/>
                  </a:cubicBezTo>
                  <a:cubicBezTo>
                    <a:pt x="226" y="257"/>
                    <a:pt x="235" y="248"/>
                    <a:pt x="235" y="236"/>
                  </a:cubicBezTo>
                  <a:cubicBezTo>
                    <a:pt x="235" y="224"/>
                    <a:pt x="226" y="215"/>
                    <a:pt x="214" y="2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kern="0">
                <a:solidFill>
                  <a:schemeClr val="tx2"/>
                </a:solidFill>
              </a:endParaRPr>
            </a:p>
          </p:txBody>
        </p:sp>
      </p:grpSp>
      <p:sp>
        <p:nvSpPr>
          <p:cNvPr id="67" name="Rectangle 66">
            <a:extLst>
              <a:ext uri="{FF2B5EF4-FFF2-40B4-BE49-F238E27FC236}">
                <a16:creationId xmlns:a16="http://schemas.microsoft.com/office/drawing/2014/main" id="{4DB62B4D-7E84-445C-8863-18D1BF71A535}"/>
              </a:ext>
            </a:extLst>
          </p:cNvPr>
          <p:cNvSpPr/>
          <p:nvPr/>
        </p:nvSpPr>
        <p:spPr bwMode="gray">
          <a:xfrm>
            <a:off x="6552209" y="4862361"/>
            <a:ext cx="4320000" cy="205954"/>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a:solidFill>
                  <a:sysClr val="windowText" lastClr="000000"/>
                </a:solidFill>
              </a:rPr>
              <a:t>Effective management of an eco-system of suppliers and partners</a:t>
            </a:r>
          </a:p>
        </p:txBody>
      </p:sp>
      <p:grpSp>
        <p:nvGrpSpPr>
          <p:cNvPr id="68" name="Group 675">
            <a:extLst>
              <a:ext uri="{FF2B5EF4-FFF2-40B4-BE49-F238E27FC236}">
                <a16:creationId xmlns:a16="http://schemas.microsoft.com/office/drawing/2014/main" id="{6D7FE032-F607-482B-8111-61694DD86F65}"/>
              </a:ext>
            </a:extLst>
          </p:cNvPr>
          <p:cNvGrpSpPr>
            <a:grpSpLocks noChangeAspect="1"/>
          </p:cNvGrpSpPr>
          <p:nvPr/>
        </p:nvGrpSpPr>
        <p:grpSpPr bwMode="auto">
          <a:xfrm>
            <a:off x="6152295" y="4853835"/>
            <a:ext cx="274320" cy="274320"/>
            <a:chOff x="6583" y="2681"/>
            <a:chExt cx="340" cy="340"/>
          </a:xfrm>
          <a:solidFill>
            <a:srgbClr val="62B5E5"/>
          </a:solidFill>
        </p:grpSpPr>
        <p:sp>
          <p:nvSpPr>
            <p:cNvPr id="69" name="Freeform 676">
              <a:extLst>
                <a:ext uri="{FF2B5EF4-FFF2-40B4-BE49-F238E27FC236}">
                  <a16:creationId xmlns:a16="http://schemas.microsoft.com/office/drawing/2014/main" id="{E6D85877-1408-4258-A10E-B7325816DCF1}"/>
                </a:ext>
              </a:extLst>
            </p:cNvPr>
            <p:cNvSpPr>
              <a:spLocks noEditPoints="1"/>
            </p:cNvSpPr>
            <p:nvPr/>
          </p:nvSpPr>
          <p:spPr bwMode="auto">
            <a:xfrm>
              <a:off x="6583" y="268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kern="0">
                <a:solidFill>
                  <a:schemeClr val="tx2"/>
                </a:solidFill>
              </a:endParaRPr>
            </a:p>
          </p:txBody>
        </p:sp>
        <p:sp>
          <p:nvSpPr>
            <p:cNvPr id="70" name="Freeform 677">
              <a:extLst>
                <a:ext uri="{FF2B5EF4-FFF2-40B4-BE49-F238E27FC236}">
                  <a16:creationId xmlns:a16="http://schemas.microsoft.com/office/drawing/2014/main" id="{229331A1-4F60-4779-AF92-8062C7860D0C}"/>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kern="0">
                <a:solidFill>
                  <a:schemeClr val="tx2"/>
                </a:solidFill>
              </a:endParaRPr>
            </a:p>
          </p:txBody>
        </p:sp>
        <p:sp>
          <p:nvSpPr>
            <p:cNvPr id="71" name="Freeform 678">
              <a:extLst>
                <a:ext uri="{FF2B5EF4-FFF2-40B4-BE49-F238E27FC236}">
                  <a16:creationId xmlns:a16="http://schemas.microsoft.com/office/drawing/2014/main" id="{1737C5BE-C796-4E48-A399-A10FD9456BD6}"/>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kern="0">
                <a:solidFill>
                  <a:schemeClr val="tx2"/>
                </a:solidFill>
              </a:endParaRPr>
            </a:p>
          </p:txBody>
        </p:sp>
      </p:grpSp>
      <p:sp>
        <p:nvSpPr>
          <p:cNvPr id="72" name="Rectangle 71">
            <a:extLst>
              <a:ext uri="{FF2B5EF4-FFF2-40B4-BE49-F238E27FC236}">
                <a16:creationId xmlns:a16="http://schemas.microsoft.com/office/drawing/2014/main" id="{515E93A8-5FCC-4200-82BB-17D913AAC8F7}"/>
              </a:ext>
            </a:extLst>
          </p:cNvPr>
          <p:cNvSpPr/>
          <p:nvPr/>
        </p:nvSpPr>
        <p:spPr bwMode="gray">
          <a:xfrm>
            <a:off x="6552209" y="5532341"/>
            <a:ext cx="4320000" cy="205056"/>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a:solidFill>
                  <a:sysClr val="windowText" lastClr="000000"/>
                </a:solidFill>
              </a:rPr>
              <a:t>Protect digital assets</a:t>
            </a:r>
          </a:p>
        </p:txBody>
      </p:sp>
      <p:grpSp>
        <p:nvGrpSpPr>
          <p:cNvPr id="73" name="Group 630">
            <a:extLst>
              <a:ext uri="{FF2B5EF4-FFF2-40B4-BE49-F238E27FC236}">
                <a16:creationId xmlns:a16="http://schemas.microsoft.com/office/drawing/2014/main" id="{14EAB995-9129-4522-A5C2-308A5F519261}"/>
              </a:ext>
            </a:extLst>
          </p:cNvPr>
          <p:cNvGrpSpPr>
            <a:grpSpLocks noChangeAspect="1"/>
          </p:cNvGrpSpPr>
          <p:nvPr/>
        </p:nvGrpSpPr>
        <p:grpSpPr bwMode="auto">
          <a:xfrm>
            <a:off x="6152282" y="5494883"/>
            <a:ext cx="274319" cy="274321"/>
            <a:chOff x="4593" y="2664"/>
            <a:chExt cx="340" cy="340"/>
          </a:xfrm>
          <a:solidFill>
            <a:srgbClr val="6FC2B4"/>
          </a:solidFill>
        </p:grpSpPr>
        <p:sp>
          <p:nvSpPr>
            <p:cNvPr id="74" name="Freeform 631">
              <a:extLst>
                <a:ext uri="{FF2B5EF4-FFF2-40B4-BE49-F238E27FC236}">
                  <a16:creationId xmlns:a16="http://schemas.microsoft.com/office/drawing/2014/main" id="{182C43F8-6D00-4B00-877A-0D09EC7FB302}"/>
                </a:ext>
              </a:extLst>
            </p:cNvPr>
            <p:cNvSpPr>
              <a:spLocks noEditPoints="1"/>
            </p:cNvSpPr>
            <p:nvPr/>
          </p:nvSpPr>
          <p:spPr bwMode="auto">
            <a:xfrm>
              <a:off x="4685" y="2728"/>
              <a:ext cx="156" cy="212"/>
            </a:xfrm>
            <a:custGeom>
              <a:avLst/>
              <a:gdLst>
                <a:gd name="T0" fmla="*/ 224 w 235"/>
                <a:gd name="T1" fmla="*/ 149 h 320"/>
                <a:gd name="T2" fmla="*/ 214 w 235"/>
                <a:gd name="T3" fmla="*/ 149 h 320"/>
                <a:gd name="T4" fmla="*/ 214 w 235"/>
                <a:gd name="T5" fmla="*/ 96 h 320"/>
                <a:gd name="T6" fmla="*/ 118 w 235"/>
                <a:gd name="T7" fmla="*/ 0 h 320"/>
                <a:gd name="T8" fmla="*/ 22 w 235"/>
                <a:gd name="T9" fmla="*/ 96 h 320"/>
                <a:gd name="T10" fmla="*/ 22 w 235"/>
                <a:gd name="T11" fmla="*/ 149 h 320"/>
                <a:gd name="T12" fmla="*/ 11 w 235"/>
                <a:gd name="T13" fmla="*/ 149 h 320"/>
                <a:gd name="T14" fmla="*/ 0 w 235"/>
                <a:gd name="T15" fmla="*/ 160 h 320"/>
                <a:gd name="T16" fmla="*/ 0 w 235"/>
                <a:gd name="T17" fmla="*/ 309 h 320"/>
                <a:gd name="T18" fmla="*/ 11 w 235"/>
                <a:gd name="T19" fmla="*/ 320 h 320"/>
                <a:gd name="T20" fmla="*/ 224 w 235"/>
                <a:gd name="T21" fmla="*/ 320 h 320"/>
                <a:gd name="T22" fmla="*/ 235 w 235"/>
                <a:gd name="T23" fmla="*/ 309 h 320"/>
                <a:gd name="T24" fmla="*/ 235 w 235"/>
                <a:gd name="T25" fmla="*/ 160 h 320"/>
                <a:gd name="T26" fmla="*/ 224 w 235"/>
                <a:gd name="T27" fmla="*/ 149 h 320"/>
                <a:gd name="T28" fmla="*/ 43 w 235"/>
                <a:gd name="T29" fmla="*/ 96 h 320"/>
                <a:gd name="T30" fmla="*/ 118 w 235"/>
                <a:gd name="T31" fmla="*/ 21 h 320"/>
                <a:gd name="T32" fmla="*/ 192 w 235"/>
                <a:gd name="T33" fmla="*/ 96 h 320"/>
                <a:gd name="T34" fmla="*/ 192 w 235"/>
                <a:gd name="T35" fmla="*/ 149 h 320"/>
                <a:gd name="T36" fmla="*/ 43 w 235"/>
                <a:gd name="T37" fmla="*/ 149 h 320"/>
                <a:gd name="T38" fmla="*/ 43 w 235"/>
                <a:gd name="T39" fmla="*/ 96 h 320"/>
                <a:gd name="T40" fmla="*/ 214 w 235"/>
                <a:gd name="T41" fmla="*/ 298 h 320"/>
                <a:gd name="T42" fmla="*/ 22 w 235"/>
                <a:gd name="T43" fmla="*/ 298 h 320"/>
                <a:gd name="T44" fmla="*/ 22 w 235"/>
                <a:gd name="T45" fmla="*/ 170 h 320"/>
                <a:gd name="T46" fmla="*/ 214 w 235"/>
                <a:gd name="T47" fmla="*/ 170 h 320"/>
                <a:gd name="T48" fmla="*/ 214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24" y="149"/>
                  </a:moveTo>
                  <a:cubicBezTo>
                    <a:pt x="214" y="149"/>
                    <a:pt x="214" y="149"/>
                    <a:pt x="214" y="149"/>
                  </a:cubicBezTo>
                  <a:cubicBezTo>
                    <a:pt x="214" y="96"/>
                    <a:pt x="214" y="96"/>
                    <a:pt x="214" y="96"/>
                  </a:cubicBezTo>
                  <a:cubicBezTo>
                    <a:pt x="214" y="43"/>
                    <a:pt x="171" y="0"/>
                    <a:pt x="118" y="0"/>
                  </a:cubicBezTo>
                  <a:cubicBezTo>
                    <a:pt x="65" y="0"/>
                    <a:pt x="22" y="43"/>
                    <a:pt x="22" y="96"/>
                  </a:cubicBezTo>
                  <a:cubicBezTo>
                    <a:pt x="22" y="149"/>
                    <a:pt x="22" y="149"/>
                    <a:pt x="22" y="149"/>
                  </a:cubicBezTo>
                  <a:cubicBezTo>
                    <a:pt x="11" y="149"/>
                    <a:pt x="11" y="149"/>
                    <a:pt x="11" y="149"/>
                  </a:cubicBezTo>
                  <a:cubicBezTo>
                    <a:pt x="5" y="149"/>
                    <a:pt x="0" y="154"/>
                    <a:pt x="0" y="16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160"/>
                    <a:pt x="235" y="160"/>
                    <a:pt x="235" y="160"/>
                  </a:cubicBezTo>
                  <a:cubicBezTo>
                    <a:pt x="235" y="154"/>
                    <a:pt x="230" y="149"/>
                    <a:pt x="224" y="149"/>
                  </a:cubicBezTo>
                  <a:close/>
                  <a:moveTo>
                    <a:pt x="43" y="96"/>
                  </a:moveTo>
                  <a:cubicBezTo>
                    <a:pt x="43" y="54"/>
                    <a:pt x="76" y="21"/>
                    <a:pt x="118" y="21"/>
                  </a:cubicBezTo>
                  <a:cubicBezTo>
                    <a:pt x="159" y="21"/>
                    <a:pt x="192" y="54"/>
                    <a:pt x="192" y="96"/>
                  </a:cubicBezTo>
                  <a:cubicBezTo>
                    <a:pt x="192" y="149"/>
                    <a:pt x="192" y="149"/>
                    <a:pt x="192" y="149"/>
                  </a:cubicBezTo>
                  <a:cubicBezTo>
                    <a:pt x="43" y="149"/>
                    <a:pt x="43" y="149"/>
                    <a:pt x="43" y="149"/>
                  </a:cubicBezTo>
                  <a:lnTo>
                    <a:pt x="43" y="96"/>
                  </a:lnTo>
                  <a:close/>
                  <a:moveTo>
                    <a:pt x="214" y="298"/>
                  </a:moveTo>
                  <a:cubicBezTo>
                    <a:pt x="22" y="298"/>
                    <a:pt x="22" y="298"/>
                    <a:pt x="22" y="298"/>
                  </a:cubicBezTo>
                  <a:cubicBezTo>
                    <a:pt x="22" y="170"/>
                    <a:pt x="22" y="170"/>
                    <a:pt x="22" y="170"/>
                  </a:cubicBezTo>
                  <a:cubicBezTo>
                    <a:pt x="214" y="170"/>
                    <a:pt x="214" y="170"/>
                    <a:pt x="214" y="170"/>
                  </a:cubicBezTo>
                  <a:lnTo>
                    <a:pt x="214"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kern="0">
                <a:solidFill>
                  <a:schemeClr val="tx2"/>
                </a:solidFill>
              </a:endParaRPr>
            </a:p>
          </p:txBody>
        </p:sp>
        <p:sp>
          <p:nvSpPr>
            <p:cNvPr id="75" name="Freeform 632">
              <a:extLst>
                <a:ext uri="{FF2B5EF4-FFF2-40B4-BE49-F238E27FC236}">
                  <a16:creationId xmlns:a16="http://schemas.microsoft.com/office/drawing/2014/main" id="{6B21B828-CCFA-4A9E-9215-37F4795E1356}"/>
                </a:ext>
              </a:extLst>
            </p:cNvPr>
            <p:cNvSpPr>
              <a:spLocks noEditPoints="1"/>
            </p:cNvSpPr>
            <p:nvPr/>
          </p:nvSpPr>
          <p:spPr bwMode="auto">
            <a:xfrm>
              <a:off x="4593" y="26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kern="0">
                <a:solidFill>
                  <a:schemeClr val="tx2"/>
                </a:solidFill>
              </a:endParaRPr>
            </a:p>
          </p:txBody>
        </p:sp>
      </p:grpSp>
      <p:sp>
        <p:nvSpPr>
          <p:cNvPr id="76" name="Round Diagonal Corner Rectangle 127">
            <a:extLst>
              <a:ext uri="{FF2B5EF4-FFF2-40B4-BE49-F238E27FC236}">
                <a16:creationId xmlns:a16="http://schemas.microsoft.com/office/drawing/2014/main" id="{404B6A1E-7442-4B6A-AA58-C56CC6FA178F}"/>
              </a:ext>
            </a:extLst>
          </p:cNvPr>
          <p:cNvSpPr/>
          <p:nvPr/>
        </p:nvSpPr>
        <p:spPr bwMode="gray">
          <a:xfrm>
            <a:off x="4573832" y="2551334"/>
            <a:ext cx="1408176" cy="624548"/>
          </a:xfrm>
          <a:prstGeom prst="round2DiagRect">
            <a:avLst/>
          </a:prstGeom>
          <a:solidFill>
            <a:srgbClr val="A0DCFF"/>
          </a:solidFill>
          <a:ln w="28575" cap="rnd" algn="ctr">
            <a:solidFill>
              <a:srgbClr val="A0DCFF"/>
            </a:solidFill>
            <a:miter lim="800000"/>
            <a:headEnd/>
            <a:tailEnd/>
          </a:ln>
        </p:spPr>
        <p:txBody>
          <a:bodyPr lIns="0" tIns="0" rIns="0" bIns="0" rtlCol="0" anchor="ctr" anchorCtr="0"/>
          <a:lstStyle/>
          <a:p>
            <a:pPr algn="ctr" defTabSz="598488" fontAlgn="auto">
              <a:spcBef>
                <a:spcPts val="0"/>
              </a:spcBef>
              <a:spcAft>
                <a:spcPts val="0"/>
              </a:spcAft>
              <a:defRPr/>
            </a:pPr>
            <a:r>
              <a:rPr lang="en-US" sz="1200" b="1">
                <a:latin typeface="+mn-lt"/>
              </a:rPr>
              <a:t>Revenue Generation</a:t>
            </a:r>
          </a:p>
        </p:txBody>
      </p:sp>
      <p:sp>
        <p:nvSpPr>
          <p:cNvPr id="77" name="Round Diagonal Corner Rectangle 128">
            <a:extLst>
              <a:ext uri="{FF2B5EF4-FFF2-40B4-BE49-F238E27FC236}">
                <a16:creationId xmlns:a16="http://schemas.microsoft.com/office/drawing/2014/main" id="{974E26AA-C6F4-4648-9C34-A69E03805FD8}"/>
              </a:ext>
            </a:extLst>
          </p:cNvPr>
          <p:cNvSpPr/>
          <p:nvPr/>
        </p:nvSpPr>
        <p:spPr bwMode="gray">
          <a:xfrm>
            <a:off x="4573832" y="3532741"/>
            <a:ext cx="1408176" cy="624548"/>
          </a:xfrm>
          <a:prstGeom prst="round2DiagRect">
            <a:avLst/>
          </a:prstGeom>
          <a:solidFill>
            <a:srgbClr val="E3E48D"/>
          </a:solidFill>
          <a:ln w="28575" cap="rnd" algn="ctr">
            <a:solidFill>
              <a:srgbClr val="E3E48D"/>
            </a:solidFill>
            <a:miter lim="800000"/>
            <a:headEnd/>
            <a:tailEnd/>
          </a:ln>
        </p:spPr>
        <p:txBody>
          <a:bodyPr lIns="0" tIns="0" rIns="0" bIns="0" rtlCol="0" anchor="ctr" anchorCtr="0"/>
          <a:lstStyle/>
          <a:p>
            <a:pPr algn="ctr" defTabSz="598488"/>
            <a:r>
              <a:rPr lang="en-US" sz="1200" b="1"/>
              <a:t>Business Operations Enablement</a:t>
            </a:r>
          </a:p>
        </p:txBody>
      </p:sp>
      <p:sp>
        <p:nvSpPr>
          <p:cNvPr id="78" name="Round Diagonal Corner Rectangle 129">
            <a:extLst>
              <a:ext uri="{FF2B5EF4-FFF2-40B4-BE49-F238E27FC236}">
                <a16:creationId xmlns:a16="http://schemas.microsoft.com/office/drawing/2014/main" id="{B8BBB9C4-6901-4D97-B76C-0E5C2EBDEA63}"/>
              </a:ext>
            </a:extLst>
          </p:cNvPr>
          <p:cNvSpPr/>
          <p:nvPr/>
        </p:nvSpPr>
        <p:spPr bwMode="gray">
          <a:xfrm>
            <a:off x="4573832" y="4514148"/>
            <a:ext cx="1408176" cy="624548"/>
          </a:xfrm>
          <a:prstGeom prst="round2DiagRect">
            <a:avLst/>
          </a:prstGeom>
          <a:solidFill>
            <a:srgbClr val="62B5E5"/>
          </a:solidFill>
          <a:ln w="28575" cap="rnd" algn="ctr">
            <a:solidFill>
              <a:srgbClr val="62B5E5"/>
            </a:solidFill>
            <a:miter lim="800000"/>
            <a:headEnd/>
            <a:tailEnd/>
          </a:ln>
        </p:spPr>
        <p:txBody>
          <a:bodyPr lIns="0" tIns="0" rIns="0" bIns="0" rtlCol="0" anchor="ctr" anchorCtr="0"/>
          <a:lstStyle/>
          <a:p>
            <a:pPr algn="ctr" defTabSz="598488"/>
            <a:r>
              <a:rPr lang="en-US" sz="1200" b="1"/>
              <a:t>IT Performance Management</a:t>
            </a:r>
          </a:p>
        </p:txBody>
      </p:sp>
      <p:sp>
        <p:nvSpPr>
          <p:cNvPr id="79" name="Round Diagonal Corner Rectangle 130">
            <a:extLst>
              <a:ext uri="{FF2B5EF4-FFF2-40B4-BE49-F238E27FC236}">
                <a16:creationId xmlns:a16="http://schemas.microsoft.com/office/drawing/2014/main" id="{CFCC6E1D-83C5-43FC-809B-EAA6A96A8BBA}"/>
              </a:ext>
            </a:extLst>
          </p:cNvPr>
          <p:cNvSpPr/>
          <p:nvPr/>
        </p:nvSpPr>
        <p:spPr bwMode="gray">
          <a:xfrm>
            <a:off x="4573832" y="5495556"/>
            <a:ext cx="1408176" cy="624548"/>
          </a:xfrm>
          <a:prstGeom prst="round2DiagRect">
            <a:avLst/>
          </a:prstGeom>
          <a:solidFill>
            <a:srgbClr val="6FC2B4"/>
          </a:solidFill>
          <a:ln w="28575" cap="rnd" algn="ctr">
            <a:solidFill>
              <a:srgbClr val="6FC2B4"/>
            </a:solidFill>
            <a:miter lim="800000"/>
            <a:headEnd/>
            <a:tailEnd/>
          </a:ln>
        </p:spPr>
        <p:txBody>
          <a:bodyPr lIns="0" tIns="0" rIns="0" bIns="0" rtlCol="0" anchor="ctr" anchorCtr="0"/>
          <a:lstStyle/>
          <a:p>
            <a:pPr algn="ctr" defTabSz="598488"/>
            <a:r>
              <a:rPr lang="en-US" sz="1200" b="1"/>
              <a:t>Risk Management</a:t>
            </a:r>
          </a:p>
        </p:txBody>
      </p:sp>
      <p:sp>
        <p:nvSpPr>
          <p:cNvPr id="80" name="Rectangle 79">
            <a:extLst>
              <a:ext uri="{FF2B5EF4-FFF2-40B4-BE49-F238E27FC236}">
                <a16:creationId xmlns:a16="http://schemas.microsoft.com/office/drawing/2014/main" id="{E42A9A54-D303-4045-BDC7-37DA61684A85}"/>
              </a:ext>
            </a:extLst>
          </p:cNvPr>
          <p:cNvSpPr/>
          <p:nvPr/>
        </p:nvSpPr>
        <p:spPr bwMode="gray">
          <a:xfrm>
            <a:off x="501650" y="2493643"/>
            <a:ext cx="2790634" cy="855042"/>
          </a:xfrm>
          <a:prstGeom prst="rect">
            <a:avLst/>
          </a:prstGeom>
          <a:noFill/>
          <a:ln w="19050" algn="ctr">
            <a:noFill/>
            <a:miter lim="800000"/>
            <a:headEnd/>
            <a:tailEnd/>
          </a:ln>
        </p:spPr>
        <p:txBody>
          <a:bodyPr wrap="square" lIns="9144" tIns="88900" rIns="9144" bIns="88900" rtlCol="0" anchor="ctr">
            <a:spAutoFit/>
          </a:bodyPr>
          <a:lstStyle/>
          <a:p>
            <a:pPr>
              <a:lnSpc>
                <a:spcPct val="106000"/>
              </a:lnSpc>
              <a:buFont typeface="Wingdings 2" pitchFamily="18" charset="2"/>
              <a:buNone/>
            </a:pPr>
            <a:r>
              <a:rPr lang="en-US" sz="1400" b="1"/>
              <a:t>Traditional measures are aligned against technology’s traditional mandate – being a “trusted operator”</a:t>
            </a:r>
          </a:p>
        </p:txBody>
      </p:sp>
      <p:sp>
        <p:nvSpPr>
          <p:cNvPr id="81" name="Rectangle 80">
            <a:extLst>
              <a:ext uri="{FF2B5EF4-FFF2-40B4-BE49-F238E27FC236}">
                <a16:creationId xmlns:a16="http://schemas.microsoft.com/office/drawing/2014/main" id="{48704E38-8D49-40AC-A4B6-6949DD6CAE0D}"/>
              </a:ext>
            </a:extLst>
          </p:cNvPr>
          <p:cNvSpPr/>
          <p:nvPr/>
        </p:nvSpPr>
        <p:spPr bwMode="gray">
          <a:xfrm>
            <a:off x="4573832" y="1764207"/>
            <a:ext cx="6298377" cy="626646"/>
          </a:xfrm>
          <a:prstGeom prst="rect">
            <a:avLst/>
          </a:prstGeom>
          <a:noFill/>
          <a:ln w="19050" algn="ctr">
            <a:noFill/>
            <a:miter lim="800000"/>
            <a:headEnd/>
            <a:tailEnd/>
          </a:ln>
        </p:spPr>
        <p:txBody>
          <a:bodyPr wrap="square" lIns="9144" tIns="88900" rIns="9144" bIns="88900" rtlCol="0" anchor="ctr">
            <a:spAutoFit/>
          </a:bodyPr>
          <a:lstStyle/>
          <a:p>
            <a:pPr>
              <a:lnSpc>
                <a:spcPct val="106000"/>
              </a:lnSpc>
              <a:buFont typeface="Wingdings 2" pitchFamily="18" charset="2"/>
              <a:buNone/>
            </a:pPr>
            <a:r>
              <a:rPr lang="en-US" sz="1400" b="1"/>
              <a:t>Modern measures focus on the two key mandates of technology leaders – “transforming enterprise business operations” and “driving top line revenue”  </a:t>
            </a:r>
          </a:p>
        </p:txBody>
      </p:sp>
      <p:grpSp>
        <p:nvGrpSpPr>
          <p:cNvPr id="82" name="Group 345">
            <a:extLst>
              <a:ext uri="{FF2B5EF4-FFF2-40B4-BE49-F238E27FC236}">
                <a16:creationId xmlns:a16="http://schemas.microsoft.com/office/drawing/2014/main" id="{63550DAB-2146-44E3-B056-DDB7E6F423B8}"/>
              </a:ext>
            </a:extLst>
          </p:cNvPr>
          <p:cNvGrpSpPr>
            <a:grpSpLocks noChangeAspect="1"/>
          </p:cNvGrpSpPr>
          <p:nvPr/>
        </p:nvGrpSpPr>
        <p:grpSpPr bwMode="auto">
          <a:xfrm>
            <a:off x="501650" y="3476698"/>
            <a:ext cx="331927" cy="331927"/>
            <a:chOff x="3451" y="1171"/>
            <a:chExt cx="340" cy="340"/>
          </a:xfrm>
          <a:solidFill>
            <a:schemeClr val="tx2"/>
          </a:solidFill>
        </p:grpSpPr>
        <p:sp>
          <p:nvSpPr>
            <p:cNvPr id="83" name="Freeform 346">
              <a:extLst>
                <a:ext uri="{FF2B5EF4-FFF2-40B4-BE49-F238E27FC236}">
                  <a16:creationId xmlns:a16="http://schemas.microsoft.com/office/drawing/2014/main" id="{73540B8D-BB6A-4EBD-97F0-620EBC375C0E}"/>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sp>
          <p:nvSpPr>
            <p:cNvPr id="84" name="Freeform 347">
              <a:extLst>
                <a:ext uri="{FF2B5EF4-FFF2-40B4-BE49-F238E27FC236}">
                  <a16:creationId xmlns:a16="http://schemas.microsoft.com/office/drawing/2014/main" id="{7963188D-17B5-4B93-B57C-5D6BA83DEA2C}"/>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grpSp>
      <p:sp>
        <p:nvSpPr>
          <p:cNvPr id="85" name="Rectangle 84">
            <a:extLst>
              <a:ext uri="{FF2B5EF4-FFF2-40B4-BE49-F238E27FC236}">
                <a16:creationId xmlns:a16="http://schemas.microsoft.com/office/drawing/2014/main" id="{11C2D826-86EC-43A1-8EE8-550BE8207D57}"/>
              </a:ext>
            </a:extLst>
          </p:cNvPr>
          <p:cNvSpPr/>
          <p:nvPr/>
        </p:nvSpPr>
        <p:spPr bwMode="gray">
          <a:xfrm>
            <a:off x="904535" y="3462952"/>
            <a:ext cx="2381642" cy="401713"/>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b="1">
                <a:solidFill>
                  <a:prstClr val="black"/>
                </a:solidFill>
              </a:rPr>
              <a:t>Delivery against budget </a:t>
            </a:r>
          </a:p>
          <a:p>
            <a:pPr>
              <a:lnSpc>
                <a:spcPct val="106000"/>
              </a:lnSpc>
              <a:buFont typeface="Wingdings 2" pitchFamily="18" charset="2"/>
              <a:buNone/>
            </a:pPr>
            <a:r>
              <a:rPr lang="en-US" sz="1200" b="1">
                <a:solidFill>
                  <a:prstClr val="black"/>
                </a:solidFill>
              </a:rPr>
              <a:t>(project and operations)</a:t>
            </a:r>
          </a:p>
        </p:txBody>
      </p:sp>
      <p:sp>
        <p:nvSpPr>
          <p:cNvPr id="86" name="Rectangle 85">
            <a:extLst>
              <a:ext uri="{FF2B5EF4-FFF2-40B4-BE49-F238E27FC236}">
                <a16:creationId xmlns:a16="http://schemas.microsoft.com/office/drawing/2014/main" id="{7972F2B3-9B4C-49A3-A794-68D6965868A7}"/>
              </a:ext>
            </a:extLst>
          </p:cNvPr>
          <p:cNvSpPr/>
          <p:nvPr/>
        </p:nvSpPr>
        <p:spPr bwMode="gray">
          <a:xfrm>
            <a:off x="904535" y="4070744"/>
            <a:ext cx="2381642" cy="205954"/>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b="1">
                <a:solidFill>
                  <a:prstClr val="black"/>
                </a:solidFill>
              </a:rPr>
              <a:t>On-time delivery of projects</a:t>
            </a:r>
          </a:p>
        </p:txBody>
      </p:sp>
      <p:grpSp>
        <p:nvGrpSpPr>
          <p:cNvPr id="87" name="Group 325">
            <a:extLst>
              <a:ext uri="{FF2B5EF4-FFF2-40B4-BE49-F238E27FC236}">
                <a16:creationId xmlns:a16="http://schemas.microsoft.com/office/drawing/2014/main" id="{9D76A8F7-8F8E-416D-B1D3-60C81B12A5F8}"/>
              </a:ext>
            </a:extLst>
          </p:cNvPr>
          <p:cNvGrpSpPr>
            <a:grpSpLocks noChangeAspect="1"/>
          </p:cNvGrpSpPr>
          <p:nvPr/>
        </p:nvGrpSpPr>
        <p:grpSpPr bwMode="auto">
          <a:xfrm>
            <a:off x="502178" y="4005725"/>
            <a:ext cx="330955" cy="331927"/>
            <a:chOff x="5044" y="1157"/>
            <a:chExt cx="340" cy="341"/>
          </a:xfrm>
          <a:solidFill>
            <a:schemeClr val="tx2"/>
          </a:solidFill>
        </p:grpSpPr>
        <p:sp>
          <p:nvSpPr>
            <p:cNvPr id="88" name="Freeform 326">
              <a:extLst>
                <a:ext uri="{FF2B5EF4-FFF2-40B4-BE49-F238E27FC236}">
                  <a16:creationId xmlns:a16="http://schemas.microsoft.com/office/drawing/2014/main" id="{8A599878-9D29-4AAA-A8E2-025B639F9959}"/>
                </a:ext>
              </a:extLst>
            </p:cNvPr>
            <p:cNvSpPr>
              <a:spLocks noEditPoints="1"/>
            </p:cNvSpPr>
            <p:nvPr/>
          </p:nvSpPr>
          <p:spPr bwMode="auto">
            <a:xfrm>
              <a:off x="5044" y="1157"/>
              <a:ext cx="340" cy="3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sp>
          <p:nvSpPr>
            <p:cNvPr id="89" name="Freeform 327">
              <a:extLst>
                <a:ext uri="{FF2B5EF4-FFF2-40B4-BE49-F238E27FC236}">
                  <a16:creationId xmlns:a16="http://schemas.microsoft.com/office/drawing/2014/main" id="{04A30A95-4240-4466-9E24-B0BBC5F580A5}"/>
                </a:ext>
              </a:extLst>
            </p:cNvPr>
            <p:cNvSpPr>
              <a:spLocks noEditPoints="1"/>
            </p:cNvSpPr>
            <p:nvPr/>
          </p:nvSpPr>
          <p:spPr bwMode="auto">
            <a:xfrm>
              <a:off x="5122" y="1221"/>
              <a:ext cx="188" cy="213"/>
            </a:xfrm>
            <a:custGeom>
              <a:avLst/>
              <a:gdLst>
                <a:gd name="T0" fmla="*/ 149 w 284"/>
                <a:gd name="T1" fmla="*/ 106 h 320"/>
                <a:gd name="T2" fmla="*/ 149 w 284"/>
                <a:gd name="T3" fmla="*/ 181 h 320"/>
                <a:gd name="T4" fmla="*/ 139 w 284"/>
                <a:gd name="T5" fmla="*/ 192 h 320"/>
                <a:gd name="T6" fmla="*/ 128 w 284"/>
                <a:gd name="T7" fmla="*/ 181 h 320"/>
                <a:gd name="T8" fmla="*/ 128 w 284"/>
                <a:gd name="T9" fmla="*/ 106 h 320"/>
                <a:gd name="T10" fmla="*/ 139 w 284"/>
                <a:gd name="T11" fmla="*/ 96 h 320"/>
                <a:gd name="T12" fmla="*/ 149 w 284"/>
                <a:gd name="T13" fmla="*/ 106 h 320"/>
                <a:gd name="T14" fmla="*/ 280 w 284"/>
                <a:gd name="T15" fmla="*/ 64 h 320"/>
                <a:gd name="T16" fmla="*/ 280 w 284"/>
                <a:gd name="T17" fmla="*/ 79 h 320"/>
                <a:gd name="T18" fmla="*/ 272 w 284"/>
                <a:gd name="T19" fmla="*/ 82 h 320"/>
                <a:gd name="T20" fmla="*/ 265 w 284"/>
                <a:gd name="T21" fmla="*/ 79 h 320"/>
                <a:gd name="T22" fmla="*/ 250 w 284"/>
                <a:gd name="T23" fmla="*/ 64 h 320"/>
                <a:gd name="T24" fmla="*/ 233 w 284"/>
                <a:gd name="T25" fmla="*/ 80 h 320"/>
                <a:gd name="T26" fmla="*/ 277 w 284"/>
                <a:gd name="T27" fmla="*/ 181 h 320"/>
                <a:gd name="T28" fmla="*/ 139 w 284"/>
                <a:gd name="T29" fmla="*/ 320 h 320"/>
                <a:gd name="T30" fmla="*/ 0 w 284"/>
                <a:gd name="T31" fmla="*/ 181 h 320"/>
                <a:gd name="T32" fmla="*/ 128 w 284"/>
                <a:gd name="T33" fmla="*/ 43 h 320"/>
                <a:gd name="T34" fmla="*/ 128 w 284"/>
                <a:gd name="T35" fmla="*/ 21 h 320"/>
                <a:gd name="T36" fmla="*/ 107 w 284"/>
                <a:gd name="T37" fmla="*/ 21 h 320"/>
                <a:gd name="T38" fmla="*/ 96 w 284"/>
                <a:gd name="T39" fmla="*/ 10 h 320"/>
                <a:gd name="T40" fmla="*/ 107 w 284"/>
                <a:gd name="T41" fmla="*/ 0 h 320"/>
                <a:gd name="T42" fmla="*/ 171 w 284"/>
                <a:gd name="T43" fmla="*/ 0 h 320"/>
                <a:gd name="T44" fmla="*/ 181 w 284"/>
                <a:gd name="T45" fmla="*/ 10 h 320"/>
                <a:gd name="T46" fmla="*/ 171 w 284"/>
                <a:gd name="T47" fmla="*/ 21 h 320"/>
                <a:gd name="T48" fmla="*/ 149 w 284"/>
                <a:gd name="T49" fmla="*/ 21 h 320"/>
                <a:gd name="T50" fmla="*/ 149 w 284"/>
                <a:gd name="T51" fmla="*/ 43 h 320"/>
                <a:gd name="T52" fmla="*/ 217 w 284"/>
                <a:gd name="T53" fmla="*/ 67 h 320"/>
                <a:gd name="T54" fmla="*/ 235 w 284"/>
                <a:gd name="T55" fmla="*/ 49 h 320"/>
                <a:gd name="T56" fmla="*/ 220 w 284"/>
                <a:gd name="T57" fmla="*/ 33 h 320"/>
                <a:gd name="T58" fmla="*/ 220 w 284"/>
                <a:gd name="T59" fmla="*/ 18 h 320"/>
                <a:gd name="T60" fmla="*/ 235 w 284"/>
                <a:gd name="T61" fmla="*/ 18 h 320"/>
                <a:gd name="T62" fmla="*/ 280 w 284"/>
                <a:gd name="T63" fmla="*/ 64 h 320"/>
                <a:gd name="T64" fmla="*/ 139 w 284"/>
                <a:gd name="T65" fmla="*/ 64 h 320"/>
                <a:gd name="T66" fmla="*/ 21 w 284"/>
                <a:gd name="T67" fmla="*/ 181 h 320"/>
                <a:gd name="T68" fmla="*/ 139 w 284"/>
                <a:gd name="T69" fmla="*/ 298 h 320"/>
                <a:gd name="T70" fmla="*/ 256 w 284"/>
                <a:gd name="T71" fmla="*/ 181 h 320"/>
                <a:gd name="T72" fmla="*/ 139 w 284"/>
                <a:gd name="T73"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4" h="320">
                  <a:moveTo>
                    <a:pt x="149" y="106"/>
                  </a:moveTo>
                  <a:cubicBezTo>
                    <a:pt x="149" y="181"/>
                    <a:pt x="149" y="181"/>
                    <a:pt x="149" y="181"/>
                  </a:cubicBezTo>
                  <a:cubicBezTo>
                    <a:pt x="149" y="187"/>
                    <a:pt x="145" y="192"/>
                    <a:pt x="139" y="192"/>
                  </a:cubicBezTo>
                  <a:cubicBezTo>
                    <a:pt x="133" y="192"/>
                    <a:pt x="128" y="187"/>
                    <a:pt x="128" y="181"/>
                  </a:cubicBezTo>
                  <a:cubicBezTo>
                    <a:pt x="128" y="106"/>
                    <a:pt x="128" y="106"/>
                    <a:pt x="128" y="106"/>
                  </a:cubicBezTo>
                  <a:cubicBezTo>
                    <a:pt x="128" y="100"/>
                    <a:pt x="133" y="96"/>
                    <a:pt x="139" y="96"/>
                  </a:cubicBezTo>
                  <a:cubicBezTo>
                    <a:pt x="145" y="96"/>
                    <a:pt x="149" y="100"/>
                    <a:pt x="149" y="106"/>
                  </a:cubicBezTo>
                  <a:close/>
                  <a:moveTo>
                    <a:pt x="280" y="64"/>
                  </a:moveTo>
                  <a:cubicBezTo>
                    <a:pt x="284" y="68"/>
                    <a:pt x="284" y="75"/>
                    <a:pt x="280" y="79"/>
                  </a:cubicBezTo>
                  <a:cubicBezTo>
                    <a:pt x="278" y="81"/>
                    <a:pt x="275" y="82"/>
                    <a:pt x="272" y="82"/>
                  </a:cubicBezTo>
                  <a:cubicBezTo>
                    <a:pt x="270" y="82"/>
                    <a:pt x="267" y="81"/>
                    <a:pt x="265" y="79"/>
                  </a:cubicBezTo>
                  <a:cubicBezTo>
                    <a:pt x="250" y="64"/>
                    <a:pt x="250" y="64"/>
                    <a:pt x="250" y="64"/>
                  </a:cubicBezTo>
                  <a:cubicBezTo>
                    <a:pt x="233" y="80"/>
                    <a:pt x="233" y="80"/>
                    <a:pt x="233" y="80"/>
                  </a:cubicBezTo>
                  <a:cubicBezTo>
                    <a:pt x="260" y="105"/>
                    <a:pt x="277" y="141"/>
                    <a:pt x="277" y="181"/>
                  </a:cubicBezTo>
                  <a:cubicBezTo>
                    <a:pt x="277" y="257"/>
                    <a:pt x="215" y="320"/>
                    <a:pt x="139" y="320"/>
                  </a:cubicBezTo>
                  <a:cubicBezTo>
                    <a:pt x="62" y="320"/>
                    <a:pt x="0" y="257"/>
                    <a:pt x="0" y="181"/>
                  </a:cubicBezTo>
                  <a:cubicBezTo>
                    <a:pt x="0" y="108"/>
                    <a:pt x="57" y="48"/>
                    <a:pt x="128" y="43"/>
                  </a:cubicBezTo>
                  <a:cubicBezTo>
                    <a:pt x="128" y="21"/>
                    <a:pt x="128" y="21"/>
                    <a:pt x="128" y="21"/>
                  </a:cubicBezTo>
                  <a:cubicBezTo>
                    <a:pt x="107" y="21"/>
                    <a:pt x="107" y="21"/>
                    <a:pt x="107" y="21"/>
                  </a:cubicBezTo>
                  <a:cubicBezTo>
                    <a:pt x="101" y="21"/>
                    <a:pt x="96" y="16"/>
                    <a:pt x="96" y="10"/>
                  </a:cubicBezTo>
                  <a:cubicBezTo>
                    <a:pt x="96" y="4"/>
                    <a:pt x="101" y="0"/>
                    <a:pt x="107" y="0"/>
                  </a:cubicBezTo>
                  <a:cubicBezTo>
                    <a:pt x="171" y="0"/>
                    <a:pt x="171" y="0"/>
                    <a:pt x="171" y="0"/>
                  </a:cubicBezTo>
                  <a:cubicBezTo>
                    <a:pt x="177" y="0"/>
                    <a:pt x="181" y="4"/>
                    <a:pt x="181" y="10"/>
                  </a:cubicBezTo>
                  <a:cubicBezTo>
                    <a:pt x="181" y="16"/>
                    <a:pt x="177" y="21"/>
                    <a:pt x="171" y="21"/>
                  </a:cubicBezTo>
                  <a:cubicBezTo>
                    <a:pt x="149" y="21"/>
                    <a:pt x="149" y="21"/>
                    <a:pt x="149" y="21"/>
                  </a:cubicBezTo>
                  <a:cubicBezTo>
                    <a:pt x="149" y="43"/>
                    <a:pt x="149" y="43"/>
                    <a:pt x="149" y="43"/>
                  </a:cubicBezTo>
                  <a:cubicBezTo>
                    <a:pt x="174" y="45"/>
                    <a:pt x="197" y="53"/>
                    <a:pt x="217" y="67"/>
                  </a:cubicBezTo>
                  <a:cubicBezTo>
                    <a:pt x="235" y="49"/>
                    <a:pt x="235" y="49"/>
                    <a:pt x="235" y="49"/>
                  </a:cubicBezTo>
                  <a:cubicBezTo>
                    <a:pt x="220" y="33"/>
                    <a:pt x="220" y="33"/>
                    <a:pt x="220" y="33"/>
                  </a:cubicBezTo>
                  <a:cubicBezTo>
                    <a:pt x="215" y="29"/>
                    <a:pt x="215" y="23"/>
                    <a:pt x="220" y="18"/>
                  </a:cubicBezTo>
                  <a:cubicBezTo>
                    <a:pt x="224" y="14"/>
                    <a:pt x="231" y="14"/>
                    <a:pt x="235" y="18"/>
                  </a:cubicBezTo>
                  <a:lnTo>
                    <a:pt x="280" y="64"/>
                  </a:lnTo>
                  <a:close/>
                  <a:moveTo>
                    <a:pt x="139" y="64"/>
                  </a:moveTo>
                  <a:cubicBezTo>
                    <a:pt x="74" y="64"/>
                    <a:pt x="21" y="116"/>
                    <a:pt x="21" y="181"/>
                  </a:cubicBezTo>
                  <a:cubicBezTo>
                    <a:pt x="21" y="246"/>
                    <a:pt x="74" y="298"/>
                    <a:pt x="139" y="298"/>
                  </a:cubicBezTo>
                  <a:cubicBezTo>
                    <a:pt x="203" y="298"/>
                    <a:pt x="256" y="246"/>
                    <a:pt x="256" y="181"/>
                  </a:cubicBezTo>
                  <a:cubicBezTo>
                    <a:pt x="256" y="116"/>
                    <a:pt x="203" y="64"/>
                    <a:pt x="13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grpSp>
      <p:sp>
        <p:nvSpPr>
          <p:cNvPr id="90" name="Rectangle 89">
            <a:extLst>
              <a:ext uri="{FF2B5EF4-FFF2-40B4-BE49-F238E27FC236}">
                <a16:creationId xmlns:a16="http://schemas.microsoft.com/office/drawing/2014/main" id="{00D06B00-A1FF-4F0F-BA75-2A212C14D33B}"/>
              </a:ext>
            </a:extLst>
          </p:cNvPr>
          <p:cNvSpPr/>
          <p:nvPr/>
        </p:nvSpPr>
        <p:spPr bwMode="gray">
          <a:xfrm>
            <a:off x="904535" y="4526838"/>
            <a:ext cx="2381642" cy="401713"/>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b="1">
                <a:solidFill>
                  <a:prstClr val="black"/>
                </a:solidFill>
              </a:rPr>
              <a:t>System performance </a:t>
            </a:r>
          </a:p>
          <a:p>
            <a:pPr>
              <a:lnSpc>
                <a:spcPct val="106000"/>
              </a:lnSpc>
              <a:buFont typeface="Wingdings 2" pitchFamily="18" charset="2"/>
              <a:buNone/>
            </a:pPr>
            <a:r>
              <a:rPr lang="en-US" sz="1200" b="1">
                <a:solidFill>
                  <a:prstClr val="black"/>
                </a:solidFill>
              </a:rPr>
              <a:t>(availability, performance targets)</a:t>
            </a:r>
          </a:p>
        </p:txBody>
      </p:sp>
      <p:grpSp>
        <p:nvGrpSpPr>
          <p:cNvPr id="91" name="Group 902">
            <a:extLst>
              <a:ext uri="{FF2B5EF4-FFF2-40B4-BE49-F238E27FC236}">
                <a16:creationId xmlns:a16="http://schemas.microsoft.com/office/drawing/2014/main" id="{9470CFEB-91F0-421F-BFC9-7DF3A674E11A}"/>
              </a:ext>
            </a:extLst>
          </p:cNvPr>
          <p:cNvGrpSpPr>
            <a:grpSpLocks noChangeAspect="1"/>
          </p:cNvGrpSpPr>
          <p:nvPr/>
        </p:nvGrpSpPr>
        <p:grpSpPr bwMode="auto">
          <a:xfrm>
            <a:off x="502094" y="4538545"/>
            <a:ext cx="331927" cy="331927"/>
            <a:chOff x="4880" y="3759"/>
            <a:chExt cx="340" cy="340"/>
          </a:xfrm>
          <a:solidFill>
            <a:schemeClr val="tx2"/>
          </a:solidFill>
        </p:grpSpPr>
        <p:sp>
          <p:nvSpPr>
            <p:cNvPr id="92" name="Freeform 903">
              <a:extLst>
                <a:ext uri="{FF2B5EF4-FFF2-40B4-BE49-F238E27FC236}">
                  <a16:creationId xmlns:a16="http://schemas.microsoft.com/office/drawing/2014/main" id="{223819E1-2E6C-4FFA-9BDC-E7A4B7F227C0}"/>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sp>
          <p:nvSpPr>
            <p:cNvPr id="93" name="Freeform 904">
              <a:extLst>
                <a:ext uri="{FF2B5EF4-FFF2-40B4-BE49-F238E27FC236}">
                  <a16:creationId xmlns:a16="http://schemas.microsoft.com/office/drawing/2014/main" id="{3A41AA0F-617A-489E-BD5E-B31593C58A9E}"/>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grpSp>
      <p:sp>
        <p:nvSpPr>
          <p:cNvPr id="94" name="Rectangle 93">
            <a:extLst>
              <a:ext uri="{FF2B5EF4-FFF2-40B4-BE49-F238E27FC236}">
                <a16:creationId xmlns:a16="http://schemas.microsoft.com/office/drawing/2014/main" id="{15F1E5D3-2035-4ACB-A1F9-C63BE67D9E64}"/>
              </a:ext>
            </a:extLst>
          </p:cNvPr>
          <p:cNvSpPr/>
          <p:nvPr/>
        </p:nvSpPr>
        <p:spPr bwMode="gray">
          <a:xfrm>
            <a:off x="904535" y="5128155"/>
            <a:ext cx="2381642" cy="205954"/>
          </a:xfrm>
          <a:prstGeom prst="rect">
            <a:avLst/>
          </a:prstGeom>
          <a:noFill/>
          <a:ln w="19050" algn="ctr">
            <a:noFill/>
            <a:miter lim="800000"/>
            <a:headEnd/>
            <a:tailEnd/>
          </a:ln>
        </p:spPr>
        <p:txBody>
          <a:bodyPr wrap="square" lIns="9144" tIns="9144" rIns="9144" bIns="9144" rtlCol="0" anchor="ctr">
            <a:spAutoFit/>
          </a:bodyPr>
          <a:lstStyle/>
          <a:p>
            <a:pPr>
              <a:lnSpc>
                <a:spcPct val="106000"/>
              </a:lnSpc>
              <a:buFont typeface="Wingdings 2" pitchFamily="18" charset="2"/>
              <a:buNone/>
            </a:pPr>
            <a:r>
              <a:rPr lang="en-US" sz="1200" b="1">
                <a:solidFill>
                  <a:prstClr val="black"/>
                </a:solidFill>
              </a:rPr>
              <a:t>Delivery of big projects</a:t>
            </a:r>
          </a:p>
        </p:txBody>
      </p:sp>
      <p:grpSp>
        <p:nvGrpSpPr>
          <p:cNvPr id="95" name="Group 415">
            <a:extLst>
              <a:ext uri="{FF2B5EF4-FFF2-40B4-BE49-F238E27FC236}">
                <a16:creationId xmlns:a16="http://schemas.microsoft.com/office/drawing/2014/main" id="{52F8C4B7-60AA-4B14-ACB0-524423247267}"/>
              </a:ext>
            </a:extLst>
          </p:cNvPr>
          <p:cNvGrpSpPr>
            <a:grpSpLocks noChangeAspect="1"/>
          </p:cNvGrpSpPr>
          <p:nvPr/>
        </p:nvGrpSpPr>
        <p:grpSpPr bwMode="auto">
          <a:xfrm>
            <a:off x="502094" y="5069611"/>
            <a:ext cx="331927" cy="331927"/>
            <a:chOff x="3342" y="1878"/>
            <a:chExt cx="340" cy="340"/>
          </a:xfrm>
          <a:solidFill>
            <a:schemeClr val="tx2"/>
          </a:solidFill>
        </p:grpSpPr>
        <p:sp>
          <p:nvSpPr>
            <p:cNvPr id="96" name="Freeform 416">
              <a:extLst>
                <a:ext uri="{FF2B5EF4-FFF2-40B4-BE49-F238E27FC236}">
                  <a16:creationId xmlns:a16="http://schemas.microsoft.com/office/drawing/2014/main" id="{F5C67508-FA40-4F14-83DF-80AAE291F0C5}"/>
                </a:ext>
              </a:extLst>
            </p:cNvPr>
            <p:cNvSpPr>
              <a:spLocks noEditPoints="1"/>
            </p:cNvSpPr>
            <p:nvPr/>
          </p:nvSpPr>
          <p:spPr bwMode="auto">
            <a:xfrm>
              <a:off x="3434" y="1970"/>
              <a:ext cx="156" cy="156"/>
            </a:xfrm>
            <a:custGeom>
              <a:avLst/>
              <a:gdLst>
                <a:gd name="T0" fmla="*/ 234 w 234"/>
                <a:gd name="T1" fmla="*/ 64 h 235"/>
                <a:gd name="T2" fmla="*/ 213 w 234"/>
                <a:gd name="T3" fmla="*/ 64 h 235"/>
                <a:gd name="T4" fmla="*/ 157 w 234"/>
                <a:gd name="T5" fmla="*/ 93 h 235"/>
                <a:gd name="T6" fmla="*/ 141 w 234"/>
                <a:gd name="T7" fmla="*/ 93 h 235"/>
                <a:gd name="T8" fmla="*/ 198 w 234"/>
                <a:gd name="T9" fmla="*/ 21 h 235"/>
                <a:gd name="T10" fmla="*/ 160 w 234"/>
                <a:gd name="T11" fmla="*/ 11 h 235"/>
                <a:gd name="T12" fmla="*/ 224 w 234"/>
                <a:gd name="T13" fmla="*/ 0 h 235"/>
                <a:gd name="T14" fmla="*/ 228 w 234"/>
                <a:gd name="T15" fmla="*/ 1 h 235"/>
                <a:gd name="T16" fmla="*/ 77 w 234"/>
                <a:gd name="T17" fmla="*/ 142 h 235"/>
                <a:gd name="T18" fmla="*/ 21 w 234"/>
                <a:gd name="T19" fmla="*/ 171 h 235"/>
                <a:gd name="T20" fmla="*/ 0 w 234"/>
                <a:gd name="T21" fmla="*/ 171 h 235"/>
                <a:gd name="T22" fmla="*/ 0 w 234"/>
                <a:gd name="T23" fmla="*/ 224 h 235"/>
                <a:gd name="T24" fmla="*/ 10 w 234"/>
                <a:gd name="T25" fmla="*/ 235 h 235"/>
                <a:gd name="T26" fmla="*/ 74 w 234"/>
                <a:gd name="T27" fmla="*/ 224 h 235"/>
                <a:gd name="T28" fmla="*/ 36 w 234"/>
                <a:gd name="T29" fmla="*/ 213 h 235"/>
                <a:gd name="T30" fmla="*/ 93 w 234"/>
                <a:gd name="T31" fmla="*/ 142 h 235"/>
                <a:gd name="T32" fmla="*/ 36 w 234"/>
                <a:gd name="T33" fmla="*/ 21 h 235"/>
                <a:gd name="T34" fmla="*/ 74 w 234"/>
                <a:gd name="T35" fmla="*/ 11 h 235"/>
                <a:gd name="T36" fmla="*/ 10 w 234"/>
                <a:gd name="T37" fmla="*/ 0 h 235"/>
                <a:gd name="T38" fmla="*/ 6 w 234"/>
                <a:gd name="T39" fmla="*/ 1 h 235"/>
                <a:gd name="T40" fmla="*/ 0 w 234"/>
                <a:gd name="T41" fmla="*/ 64 h 235"/>
                <a:gd name="T42" fmla="*/ 21 w 234"/>
                <a:gd name="T43" fmla="*/ 64 h 235"/>
                <a:gd name="T44" fmla="*/ 77 w 234"/>
                <a:gd name="T45" fmla="*/ 93 h 235"/>
                <a:gd name="T46" fmla="*/ 93 w 234"/>
                <a:gd name="T47" fmla="*/ 93 h 235"/>
                <a:gd name="T48" fmla="*/ 36 w 234"/>
                <a:gd name="T49" fmla="*/ 21 h 235"/>
                <a:gd name="T50" fmla="*/ 213 w 234"/>
                <a:gd name="T51" fmla="*/ 171 h 235"/>
                <a:gd name="T52" fmla="*/ 157 w 234"/>
                <a:gd name="T53" fmla="*/ 142 h 235"/>
                <a:gd name="T54" fmla="*/ 141 w 234"/>
                <a:gd name="T55" fmla="*/ 157 h 235"/>
                <a:gd name="T56" fmla="*/ 170 w 234"/>
                <a:gd name="T57" fmla="*/ 213 h 235"/>
                <a:gd name="T58" fmla="*/ 170 w 234"/>
                <a:gd name="T59" fmla="*/ 235 h 235"/>
                <a:gd name="T60" fmla="*/ 234 w 234"/>
                <a:gd name="T61" fmla="*/ 228 h 235"/>
                <a:gd name="T62" fmla="*/ 234 w 234"/>
                <a:gd name="T63" fmla="*/ 224 h 235"/>
                <a:gd name="T64" fmla="*/ 224 w 234"/>
                <a:gd name="T65" fmla="*/ 16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5">
                  <a:moveTo>
                    <a:pt x="234" y="11"/>
                  </a:moveTo>
                  <a:cubicBezTo>
                    <a:pt x="234" y="64"/>
                    <a:pt x="234" y="64"/>
                    <a:pt x="234" y="64"/>
                  </a:cubicBezTo>
                  <a:cubicBezTo>
                    <a:pt x="234" y="70"/>
                    <a:pt x="230" y="75"/>
                    <a:pt x="224" y="75"/>
                  </a:cubicBezTo>
                  <a:cubicBezTo>
                    <a:pt x="218" y="75"/>
                    <a:pt x="213" y="70"/>
                    <a:pt x="213" y="64"/>
                  </a:cubicBezTo>
                  <a:cubicBezTo>
                    <a:pt x="213" y="36"/>
                    <a:pt x="213" y="36"/>
                    <a:pt x="213" y="36"/>
                  </a:cubicBezTo>
                  <a:cubicBezTo>
                    <a:pt x="157" y="93"/>
                    <a:pt x="157" y="93"/>
                    <a:pt x="157" y="93"/>
                  </a:cubicBezTo>
                  <a:cubicBezTo>
                    <a:pt x="154" y="95"/>
                    <a:pt x="152" y="96"/>
                    <a:pt x="149" y="96"/>
                  </a:cubicBezTo>
                  <a:cubicBezTo>
                    <a:pt x="146" y="96"/>
                    <a:pt x="144" y="95"/>
                    <a:pt x="141" y="93"/>
                  </a:cubicBezTo>
                  <a:cubicBezTo>
                    <a:pt x="137" y="89"/>
                    <a:pt x="137" y="82"/>
                    <a:pt x="141" y="78"/>
                  </a:cubicBezTo>
                  <a:cubicBezTo>
                    <a:pt x="198" y="21"/>
                    <a:pt x="198" y="21"/>
                    <a:pt x="198" y="21"/>
                  </a:cubicBezTo>
                  <a:cubicBezTo>
                    <a:pt x="170" y="21"/>
                    <a:pt x="170" y="21"/>
                    <a:pt x="170" y="21"/>
                  </a:cubicBezTo>
                  <a:cubicBezTo>
                    <a:pt x="164" y="21"/>
                    <a:pt x="160" y="17"/>
                    <a:pt x="160" y="11"/>
                  </a:cubicBezTo>
                  <a:cubicBezTo>
                    <a:pt x="160" y="5"/>
                    <a:pt x="164" y="0"/>
                    <a:pt x="170" y="0"/>
                  </a:cubicBezTo>
                  <a:cubicBezTo>
                    <a:pt x="224" y="0"/>
                    <a:pt x="224" y="0"/>
                    <a:pt x="224" y="0"/>
                  </a:cubicBezTo>
                  <a:cubicBezTo>
                    <a:pt x="224" y="0"/>
                    <a:pt x="224" y="0"/>
                    <a:pt x="224" y="0"/>
                  </a:cubicBezTo>
                  <a:cubicBezTo>
                    <a:pt x="225" y="0"/>
                    <a:pt x="226" y="0"/>
                    <a:pt x="228" y="1"/>
                  </a:cubicBezTo>
                  <a:cubicBezTo>
                    <a:pt x="232" y="2"/>
                    <a:pt x="234" y="6"/>
                    <a:pt x="234" y="11"/>
                  </a:cubicBezTo>
                  <a:close/>
                  <a:moveTo>
                    <a:pt x="77" y="142"/>
                  </a:moveTo>
                  <a:cubicBezTo>
                    <a:pt x="21" y="198"/>
                    <a:pt x="21" y="198"/>
                    <a:pt x="21" y="198"/>
                  </a:cubicBezTo>
                  <a:cubicBezTo>
                    <a:pt x="21" y="171"/>
                    <a:pt x="21" y="171"/>
                    <a:pt x="21" y="171"/>
                  </a:cubicBezTo>
                  <a:cubicBezTo>
                    <a:pt x="21" y="165"/>
                    <a:pt x="16" y="160"/>
                    <a:pt x="10" y="160"/>
                  </a:cubicBezTo>
                  <a:cubicBezTo>
                    <a:pt x="4" y="160"/>
                    <a:pt x="0" y="165"/>
                    <a:pt x="0" y="171"/>
                  </a:cubicBezTo>
                  <a:cubicBezTo>
                    <a:pt x="0" y="224"/>
                    <a:pt x="0" y="224"/>
                    <a:pt x="0" y="224"/>
                  </a:cubicBezTo>
                  <a:cubicBezTo>
                    <a:pt x="0" y="224"/>
                    <a:pt x="0" y="224"/>
                    <a:pt x="0" y="224"/>
                  </a:cubicBezTo>
                  <a:cubicBezTo>
                    <a:pt x="0" y="226"/>
                    <a:pt x="0" y="227"/>
                    <a:pt x="0" y="228"/>
                  </a:cubicBezTo>
                  <a:cubicBezTo>
                    <a:pt x="2" y="232"/>
                    <a:pt x="6" y="235"/>
                    <a:pt x="10" y="235"/>
                  </a:cubicBezTo>
                  <a:cubicBezTo>
                    <a:pt x="64" y="235"/>
                    <a:pt x="64" y="235"/>
                    <a:pt x="64" y="235"/>
                  </a:cubicBezTo>
                  <a:cubicBezTo>
                    <a:pt x="70" y="235"/>
                    <a:pt x="74" y="230"/>
                    <a:pt x="74" y="224"/>
                  </a:cubicBezTo>
                  <a:cubicBezTo>
                    <a:pt x="74" y="218"/>
                    <a:pt x="70" y="213"/>
                    <a:pt x="64" y="213"/>
                  </a:cubicBezTo>
                  <a:cubicBezTo>
                    <a:pt x="36" y="213"/>
                    <a:pt x="36" y="213"/>
                    <a:pt x="36" y="213"/>
                  </a:cubicBezTo>
                  <a:cubicBezTo>
                    <a:pt x="93" y="157"/>
                    <a:pt x="93" y="157"/>
                    <a:pt x="93" y="157"/>
                  </a:cubicBezTo>
                  <a:cubicBezTo>
                    <a:pt x="97" y="153"/>
                    <a:pt x="97" y="146"/>
                    <a:pt x="93" y="142"/>
                  </a:cubicBezTo>
                  <a:cubicBezTo>
                    <a:pt x="88" y="138"/>
                    <a:pt x="82" y="138"/>
                    <a:pt x="77" y="142"/>
                  </a:cubicBezTo>
                  <a:close/>
                  <a:moveTo>
                    <a:pt x="36" y="21"/>
                  </a:moveTo>
                  <a:cubicBezTo>
                    <a:pt x="64" y="21"/>
                    <a:pt x="64" y="21"/>
                    <a:pt x="64" y="21"/>
                  </a:cubicBezTo>
                  <a:cubicBezTo>
                    <a:pt x="70" y="21"/>
                    <a:pt x="74" y="17"/>
                    <a:pt x="74" y="11"/>
                  </a:cubicBezTo>
                  <a:cubicBezTo>
                    <a:pt x="74" y="5"/>
                    <a:pt x="70" y="0"/>
                    <a:pt x="64" y="0"/>
                  </a:cubicBezTo>
                  <a:cubicBezTo>
                    <a:pt x="10" y="0"/>
                    <a:pt x="10" y="0"/>
                    <a:pt x="10" y="0"/>
                  </a:cubicBezTo>
                  <a:cubicBezTo>
                    <a:pt x="10" y="0"/>
                    <a:pt x="10" y="0"/>
                    <a:pt x="10" y="0"/>
                  </a:cubicBezTo>
                  <a:cubicBezTo>
                    <a:pt x="9" y="0"/>
                    <a:pt x="8" y="0"/>
                    <a:pt x="6" y="1"/>
                  </a:cubicBezTo>
                  <a:cubicBezTo>
                    <a:pt x="2" y="2"/>
                    <a:pt x="0" y="6"/>
                    <a:pt x="0" y="11"/>
                  </a:cubicBezTo>
                  <a:cubicBezTo>
                    <a:pt x="0" y="64"/>
                    <a:pt x="0" y="64"/>
                    <a:pt x="0" y="64"/>
                  </a:cubicBezTo>
                  <a:cubicBezTo>
                    <a:pt x="0" y="70"/>
                    <a:pt x="4" y="75"/>
                    <a:pt x="10" y="75"/>
                  </a:cubicBezTo>
                  <a:cubicBezTo>
                    <a:pt x="16" y="75"/>
                    <a:pt x="21" y="70"/>
                    <a:pt x="21" y="64"/>
                  </a:cubicBezTo>
                  <a:cubicBezTo>
                    <a:pt x="21" y="36"/>
                    <a:pt x="21" y="36"/>
                    <a:pt x="21" y="36"/>
                  </a:cubicBezTo>
                  <a:cubicBezTo>
                    <a:pt x="77" y="93"/>
                    <a:pt x="77" y="93"/>
                    <a:pt x="77" y="93"/>
                  </a:cubicBezTo>
                  <a:cubicBezTo>
                    <a:pt x="80" y="95"/>
                    <a:pt x="82" y="96"/>
                    <a:pt x="85" y="96"/>
                  </a:cubicBezTo>
                  <a:cubicBezTo>
                    <a:pt x="88" y="96"/>
                    <a:pt x="90" y="95"/>
                    <a:pt x="93" y="93"/>
                  </a:cubicBezTo>
                  <a:cubicBezTo>
                    <a:pt x="97" y="89"/>
                    <a:pt x="97" y="82"/>
                    <a:pt x="93" y="78"/>
                  </a:cubicBezTo>
                  <a:lnTo>
                    <a:pt x="36" y="21"/>
                  </a:lnTo>
                  <a:close/>
                  <a:moveTo>
                    <a:pt x="224" y="160"/>
                  </a:moveTo>
                  <a:cubicBezTo>
                    <a:pt x="218" y="160"/>
                    <a:pt x="213" y="165"/>
                    <a:pt x="213" y="171"/>
                  </a:cubicBezTo>
                  <a:cubicBezTo>
                    <a:pt x="213" y="198"/>
                    <a:pt x="213" y="198"/>
                    <a:pt x="213" y="198"/>
                  </a:cubicBezTo>
                  <a:cubicBezTo>
                    <a:pt x="157" y="142"/>
                    <a:pt x="157" y="142"/>
                    <a:pt x="157" y="142"/>
                  </a:cubicBezTo>
                  <a:cubicBezTo>
                    <a:pt x="152" y="138"/>
                    <a:pt x="146" y="138"/>
                    <a:pt x="141" y="142"/>
                  </a:cubicBezTo>
                  <a:cubicBezTo>
                    <a:pt x="137" y="146"/>
                    <a:pt x="137" y="153"/>
                    <a:pt x="141" y="157"/>
                  </a:cubicBezTo>
                  <a:cubicBezTo>
                    <a:pt x="198" y="213"/>
                    <a:pt x="198" y="213"/>
                    <a:pt x="198" y="213"/>
                  </a:cubicBezTo>
                  <a:cubicBezTo>
                    <a:pt x="170" y="213"/>
                    <a:pt x="170" y="213"/>
                    <a:pt x="170" y="213"/>
                  </a:cubicBezTo>
                  <a:cubicBezTo>
                    <a:pt x="164" y="213"/>
                    <a:pt x="160" y="218"/>
                    <a:pt x="160" y="224"/>
                  </a:cubicBezTo>
                  <a:cubicBezTo>
                    <a:pt x="160" y="230"/>
                    <a:pt x="164" y="235"/>
                    <a:pt x="170" y="235"/>
                  </a:cubicBezTo>
                  <a:cubicBezTo>
                    <a:pt x="224" y="235"/>
                    <a:pt x="224" y="235"/>
                    <a:pt x="224" y="235"/>
                  </a:cubicBezTo>
                  <a:cubicBezTo>
                    <a:pt x="228" y="235"/>
                    <a:pt x="232" y="232"/>
                    <a:pt x="234" y="228"/>
                  </a:cubicBezTo>
                  <a:cubicBezTo>
                    <a:pt x="234" y="227"/>
                    <a:pt x="234" y="226"/>
                    <a:pt x="234" y="224"/>
                  </a:cubicBezTo>
                  <a:cubicBezTo>
                    <a:pt x="234" y="224"/>
                    <a:pt x="234" y="224"/>
                    <a:pt x="234" y="224"/>
                  </a:cubicBezTo>
                  <a:cubicBezTo>
                    <a:pt x="234" y="171"/>
                    <a:pt x="234" y="171"/>
                    <a:pt x="234" y="171"/>
                  </a:cubicBezTo>
                  <a:cubicBezTo>
                    <a:pt x="234" y="165"/>
                    <a:pt x="230" y="160"/>
                    <a:pt x="224" y="1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sp>
          <p:nvSpPr>
            <p:cNvPr id="97" name="Freeform 417">
              <a:extLst>
                <a:ext uri="{FF2B5EF4-FFF2-40B4-BE49-F238E27FC236}">
                  <a16:creationId xmlns:a16="http://schemas.microsoft.com/office/drawing/2014/main" id="{187592A1-0D32-47B0-BDC3-4BC99AF8ECFA}"/>
                </a:ext>
              </a:extLst>
            </p:cNvPr>
            <p:cNvSpPr>
              <a:spLocks noEditPoints="1"/>
            </p:cNvSpPr>
            <p:nvPr/>
          </p:nvSpPr>
          <p:spPr bwMode="auto">
            <a:xfrm>
              <a:off x="3342" y="1878"/>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kern="0">
                <a:solidFill>
                  <a:prstClr val="black"/>
                </a:solidFill>
              </a:endParaRPr>
            </a:p>
          </p:txBody>
        </p:sp>
      </p:grpSp>
      <p:sp>
        <p:nvSpPr>
          <p:cNvPr id="98" name="Trapezoid 97">
            <a:extLst>
              <a:ext uri="{FF2B5EF4-FFF2-40B4-BE49-F238E27FC236}">
                <a16:creationId xmlns:a16="http://schemas.microsoft.com/office/drawing/2014/main" id="{9144F717-E510-434E-B162-3004E03EBDDC}"/>
              </a:ext>
            </a:extLst>
          </p:cNvPr>
          <p:cNvSpPr/>
          <p:nvPr/>
        </p:nvSpPr>
        <p:spPr bwMode="gray">
          <a:xfrm rot="16200000">
            <a:off x="1770236" y="3667010"/>
            <a:ext cx="4231478" cy="703556"/>
          </a:xfrm>
          <a:prstGeom prst="trapezoid">
            <a:avLst>
              <a:gd name="adj" fmla="val 84324"/>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9" name="Right Arrow 150">
            <a:extLst>
              <a:ext uri="{FF2B5EF4-FFF2-40B4-BE49-F238E27FC236}">
                <a16:creationId xmlns:a16="http://schemas.microsoft.com/office/drawing/2014/main" id="{0ABB75B6-F843-4D92-849B-D6A554F4D96F}"/>
              </a:ext>
            </a:extLst>
          </p:cNvPr>
          <p:cNvSpPr/>
          <p:nvPr/>
        </p:nvSpPr>
        <p:spPr bwMode="gray">
          <a:xfrm>
            <a:off x="3506442" y="3732477"/>
            <a:ext cx="614542" cy="591799"/>
          </a:xfrm>
          <a:prstGeom prst="righ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6088391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a:spLocks noGrp="1"/>
          </p:cNvSpPr>
          <p:nvPr>
            <p:ph type="title"/>
          </p:nvPr>
        </p:nvSpPr>
        <p:spPr>
          <a:xfrm>
            <a:off x="469899" y="804672"/>
            <a:ext cx="4242777" cy="1995802"/>
          </a:xfrm>
        </p:spPr>
        <p:txBody>
          <a:bodyPr vert="horz" lIns="0" tIns="45720" rIns="0" bIns="0" rtlCol="0" anchor="t" anchorCtr="0">
            <a:noAutofit/>
          </a:bodyPr>
          <a:lstStyle/>
          <a:p>
            <a:r>
              <a:rPr lang="en-GB" sz="3600" b="1"/>
              <a:t>Measures of Success: </a:t>
            </a:r>
            <a:br>
              <a:rPr lang="en-GB" sz="3600" b="1"/>
            </a:br>
            <a:r>
              <a:rPr lang="en-GB" sz="3600" b="1"/>
              <a:t>Measuring IT Productivity</a:t>
            </a:r>
          </a:p>
        </p:txBody>
      </p:sp>
      <p:pic>
        <p:nvPicPr>
          <p:cNvPr id="6" name="Picture 5">
            <a:extLst>
              <a:ext uri="{FF2B5EF4-FFF2-40B4-BE49-F238E27FC236}">
                <a16:creationId xmlns:a16="http://schemas.microsoft.com/office/drawing/2014/main" id="{7BAF9EC5-F7FB-4DE4-8848-58B09C32A562}"/>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38536501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1650" y="316800"/>
            <a:ext cx="11220449" cy="329405"/>
          </a:xfrm>
        </p:spPr>
        <p:txBody>
          <a:bodyPr vert="horz" lIns="0" tIns="0" rIns="0" bIns="0" rtlCol="0" anchor="t" anchorCtr="0">
            <a:noAutofit/>
          </a:bodyPr>
          <a:lstStyle/>
          <a:p>
            <a:r>
              <a:rPr lang="es" sz="2200" b="1" dirty="0">
                <a:latin typeface="Open Sans ExtraBold" panose="020B0906030804020204" pitchFamily="34" charset="0"/>
                <a:ea typeface="Open Sans ExtraBold" panose="020B0906030804020204" pitchFamily="34" charset="0"/>
                <a:cs typeface="Open Sans ExtraBold" panose="020B0906030804020204" pitchFamily="34" charset="0"/>
              </a:rPr>
              <a:t>El papel cambiante de la tecnología y el líder tecnológico</a:t>
            </a:r>
            <a:endParaRPr lang="en-GB" sz="2200" b="1"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 Placeholder 4"/>
          <p:cNvSpPr>
            <a:spLocks noGrp="1"/>
          </p:cNvSpPr>
          <p:nvPr>
            <p:ph type="body" sz="quarter" idx="14"/>
          </p:nvPr>
        </p:nvSpPr>
        <p:spPr>
          <a:xfrm>
            <a:off x="501650" y="795600"/>
            <a:ext cx="11199600" cy="246221"/>
          </a:xfrm>
          <a:noFill/>
        </p:spPr>
        <p:txBody>
          <a:bodyPr vert="horz" wrap="square" lIns="0" tIns="0" rIns="0" bIns="0" rtlCol="0">
            <a:spAutoFit/>
          </a:bodyPr>
          <a:lstStyle/>
          <a:p>
            <a:r>
              <a:rPr lang="es" sz="1600" dirty="0">
                <a:latin typeface="Calibri" panose="020F0502020204030204" pitchFamily="34" charset="0"/>
                <a:cs typeface="Calibri" panose="020F0502020204030204" pitchFamily="34" charset="0"/>
              </a:rPr>
              <a:t>El papel de la tecnología sigue cambiando: de proveedor de servicios a cocreador de negocios.</a:t>
            </a:r>
            <a:endParaRPr lang="en-GB" sz="1600" dirty="0">
              <a:latin typeface="Calibri" panose="020F0502020204030204" pitchFamily="34" charset="0"/>
              <a:cs typeface="Calibri" panose="020F0502020204030204" pitchFamily="34" charset="0"/>
            </a:endParaRPr>
          </a:p>
        </p:txBody>
      </p:sp>
      <p:sp>
        <p:nvSpPr>
          <p:cNvPr id="246" name="Text Placeholder 1">
            <a:extLst>
              <a:ext uri="{FF2B5EF4-FFF2-40B4-BE49-F238E27FC236}">
                <a16:creationId xmlns:a16="http://schemas.microsoft.com/office/drawing/2014/main" id="{13877C50-972E-410D-997B-95225BC2D24D}"/>
              </a:ext>
            </a:extLst>
          </p:cNvPr>
          <p:cNvSpPr txBox="1">
            <a:spLocks/>
          </p:cNvSpPr>
          <p:nvPr/>
        </p:nvSpPr>
        <p:spPr>
          <a:xfrm>
            <a:off x="496200" y="1715329"/>
            <a:ext cx="11199600" cy="731652"/>
          </a:xfrm>
          <a:prstGeom prst="rect">
            <a:avLst/>
          </a:prstGeom>
          <a:noFill/>
        </p:spPr>
        <p:txBody>
          <a:bodyPr vert="horz" lIns="0" tIns="0" rIns="0" bIns="0" rtlCol="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lang="en-US" sz="14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s"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El papel de la tecnología, y el enfoque del CIO, está cambiando</a:t>
            </a:r>
            <a:r>
              <a:rPr kumimoji="0" lang="en-GB" sz="1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s" sz="16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entrega y gestión eficaces de aplicaciones e infraestructuras ya no es suficiente. Las organizaciones tecnológicas líderes deben adelantarse a las disrupciones en el panorama tecnológico y adoptar una perspectiva de afuera hacia adentro para brindar valor comercial.</a:t>
            </a:r>
            <a:endParaRPr kumimoji="0" lang="en-GB" sz="16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48" name="Group 247">
            <a:extLst>
              <a:ext uri="{FF2B5EF4-FFF2-40B4-BE49-F238E27FC236}">
                <a16:creationId xmlns:a16="http://schemas.microsoft.com/office/drawing/2014/main" id="{6B29FBE7-1AA8-447E-9C11-8AAE52CE5476}"/>
              </a:ext>
            </a:extLst>
          </p:cNvPr>
          <p:cNvGrpSpPr/>
          <p:nvPr/>
        </p:nvGrpSpPr>
        <p:grpSpPr>
          <a:xfrm>
            <a:off x="8099165" y="2985010"/>
            <a:ext cx="996674" cy="981691"/>
            <a:chOff x="4175899" y="2858579"/>
            <a:chExt cx="996674" cy="981691"/>
          </a:xfrm>
        </p:grpSpPr>
        <p:grpSp>
          <p:nvGrpSpPr>
            <p:cNvPr id="251" name="Group 250">
              <a:extLst>
                <a:ext uri="{FF2B5EF4-FFF2-40B4-BE49-F238E27FC236}">
                  <a16:creationId xmlns:a16="http://schemas.microsoft.com/office/drawing/2014/main" id="{1367A3BA-AE7A-4C4C-9056-EB11877C9C6F}"/>
                </a:ext>
              </a:extLst>
            </p:cNvPr>
            <p:cNvGrpSpPr/>
            <p:nvPr/>
          </p:nvGrpSpPr>
          <p:grpSpPr>
            <a:xfrm>
              <a:off x="4175899" y="2858579"/>
              <a:ext cx="996674" cy="981691"/>
              <a:chOff x="143252" y="2816179"/>
              <a:chExt cx="996674" cy="981691"/>
            </a:xfrm>
          </p:grpSpPr>
          <p:grpSp>
            <p:nvGrpSpPr>
              <p:cNvPr id="256" name="Group 79">
                <a:extLst>
                  <a:ext uri="{FF2B5EF4-FFF2-40B4-BE49-F238E27FC236}">
                    <a16:creationId xmlns:a16="http://schemas.microsoft.com/office/drawing/2014/main" id="{E2F97DC7-1EB5-4EF5-A5BA-0E9C4C8118A8}"/>
                  </a:ext>
                </a:extLst>
              </p:cNvPr>
              <p:cNvGrpSpPr>
                <a:grpSpLocks noChangeAspect="1"/>
              </p:cNvGrpSpPr>
              <p:nvPr/>
            </p:nvGrpSpPr>
            <p:grpSpPr bwMode="auto">
              <a:xfrm>
                <a:off x="143252" y="2816179"/>
                <a:ext cx="957884" cy="981691"/>
                <a:chOff x="1422" y="2196"/>
                <a:chExt cx="684" cy="701"/>
              </a:xfrm>
            </p:grpSpPr>
            <p:sp>
              <p:nvSpPr>
                <p:cNvPr id="259" name="Freeform 80">
                  <a:extLst>
                    <a:ext uri="{FF2B5EF4-FFF2-40B4-BE49-F238E27FC236}">
                      <a16:creationId xmlns:a16="http://schemas.microsoft.com/office/drawing/2014/main" id="{5591900B-1F0E-4FA7-BBE3-2441C1A86E15}"/>
                    </a:ext>
                  </a:extLst>
                </p:cNvPr>
                <p:cNvSpPr>
                  <a:spLocks noEditPoints="1"/>
                </p:cNvSpPr>
                <p:nvPr/>
              </p:nvSpPr>
              <p:spPr bwMode="auto">
                <a:xfrm>
                  <a:off x="1422" y="2196"/>
                  <a:ext cx="684" cy="701"/>
                </a:xfrm>
                <a:custGeom>
                  <a:avLst/>
                  <a:gdLst>
                    <a:gd name="T0" fmla="*/ 42 w 407"/>
                    <a:gd name="T1" fmla="*/ 302 h 417"/>
                    <a:gd name="T2" fmla="*/ 38 w 407"/>
                    <a:gd name="T3" fmla="*/ 336 h 417"/>
                    <a:gd name="T4" fmla="*/ 52 w 407"/>
                    <a:gd name="T5" fmla="*/ 343 h 417"/>
                    <a:gd name="T6" fmla="*/ 70 w 407"/>
                    <a:gd name="T7" fmla="*/ 372 h 417"/>
                    <a:gd name="T8" fmla="*/ 142 w 407"/>
                    <a:gd name="T9" fmla="*/ 387 h 417"/>
                    <a:gd name="T10" fmla="*/ 152 w 407"/>
                    <a:gd name="T11" fmla="*/ 413 h 417"/>
                    <a:gd name="T12" fmla="*/ 264 w 407"/>
                    <a:gd name="T13" fmla="*/ 362 h 417"/>
                    <a:gd name="T14" fmla="*/ 245 w 407"/>
                    <a:gd name="T15" fmla="*/ 310 h 417"/>
                    <a:gd name="T16" fmla="*/ 259 w 407"/>
                    <a:gd name="T17" fmla="*/ 299 h 417"/>
                    <a:gd name="T18" fmla="*/ 383 w 407"/>
                    <a:gd name="T19" fmla="*/ 257 h 417"/>
                    <a:gd name="T20" fmla="*/ 407 w 407"/>
                    <a:gd name="T21" fmla="*/ 125 h 417"/>
                    <a:gd name="T22" fmla="*/ 311 w 407"/>
                    <a:gd name="T23" fmla="*/ 100 h 417"/>
                    <a:gd name="T24" fmla="*/ 49 w 407"/>
                    <a:gd name="T25" fmla="*/ 67 h 417"/>
                    <a:gd name="T26" fmla="*/ 16 w 407"/>
                    <a:gd name="T27" fmla="*/ 179 h 417"/>
                    <a:gd name="T28" fmla="*/ 3 w 407"/>
                    <a:gd name="T29" fmla="*/ 277 h 417"/>
                    <a:gd name="T30" fmla="*/ 39 w 407"/>
                    <a:gd name="T31" fmla="*/ 300 h 417"/>
                    <a:gd name="T32" fmla="*/ 388 w 407"/>
                    <a:gd name="T33" fmla="*/ 233 h 417"/>
                    <a:gd name="T34" fmla="*/ 335 w 407"/>
                    <a:gd name="T35" fmla="*/ 239 h 417"/>
                    <a:gd name="T36" fmla="*/ 383 w 407"/>
                    <a:gd name="T37" fmla="*/ 119 h 417"/>
                    <a:gd name="T38" fmla="*/ 60 w 407"/>
                    <a:gd name="T39" fmla="*/ 150 h 417"/>
                    <a:gd name="T40" fmla="*/ 77 w 407"/>
                    <a:gd name="T41" fmla="*/ 108 h 417"/>
                    <a:gd name="T42" fmla="*/ 111 w 407"/>
                    <a:gd name="T43" fmla="*/ 73 h 417"/>
                    <a:gd name="T44" fmla="*/ 149 w 407"/>
                    <a:gd name="T45" fmla="*/ 92 h 417"/>
                    <a:gd name="T46" fmla="*/ 172 w 407"/>
                    <a:gd name="T47" fmla="*/ 57 h 417"/>
                    <a:gd name="T48" fmla="*/ 218 w 407"/>
                    <a:gd name="T49" fmla="*/ 70 h 417"/>
                    <a:gd name="T50" fmla="*/ 259 w 407"/>
                    <a:gd name="T51" fmla="*/ 104 h 417"/>
                    <a:gd name="T52" fmla="*/ 264 w 407"/>
                    <a:gd name="T53" fmla="*/ 108 h 417"/>
                    <a:gd name="T54" fmla="*/ 280 w 407"/>
                    <a:gd name="T55" fmla="*/ 148 h 417"/>
                    <a:gd name="T56" fmla="*/ 276 w 407"/>
                    <a:gd name="T57" fmla="*/ 154 h 417"/>
                    <a:gd name="T58" fmla="*/ 254 w 407"/>
                    <a:gd name="T59" fmla="*/ 173 h 417"/>
                    <a:gd name="T60" fmla="*/ 276 w 407"/>
                    <a:gd name="T61" fmla="*/ 195 h 417"/>
                    <a:gd name="T62" fmla="*/ 278 w 407"/>
                    <a:gd name="T63" fmla="*/ 201 h 417"/>
                    <a:gd name="T64" fmla="*/ 258 w 407"/>
                    <a:gd name="T65" fmla="*/ 240 h 417"/>
                    <a:gd name="T66" fmla="*/ 254 w 407"/>
                    <a:gd name="T67" fmla="*/ 242 h 417"/>
                    <a:gd name="T68" fmla="*/ 218 w 407"/>
                    <a:gd name="T69" fmla="*/ 270 h 417"/>
                    <a:gd name="T70" fmla="*/ 172 w 407"/>
                    <a:gd name="T71" fmla="*/ 283 h 417"/>
                    <a:gd name="T72" fmla="*/ 152 w 407"/>
                    <a:gd name="T73" fmla="*/ 253 h 417"/>
                    <a:gd name="T74" fmla="*/ 120 w 407"/>
                    <a:gd name="T75" fmla="*/ 272 h 417"/>
                    <a:gd name="T76" fmla="*/ 83 w 407"/>
                    <a:gd name="T77" fmla="*/ 241 h 417"/>
                    <a:gd name="T78" fmla="*/ 62 w 407"/>
                    <a:gd name="T79" fmla="*/ 201 h 417"/>
                    <a:gd name="T80" fmla="*/ 58 w 407"/>
                    <a:gd name="T81" fmla="*/ 15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7" h="417">
                      <a:moveTo>
                        <a:pt x="39" y="300"/>
                      </a:moveTo>
                      <a:cubicBezTo>
                        <a:pt x="40" y="300"/>
                        <a:pt x="42" y="301"/>
                        <a:pt x="42" y="302"/>
                      </a:cubicBezTo>
                      <a:cubicBezTo>
                        <a:pt x="41" y="308"/>
                        <a:pt x="40" y="320"/>
                        <a:pt x="36" y="328"/>
                      </a:cubicBezTo>
                      <a:cubicBezTo>
                        <a:pt x="35" y="331"/>
                        <a:pt x="35" y="334"/>
                        <a:pt x="38" y="336"/>
                      </a:cubicBezTo>
                      <a:cubicBezTo>
                        <a:pt x="41" y="338"/>
                        <a:pt x="46" y="341"/>
                        <a:pt x="52" y="341"/>
                      </a:cubicBezTo>
                      <a:cubicBezTo>
                        <a:pt x="53" y="341"/>
                        <a:pt x="53" y="342"/>
                        <a:pt x="52" y="343"/>
                      </a:cubicBezTo>
                      <a:cubicBezTo>
                        <a:pt x="50" y="345"/>
                        <a:pt x="47" y="349"/>
                        <a:pt x="49" y="353"/>
                      </a:cubicBezTo>
                      <a:cubicBezTo>
                        <a:pt x="51" y="358"/>
                        <a:pt x="69" y="364"/>
                        <a:pt x="70" y="372"/>
                      </a:cubicBezTo>
                      <a:cubicBezTo>
                        <a:pt x="71" y="381"/>
                        <a:pt x="68" y="405"/>
                        <a:pt x="89" y="408"/>
                      </a:cubicBezTo>
                      <a:cubicBezTo>
                        <a:pt x="107" y="410"/>
                        <a:pt x="134" y="392"/>
                        <a:pt x="142" y="387"/>
                      </a:cubicBezTo>
                      <a:cubicBezTo>
                        <a:pt x="143" y="386"/>
                        <a:pt x="144" y="386"/>
                        <a:pt x="145" y="388"/>
                      </a:cubicBezTo>
                      <a:cubicBezTo>
                        <a:pt x="152" y="413"/>
                        <a:pt x="152" y="413"/>
                        <a:pt x="152" y="413"/>
                      </a:cubicBezTo>
                      <a:cubicBezTo>
                        <a:pt x="153" y="416"/>
                        <a:pt x="157" y="417"/>
                        <a:pt x="159" y="416"/>
                      </a:cubicBezTo>
                      <a:cubicBezTo>
                        <a:pt x="264" y="362"/>
                        <a:pt x="264" y="362"/>
                        <a:pt x="264" y="362"/>
                      </a:cubicBezTo>
                      <a:cubicBezTo>
                        <a:pt x="267" y="360"/>
                        <a:pt x="268" y="357"/>
                        <a:pt x="266" y="354"/>
                      </a:cubicBezTo>
                      <a:cubicBezTo>
                        <a:pt x="245" y="310"/>
                        <a:pt x="245" y="310"/>
                        <a:pt x="245" y="310"/>
                      </a:cubicBezTo>
                      <a:cubicBezTo>
                        <a:pt x="245" y="309"/>
                        <a:pt x="245" y="307"/>
                        <a:pt x="246" y="306"/>
                      </a:cubicBezTo>
                      <a:cubicBezTo>
                        <a:pt x="250" y="304"/>
                        <a:pt x="258" y="300"/>
                        <a:pt x="259" y="299"/>
                      </a:cubicBezTo>
                      <a:cubicBezTo>
                        <a:pt x="276" y="289"/>
                        <a:pt x="291" y="274"/>
                        <a:pt x="302" y="257"/>
                      </a:cubicBezTo>
                      <a:cubicBezTo>
                        <a:pt x="383" y="257"/>
                        <a:pt x="383" y="257"/>
                        <a:pt x="383" y="257"/>
                      </a:cubicBezTo>
                      <a:cubicBezTo>
                        <a:pt x="396" y="257"/>
                        <a:pt x="407" y="246"/>
                        <a:pt x="407" y="233"/>
                      </a:cubicBezTo>
                      <a:cubicBezTo>
                        <a:pt x="407" y="125"/>
                        <a:pt x="407" y="125"/>
                        <a:pt x="407" y="125"/>
                      </a:cubicBezTo>
                      <a:cubicBezTo>
                        <a:pt x="407" y="111"/>
                        <a:pt x="396" y="100"/>
                        <a:pt x="383" y="100"/>
                      </a:cubicBezTo>
                      <a:cubicBezTo>
                        <a:pt x="311" y="100"/>
                        <a:pt x="311" y="100"/>
                        <a:pt x="311" y="100"/>
                      </a:cubicBezTo>
                      <a:cubicBezTo>
                        <a:pt x="276" y="34"/>
                        <a:pt x="199" y="0"/>
                        <a:pt x="122" y="25"/>
                      </a:cubicBezTo>
                      <a:cubicBezTo>
                        <a:pt x="97" y="33"/>
                        <a:pt x="68" y="48"/>
                        <a:pt x="49" y="67"/>
                      </a:cubicBezTo>
                      <a:cubicBezTo>
                        <a:pt x="35" y="81"/>
                        <a:pt x="25" y="99"/>
                        <a:pt x="19" y="118"/>
                      </a:cubicBezTo>
                      <a:cubicBezTo>
                        <a:pt x="12" y="138"/>
                        <a:pt x="12" y="159"/>
                        <a:pt x="16" y="179"/>
                      </a:cubicBezTo>
                      <a:cubicBezTo>
                        <a:pt x="20" y="199"/>
                        <a:pt x="31" y="220"/>
                        <a:pt x="26" y="241"/>
                      </a:cubicBezTo>
                      <a:cubicBezTo>
                        <a:pt x="23" y="254"/>
                        <a:pt x="15" y="268"/>
                        <a:pt x="3" y="277"/>
                      </a:cubicBezTo>
                      <a:cubicBezTo>
                        <a:pt x="1" y="279"/>
                        <a:pt x="0" y="282"/>
                        <a:pt x="2" y="284"/>
                      </a:cubicBezTo>
                      <a:cubicBezTo>
                        <a:pt x="9" y="291"/>
                        <a:pt x="23" y="303"/>
                        <a:pt x="39" y="300"/>
                      </a:cubicBezTo>
                      <a:close/>
                      <a:moveTo>
                        <a:pt x="388" y="125"/>
                      </a:moveTo>
                      <a:cubicBezTo>
                        <a:pt x="388" y="233"/>
                        <a:pt x="388" y="233"/>
                        <a:pt x="388" y="233"/>
                      </a:cubicBezTo>
                      <a:cubicBezTo>
                        <a:pt x="388" y="236"/>
                        <a:pt x="386" y="239"/>
                        <a:pt x="383" y="239"/>
                      </a:cubicBezTo>
                      <a:cubicBezTo>
                        <a:pt x="335" y="239"/>
                        <a:pt x="335" y="239"/>
                        <a:pt x="335" y="239"/>
                      </a:cubicBezTo>
                      <a:cubicBezTo>
                        <a:pt x="335" y="119"/>
                        <a:pt x="335" y="119"/>
                        <a:pt x="335" y="119"/>
                      </a:cubicBezTo>
                      <a:cubicBezTo>
                        <a:pt x="383" y="119"/>
                        <a:pt x="383" y="119"/>
                        <a:pt x="383" y="119"/>
                      </a:cubicBezTo>
                      <a:cubicBezTo>
                        <a:pt x="386" y="119"/>
                        <a:pt x="388" y="122"/>
                        <a:pt x="388" y="125"/>
                      </a:cubicBezTo>
                      <a:close/>
                      <a:moveTo>
                        <a:pt x="60" y="150"/>
                      </a:moveTo>
                      <a:cubicBezTo>
                        <a:pt x="91" y="138"/>
                        <a:pt x="91" y="138"/>
                        <a:pt x="91" y="138"/>
                      </a:cubicBezTo>
                      <a:cubicBezTo>
                        <a:pt x="77" y="108"/>
                        <a:pt x="77" y="108"/>
                        <a:pt x="77" y="108"/>
                      </a:cubicBezTo>
                      <a:cubicBezTo>
                        <a:pt x="77" y="106"/>
                        <a:pt x="77" y="105"/>
                        <a:pt x="78" y="104"/>
                      </a:cubicBezTo>
                      <a:cubicBezTo>
                        <a:pt x="111" y="73"/>
                        <a:pt x="111" y="73"/>
                        <a:pt x="111" y="73"/>
                      </a:cubicBezTo>
                      <a:cubicBezTo>
                        <a:pt x="112" y="72"/>
                        <a:pt x="114" y="72"/>
                        <a:pt x="115" y="73"/>
                      </a:cubicBezTo>
                      <a:cubicBezTo>
                        <a:pt x="149" y="92"/>
                        <a:pt x="149" y="92"/>
                        <a:pt x="149" y="92"/>
                      </a:cubicBezTo>
                      <a:cubicBezTo>
                        <a:pt x="168" y="59"/>
                        <a:pt x="168" y="59"/>
                        <a:pt x="168" y="59"/>
                      </a:cubicBezTo>
                      <a:cubicBezTo>
                        <a:pt x="169" y="58"/>
                        <a:pt x="171" y="57"/>
                        <a:pt x="172" y="57"/>
                      </a:cubicBezTo>
                      <a:cubicBezTo>
                        <a:pt x="216" y="67"/>
                        <a:pt x="216" y="67"/>
                        <a:pt x="216" y="67"/>
                      </a:cubicBezTo>
                      <a:cubicBezTo>
                        <a:pt x="217" y="67"/>
                        <a:pt x="218" y="69"/>
                        <a:pt x="218" y="70"/>
                      </a:cubicBezTo>
                      <a:cubicBezTo>
                        <a:pt x="222" y="108"/>
                        <a:pt x="222" y="108"/>
                        <a:pt x="222" y="108"/>
                      </a:cubicBezTo>
                      <a:cubicBezTo>
                        <a:pt x="259" y="104"/>
                        <a:pt x="259" y="104"/>
                        <a:pt x="259" y="104"/>
                      </a:cubicBezTo>
                      <a:cubicBezTo>
                        <a:pt x="261" y="104"/>
                        <a:pt x="262" y="105"/>
                        <a:pt x="263" y="106"/>
                      </a:cubicBezTo>
                      <a:cubicBezTo>
                        <a:pt x="264" y="108"/>
                        <a:pt x="264" y="108"/>
                        <a:pt x="264" y="108"/>
                      </a:cubicBezTo>
                      <a:cubicBezTo>
                        <a:pt x="276" y="138"/>
                        <a:pt x="276" y="138"/>
                        <a:pt x="276" y="138"/>
                      </a:cubicBezTo>
                      <a:cubicBezTo>
                        <a:pt x="280" y="148"/>
                        <a:pt x="280" y="148"/>
                        <a:pt x="280" y="148"/>
                      </a:cubicBezTo>
                      <a:cubicBezTo>
                        <a:pt x="281" y="149"/>
                        <a:pt x="280" y="151"/>
                        <a:pt x="279" y="151"/>
                      </a:cubicBezTo>
                      <a:cubicBezTo>
                        <a:pt x="276" y="154"/>
                        <a:pt x="276" y="154"/>
                        <a:pt x="276" y="154"/>
                      </a:cubicBezTo>
                      <a:cubicBezTo>
                        <a:pt x="257" y="170"/>
                        <a:pt x="257" y="170"/>
                        <a:pt x="257" y="170"/>
                      </a:cubicBezTo>
                      <a:cubicBezTo>
                        <a:pt x="254" y="173"/>
                        <a:pt x="254" y="173"/>
                        <a:pt x="254" y="173"/>
                      </a:cubicBezTo>
                      <a:cubicBezTo>
                        <a:pt x="257" y="177"/>
                        <a:pt x="257" y="177"/>
                        <a:pt x="257" y="177"/>
                      </a:cubicBezTo>
                      <a:cubicBezTo>
                        <a:pt x="276" y="195"/>
                        <a:pt x="276" y="195"/>
                        <a:pt x="276" y="195"/>
                      </a:cubicBezTo>
                      <a:cubicBezTo>
                        <a:pt x="278" y="197"/>
                        <a:pt x="278" y="197"/>
                        <a:pt x="278" y="197"/>
                      </a:cubicBezTo>
                      <a:cubicBezTo>
                        <a:pt x="279" y="198"/>
                        <a:pt x="279" y="199"/>
                        <a:pt x="278" y="201"/>
                      </a:cubicBezTo>
                      <a:cubicBezTo>
                        <a:pt x="276" y="205"/>
                        <a:pt x="276" y="205"/>
                        <a:pt x="276" y="205"/>
                      </a:cubicBezTo>
                      <a:cubicBezTo>
                        <a:pt x="258" y="240"/>
                        <a:pt x="258" y="240"/>
                        <a:pt x="258" y="240"/>
                      </a:cubicBezTo>
                      <a:cubicBezTo>
                        <a:pt x="258" y="241"/>
                        <a:pt x="258" y="241"/>
                        <a:pt x="258" y="241"/>
                      </a:cubicBezTo>
                      <a:cubicBezTo>
                        <a:pt x="257" y="242"/>
                        <a:pt x="256" y="243"/>
                        <a:pt x="254" y="242"/>
                      </a:cubicBezTo>
                      <a:cubicBezTo>
                        <a:pt x="221" y="237"/>
                        <a:pt x="221" y="237"/>
                        <a:pt x="221" y="237"/>
                      </a:cubicBezTo>
                      <a:cubicBezTo>
                        <a:pt x="218" y="270"/>
                        <a:pt x="218" y="270"/>
                        <a:pt x="218" y="270"/>
                      </a:cubicBezTo>
                      <a:cubicBezTo>
                        <a:pt x="218" y="272"/>
                        <a:pt x="217" y="273"/>
                        <a:pt x="216" y="273"/>
                      </a:cubicBezTo>
                      <a:cubicBezTo>
                        <a:pt x="172" y="283"/>
                        <a:pt x="172" y="283"/>
                        <a:pt x="172" y="283"/>
                      </a:cubicBezTo>
                      <a:cubicBezTo>
                        <a:pt x="171" y="283"/>
                        <a:pt x="169" y="283"/>
                        <a:pt x="168" y="281"/>
                      </a:cubicBezTo>
                      <a:cubicBezTo>
                        <a:pt x="152" y="253"/>
                        <a:pt x="152" y="253"/>
                        <a:pt x="152" y="253"/>
                      </a:cubicBezTo>
                      <a:cubicBezTo>
                        <a:pt x="124" y="272"/>
                        <a:pt x="124" y="272"/>
                        <a:pt x="124" y="272"/>
                      </a:cubicBezTo>
                      <a:cubicBezTo>
                        <a:pt x="123" y="273"/>
                        <a:pt x="121" y="273"/>
                        <a:pt x="120" y="272"/>
                      </a:cubicBezTo>
                      <a:cubicBezTo>
                        <a:pt x="85" y="245"/>
                        <a:pt x="85" y="245"/>
                        <a:pt x="85" y="245"/>
                      </a:cubicBezTo>
                      <a:cubicBezTo>
                        <a:pt x="83" y="244"/>
                        <a:pt x="83" y="242"/>
                        <a:pt x="83" y="241"/>
                      </a:cubicBezTo>
                      <a:cubicBezTo>
                        <a:pt x="95" y="209"/>
                        <a:pt x="95" y="209"/>
                        <a:pt x="95" y="209"/>
                      </a:cubicBezTo>
                      <a:cubicBezTo>
                        <a:pt x="62" y="201"/>
                        <a:pt x="62" y="201"/>
                        <a:pt x="62" y="201"/>
                      </a:cubicBezTo>
                      <a:cubicBezTo>
                        <a:pt x="61" y="200"/>
                        <a:pt x="60" y="199"/>
                        <a:pt x="60" y="197"/>
                      </a:cubicBezTo>
                      <a:cubicBezTo>
                        <a:pt x="58" y="153"/>
                        <a:pt x="58" y="153"/>
                        <a:pt x="58" y="153"/>
                      </a:cubicBezTo>
                      <a:cubicBezTo>
                        <a:pt x="58" y="151"/>
                        <a:pt x="59" y="150"/>
                        <a:pt x="60" y="15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0" name="Freeform 81">
                  <a:extLst>
                    <a:ext uri="{FF2B5EF4-FFF2-40B4-BE49-F238E27FC236}">
                      <a16:creationId xmlns:a16="http://schemas.microsoft.com/office/drawing/2014/main" id="{5DE696E8-0E29-49F1-A2D9-605E791D0814}"/>
                    </a:ext>
                  </a:extLst>
                </p:cNvPr>
                <p:cNvSpPr>
                  <a:spLocks/>
                </p:cNvSpPr>
                <p:nvPr/>
              </p:nvSpPr>
              <p:spPr bwMode="auto">
                <a:xfrm>
                  <a:off x="2016" y="2530"/>
                  <a:ext cx="26" cy="39"/>
                </a:xfrm>
                <a:custGeom>
                  <a:avLst/>
                  <a:gdLst>
                    <a:gd name="T0" fmla="*/ 2 w 16"/>
                    <a:gd name="T1" fmla="*/ 23 h 23"/>
                    <a:gd name="T2" fmla="*/ 14 w 16"/>
                    <a:gd name="T3" fmla="*/ 23 h 23"/>
                    <a:gd name="T4" fmla="*/ 16 w 16"/>
                    <a:gd name="T5" fmla="*/ 21 h 23"/>
                    <a:gd name="T6" fmla="*/ 16 w 16"/>
                    <a:gd name="T7" fmla="*/ 1 h 23"/>
                    <a:gd name="T8" fmla="*/ 14 w 16"/>
                    <a:gd name="T9" fmla="*/ 0 h 23"/>
                    <a:gd name="T10" fmla="*/ 2 w 16"/>
                    <a:gd name="T11" fmla="*/ 0 h 23"/>
                    <a:gd name="T12" fmla="*/ 0 w 16"/>
                    <a:gd name="T13" fmla="*/ 1 h 23"/>
                    <a:gd name="T14" fmla="*/ 0 w 16"/>
                    <a:gd name="T15" fmla="*/ 21 h 23"/>
                    <a:gd name="T16" fmla="*/ 2 w 1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3">
                      <a:moveTo>
                        <a:pt x="2" y="23"/>
                      </a:moveTo>
                      <a:cubicBezTo>
                        <a:pt x="14" y="23"/>
                        <a:pt x="14" y="23"/>
                        <a:pt x="14" y="23"/>
                      </a:cubicBezTo>
                      <a:cubicBezTo>
                        <a:pt x="15" y="23"/>
                        <a:pt x="16" y="22"/>
                        <a:pt x="16" y="21"/>
                      </a:cubicBezTo>
                      <a:cubicBezTo>
                        <a:pt x="16" y="1"/>
                        <a:pt x="16" y="1"/>
                        <a:pt x="16" y="1"/>
                      </a:cubicBezTo>
                      <a:cubicBezTo>
                        <a:pt x="16" y="0"/>
                        <a:pt x="15" y="0"/>
                        <a:pt x="14" y="0"/>
                      </a:cubicBezTo>
                      <a:cubicBezTo>
                        <a:pt x="2" y="0"/>
                        <a:pt x="2" y="0"/>
                        <a:pt x="2" y="0"/>
                      </a:cubicBezTo>
                      <a:cubicBezTo>
                        <a:pt x="1" y="0"/>
                        <a:pt x="0" y="0"/>
                        <a:pt x="0" y="1"/>
                      </a:cubicBezTo>
                      <a:cubicBezTo>
                        <a:pt x="0" y="21"/>
                        <a:pt x="0" y="21"/>
                        <a:pt x="0" y="21"/>
                      </a:cubicBezTo>
                      <a:cubicBezTo>
                        <a:pt x="0" y="22"/>
                        <a:pt x="1" y="23"/>
                        <a:pt x="2" y="23"/>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1" name="Freeform 82">
                  <a:extLst>
                    <a:ext uri="{FF2B5EF4-FFF2-40B4-BE49-F238E27FC236}">
                      <a16:creationId xmlns:a16="http://schemas.microsoft.com/office/drawing/2014/main" id="{7CD21DD0-BB6A-4061-9988-4408ED89DB6B}"/>
                    </a:ext>
                  </a:extLst>
                </p:cNvPr>
                <p:cNvSpPr>
                  <a:spLocks/>
                </p:cNvSpPr>
                <p:nvPr/>
              </p:nvSpPr>
              <p:spPr bwMode="auto">
                <a:xfrm>
                  <a:off x="2016" y="2428"/>
                  <a:ext cx="26" cy="38"/>
                </a:xfrm>
                <a:custGeom>
                  <a:avLst/>
                  <a:gdLst>
                    <a:gd name="T0" fmla="*/ 2 w 16"/>
                    <a:gd name="T1" fmla="*/ 23 h 23"/>
                    <a:gd name="T2" fmla="*/ 14 w 16"/>
                    <a:gd name="T3" fmla="*/ 23 h 23"/>
                    <a:gd name="T4" fmla="*/ 16 w 16"/>
                    <a:gd name="T5" fmla="*/ 21 h 23"/>
                    <a:gd name="T6" fmla="*/ 16 w 16"/>
                    <a:gd name="T7" fmla="*/ 2 h 23"/>
                    <a:gd name="T8" fmla="*/ 14 w 16"/>
                    <a:gd name="T9" fmla="*/ 0 h 23"/>
                    <a:gd name="T10" fmla="*/ 2 w 16"/>
                    <a:gd name="T11" fmla="*/ 0 h 23"/>
                    <a:gd name="T12" fmla="*/ 0 w 16"/>
                    <a:gd name="T13" fmla="*/ 2 h 23"/>
                    <a:gd name="T14" fmla="*/ 0 w 16"/>
                    <a:gd name="T15" fmla="*/ 21 h 23"/>
                    <a:gd name="T16" fmla="*/ 2 w 1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3">
                      <a:moveTo>
                        <a:pt x="2" y="23"/>
                      </a:moveTo>
                      <a:cubicBezTo>
                        <a:pt x="14" y="23"/>
                        <a:pt x="14" y="23"/>
                        <a:pt x="14" y="23"/>
                      </a:cubicBezTo>
                      <a:cubicBezTo>
                        <a:pt x="15" y="23"/>
                        <a:pt x="16" y="23"/>
                        <a:pt x="16" y="21"/>
                      </a:cubicBezTo>
                      <a:cubicBezTo>
                        <a:pt x="16" y="2"/>
                        <a:pt x="16" y="2"/>
                        <a:pt x="16" y="2"/>
                      </a:cubicBezTo>
                      <a:cubicBezTo>
                        <a:pt x="16" y="1"/>
                        <a:pt x="15" y="0"/>
                        <a:pt x="14" y="0"/>
                      </a:cubicBezTo>
                      <a:cubicBezTo>
                        <a:pt x="2" y="0"/>
                        <a:pt x="2" y="0"/>
                        <a:pt x="2" y="0"/>
                      </a:cubicBezTo>
                      <a:cubicBezTo>
                        <a:pt x="1" y="0"/>
                        <a:pt x="0" y="1"/>
                        <a:pt x="0" y="2"/>
                      </a:cubicBezTo>
                      <a:cubicBezTo>
                        <a:pt x="0" y="21"/>
                        <a:pt x="0" y="21"/>
                        <a:pt x="0" y="21"/>
                      </a:cubicBezTo>
                      <a:cubicBezTo>
                        <a:pt x="0" y="23"/>
                        <a:pt x="1" y="23"/>
                        <a:pt x="2" y="23"/>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2" name="Freeform 83">
                  <a:extLst>
                    <a:ext uri="{FF2B5EF4-FFF2-40B4-BE49-F238E27FC236}">
                      <a16:creationId xmlns:a16="http://schemas.microsoft.com/office/drawing/2014/main" id="{352A0017-9190-4388-AAFB-1056B08DBE11}"/>
                    </a:ext>
                  </a:extLst>
                </p:cNvPr>
                <p:cNvSpPr>
                  <a:spLocks/>
                </p:cNvSpPr>
                <p:nvPr/>
              </p:nvSpPr>
              <p:spPr bwMode="auto">
                <a:xfrm>
                  <a:off x="1647" y="2423"/>
                  <a:ext cx="120" cy="117"/>
                </a:xfrm>
                <a:custGeom>
                  <a:avLst/>
                  <a:gdLst>
                    <a:gd name="T0" fmla="*/ 7 w 71"/>
                    <a:gd name="T1" fmla="*/ 56 h 70"/>
                    <a:gd name="T2" fmla="*/ 22 w 71"/>
                    <a:gd name="T3" fmla="*/ 68 h 70"/>
                    <a:gd name="T4" fmla="*/ 31 w 71"/>
                    <a:gd name="T5" fmla="*/ 70 h 70"/>
                    <a:gd name="T6" fmla="*/ 34 w 71"/>
                    <a:gd name="T7" fmla="*/ 70 h 70"/>
                    <a:gd name="T8" fmla="*/ 35 w 71"/>
                    <a:gd name="T9" fmla="*/ 70 h 70"/>
                    <a:gd name="T10" fmla="*/ 52 w 71"/>
                    <a:gd name="T11" fmla="*/ 66 h 70"/>
                    <a:gd name="T12" fmla="*/ 61 w 71"/>
                    <a:gd name="T13" fmla="*/ 59 h 70"/>
                    <a:gd name="T14" fmla="*/ 70 w 71"/>
                    <a:gd name="T15" fmla="*/ 42 h 70"/>
                    <a:gd name="T16" fmla="*/ 70 w 71"/>
                    <a:gd name="T17" fmla="*/ 40 h 70"/>
                    <a:gd name="T18" fmla="*/ 70 w 71"/>
                    <a:gd name="T19" fmla="*/ 31 h 70"/>
                    <a:gd name="T20" fmla="*/ 61 w 71"/>
                    <a:gd name="T21" fmla="*/ 11 h 70"/>
                    <a:gd name="T22" fmla="*/ 54 w 71"/>
                    <a:gd name="T23" fmla="*/ 5 h 70"/>
                    <a:gd name="T24" fmla="*/ 40 w 71"/>
                    <a:gd name="T25" fmla="*/ 0 h 70"/>
                    <a:gd name="T26" fmla="*/ 35 w 71"/>
                    <a:gd name="T27" fmla="*/ 0 h 70"/>
                    <a:gd name="T28" fmla="*/ 31 w 71"/>
                    <a:gd name="T29" fmla="*/ 0 h 70"/>
                    <a:gd name="T30" fmla="*/ 22 w 71"/>
                    <a:gd name="T31" fmla="*/ 2 h 70"/>
                    <a:gd name="T32" fmla="*/ 6 w 71"/>
                    <a:gd name="T33" fmla="*/ 17 h 70"/>
                    <a:gd name="T34" fmla="*/ 1 w 71"/>
                    <a:gd name="T35" fmla="*/ 27 h 70"/>
                    <a:gd name="T36" fmla="*/ 1 w 71"/>
                    <a:gd name="T37" fmla="*/ 31 h 70"/>
                    <a:gd name="T38" fmla="*/ 2 w 71"/>
                    <a:gd name="T39" fmla="*/ 46 h 70"/>
                    <a:gd name="T40" fmla="*/ 7 w 71"/>
                    <a:gd name="T41"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70">
                      <a:moveTo>
                        <a:pt x="7" y="56"/>
                      </a:moveTo>
                      <a:cubicBezTo>
                        <a:pt x="11" y="61"/>
                        <a:pt x="16" y="65"/>
                        <a:pt x="22" y="68"/>
                      </a:cubicBezTo>
                      <a:cubicBezTo>
                        <a:pt x="25" y="69"/>
                        <a:pt x="28" y="70"/>
                        <a:pt x="31" y="70"/>
                      </a:cubicBezTo>
                      <a:cubicBezTo>
                        <a:pt x="32" y="70"/>
                        <a:pt x="33" y="70"/>
                        <a:pt x="34" y="70"/>
                      </a:cubicBezTo>
                      <a:cubicBezTo>
                        <a:pt x="34" y="70"/>
                        <a:pt x="35" y="70"/>
                        <a:pt x="35" y="70"/>
                      </a:cubicBezTo>
                      <a:cubicBezTo>
                        <a:pt x="41" y="70"/>
                        <a:pt x="47" y="69"/>
                        <a:pt x="52" y="66"/>
                      </a:cubicBezTo>
                      <a:cubicBezTo>
                        <a:pt x="56" y="64"/>
                        <a:pt x="59" y="62"/>
                        <a:pt x="61" y="59"/>
                      </a:cubicBezTo>
                      <a:cubicBezTo>
                        <a:pt x="66" y="54"/>
                        <a:pt x="69" y="49"/>
                        <a:pt x="70" y="42"/>
                      </a:cubicBezTo>
                      <a:cubicBezTo>
                        <a:pt x="70" y="41"/>
                        <a:pt x="70" y="41"/>
                        <a:pt x="70" y="40"/>
                      </a:cubicBezTo>
                      <a:cubicBezTo>
                        <a:pt x="71" y="37"/>
                        <a:pt x="71" y="34"/>
                        <a:pt x="70" y="31"/>
                      </a:cubicBezTo>
                      <a:cubicBezTo>
                        <a:pt x="69" y="23"/>
                        <a:pt x="66" y="17"/>
                        <a:pt x="61" y="11"/>
                      </a:cubicBezTo>
                      <a:cubicBezTo>
                        <a:pt x="59" y="9"/>
                        <a:pt x="57" y="7"/>
                        <a:pt x="54" y="5"/>
                      </a:cubicBezTo>
                      <a:cubicBezTo>
                        <a:pt x="50" y="3"/>
                        <a:pt x="45" y="1"/>
                        <a:pt x="40" y="0"/>
                      </a:cubicBezTo>
                      <a:cubicBezTo>
                        <a:pt x="39" y="0"/>
                        <a:pt x="37" y="0"/>
                        <a:pt x="35" y="0"/>
                      </a:cubicBezTo>
                      <a:cubicBezTo>
                        <a:pt x="34" y="0"/>
                        <a:pt x="32" y="0"/>
                        <a:pt x="31" y="0"/>
                      </a:cubicBezTo>
                      <a:cubicBezTo>
                        <a:pt x="28" y="1"/>
                        <a:pt x="25" y="1"/>
                        <a:pt x="22" y="2"/>
                      </a:cubicBezTo>
                      <a:cubicBezTo>
                        <a:pt x="15" y="5"/>
                        <a:pt x="9" y="10"/>
                        <a:pt x="6" y="17"/>
                      </a:cubicBezTo>
                      <a:cubicBezTo>
                        <a:pt x="4" y="20"/>
                        <a:pt x="2" y="23"/>
                        <a:pt x="1" y="27"/>
                      </a:cubicBezTo>
                      <a:cubicBezTo>
                        <a:pt x="1" y="28"/>
                        <a:pt x="1" y="29"/>
                        <a:pt x="1" y="31"/>
                      </a:cubicBezTo>
                      <a:cubicBezTo>
                        <a:pt x="0" y="36"/>
                        <a:pt x="0" y="41"/>
                        <a:pt x="2" y="46"/>
                      </a:cubicBezTo>
                      <a:cubicBezTo>
                        <a:pt x="3" y="50"/>
                        <a:pt x="5" y="53"/>
                        <a:pt x="7" y="56"/>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57" name="Rectangle 256">
                <a:extLst>
                  <a:ext uri="{FF2B5EF4-FFF2-40B4-BE49-F238E27FC236}">
                    <a16:creationId xmlns:a16="http://schemas.microsoft.com/office/drawing/2014/main" id="{E4F6312B-58AF-4E88-A434-5AA88253DF3A}"/>
                  </a:ext>
                </a:extLst>
              </p:cNvPr>
              <p:cNvSpPr/>
              <p:nvPr/>
            </p:nvSpPr>
            <p:spPr bwMode="gray">
              <a:xfrm>
                <a:off x="756654" y="3038432"/>
                <a:ext cx="383272" cy="39055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8" name="Oval 257">
                <a:extLst>
                  <a:ext uri="{FF2B5EF4-FFF2-40B4-BE49-F238E27FC236}">
                    <a16:creationId xmlns:a16="http://schemas.microsoft.com/office/drawing/2014/main" id="{C373BE16-604C-4CED-8840-6E9D66290723}"/>
                  </a:ext>
                </a:extLst>
              </p:cNvPr>
              <p:cNvSpPr/>
              <p:nvPr/>
            </p:nvSpPr>
            <p:spPr bwMode="gray">
              <a:xfrm>
                <a:off x="244522" y="2858579"/>
                <a:ext cx="694460" cy="694460"/>
              </a:xfrm>
              <a:prstGeom prst="ellipse">
                <a:avLst/>
              </a:prstGeom>
              <a:solidFill>
                <a:srgbClr val="000000"/>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2" name="Group 251">
              <a:extLst>
                <a:ext uri="{FF2B5EF4-FFF2-40B4-BE49-F238E27FC236}">
                  <a16:creationId xmlns:a16="http://schemas.microsoft.com/office/drawing/2014/main" id="{E5A87CA9-35A1-4CD2-A0AD-27F07C12D4B1}"/>
                </a:ext>
              </a:extLst>
            </p:cNvPr>
            <p:cNvGrpSpPr/>
            <p:nvPr/>
          </p:nvGrpSpPr>
          <p:grpSpPr>
            <a:xfrm>
              <a:off x="4401079" y="3003661"/>
              <a:ext cx="488567" cy="482879"/>
              <a:chOff x="2351840" y="2116047"/>
              <a:chExt cx="4090989" cy="4043362"/>
            </a:xfrm>
          </p:grpSpPr>
          <p:sp>
            <p:nvSpPr>
              <p:cNvPr id="253" name="Freeform 11">
                <a:extLst>
                  <a:ext uri="{FF2B5EF4-FFF2-40B4-BE49-F238E27FC236}">
                    <a16:creationId xmlns:a16="http://schemas.microsoft.com/office/drawing/2014/main" id="{D369C50D-2D86-4D5B-8144-CC680F3E1E5B}"/>
                  </a:ext>
                </a:extLst>
              </p:cNvPr>
              <p:cNvSpPr>
                <a:spLocks/>
              </p:cNvSpPr>
              <p:nvPr/>
            </p:nvSpPr>
            <p:spPr bwMode="auto">
              <a:xfrm>
                <a:off x="4375903" y="2165258"/>
                <a:ext cx="2066926" cy="2916237"/>
              </a:xfrm>
              <a:custGeom>
                <a:avLst/>
                <a:gdLst>
                  <a:gd name="T0" fmla="*/ 2 w 719"/>
                  <a:gd name="T1" fmla="*/ 0 h 1014"/>
                  <a:gd name="T2" fmla="*/ 81 w 719"/>
                  <a:gd name="T3" fmla="*/ 83 h 1014"/>
                  <a:gd name="T4" fmla="*/ 0 w 719"/>
                  <a:gd name="T5" fmla="*/ 164 h 1014"/>
                  <a:gd name="T6" fmla="*/ 221 w 719"/>
                  <a:gd name="T7" fmla="*/ 229 h 1014"/>
                  <a:gd name="T8" fmla="*/ 447 w 719"/>
                  <a:gd name="T9" fmla="*/ 519 h 1014"/>
                  <a:gd name="T10" fmla="*/ 406 w 719"/>
                  <a:gd name="T11" fmla="*/ 884 h 1014"/>
                  <a:gd name="T12" fmla="*/ 403 w 719"/>
                  <a:gd name="T13" fmla="*/ 889 h 1014"/>
                  <a:gd name="T14" fmla="*/ 390 w 719"/>
                  <a:gd name="T15" fmla="*/ 882 h 1014"/>
                  <a:gd name="T16" fmla="*/ 391 w 719"/>
                  <a:gd name="T17" fmla="*/ 886 h 1014"/>
                  <a:gd name="T18" fmla="*/ 391 w 719"/>
                  <a:gd name="T19" fmla="*/ 886 h 1014"/>
                  <a:gd name="T20" fmla="*/ 424 w 719"/>
                  <a:gd name="T21" fmla="*/ 1014 h 1014"/>
                  <a:gd name="T22" fmla="*/ 551 w 719"/>
                  <a:gd name="T23" fmla="*/ 985 h 1014"/>
                  <a:gd name="T24" fmla="*/ 551 w 719"/>
                  <a:gd name="T25" fmla="*/ 985 h 1014"/>
                  <a:gd name="T26" fmla="*/ 557 w 719"/>
                  <a:gd name="T27" fmla="*/ 984 h 1014"/>
                  <a:gd name="T28" fmla="*/ 543 w 719"/>
                  <a:gd name="T29" fmla="*/ 975 h 1014"/>
                  <a:gd name="T30" fmla="*/ 546 w 719"/>
                  <a:gd name="T31" fmla="*/ 970 h 1014"/>
                  <a:gd name="T32" fmla="*/ 303 w 719"/>
                  <a:gd name="T33" fmla="*/ 87 h 1014"/>
                  <a:gd name="T34" fmla="*/ 2 w 719"/>
                  <a:gd name="T35"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9" h="1014">
                    <a:moveTo>
                      <a:pt x="2" y="0"/>
                    </a:moveTo>
                    <a:cubicBezTo>
                      <a:pt x="81" y="83"/>
                      <a:pt x="81" y="83"/>
                      <a:pt x="81" y="83"/>
                    </a:cubicBezTo>
                    <a:cubicBezTo>
                      <a:pt x="0" y="164"/>
                      <a:pt x="0" y="164"/>
                      <a:pt x="0" y="164"/>
                    </a:cubicBezTo>
                    <a:cubicBezTo>
                      <a:pt x="78" y="167"/>
                      <a:pt x="153" y="190"/>
                      <a:pt x="221" y="229"/>
                    </a:cubicBezTo>
                    <a:cubicBezTo>
                      <a:pt x="332" y="293"/>
                      <a:pt x="412" y="396"/>
                      <a:pt x="447" y="519"/>
                    </a:cubicBezTo>
                    <a:cubicBezTo>
                      <a:pt x="481" y="642"/>
                      <a:pt x="467" y="772"/>
                      <a:pt x="406" y="884"/>
                    </a:cubicBezTo>
                    <a:cubicBezTo>
                      <a:pt x="403" y="889"/>
                      <a:pt x="403" y="889"/>
                      <a:pt x="403" y="889"/>
                    </a:cubicBezTo>
                    <a:cubicBezTo>
                      <a:pt x="390" y="882"/>
                      <a:pt x="390" y="882"/>
                      <a:pt x="390" y="882"/>
                    </a:cubicBezTo>
                    <a:cubicBezTo>
                      <a:pt x="391" y="886"/>
                      <a:pt x="391" y="886"/>
                      <a:pt x="391" y="886"/>
                    </a:cubicBezTo>
                    <a:cubicBezTo>
                      <a:pt x="391" y="886"/>
                      <a:pt x="391" y="886"/>
                      <a:pt x="391" y="886"/>
                    </a:cubicBezTo>
                    <a:cubicBezTo>
                      <a:pt x="424" y="1014"/>
                      <a:pt x="424" y="1014"/>
                      <a:pt x="424" y="1014"/>
                    </a:cubicBezTo>
                    <a:cubicBezTo>
                      <a:pt x="551" y="985"/>
                      <a:pt x="551" y="985"/>
                      <a:pt x="551" y="985"/>
                    </a:cubicBezTo>
                    <a:cubicBezTo>
                      <a:pt x="551" y="985"/>
                      <a:pt x="551" y="985"/>
                      <a:pt x="551" y="985"/>
                    </a:cubicBezTo>
                    <a:cubicBezTo>
                      <a:pt x="557" y="984"/>
                      <a:pt x="557" y="984"/>
                      <a:pt x="557" y="984"/>
                    </a:cubicBezTo>
                    <a:cubicBezTo>
                      <a:pt x="543" y="975"/>
                      <a:pt x="543" y="975"/>
                      <a:pt x="543" y="975"/>
                    </a:cubicBezTo>
                    <a:cubicBezTo>
                      <a:pt x="546" y="970"/>
                      <a:pt x="546" y="970"/>
                      <a:pt x="546" y="970"/>
                    </a:cubicBezTo>
                    <a:cubicBezTo>
                      <a:pt x="719" y="660"/>
                      <a:pt x="610" y="264"/>
                      <a:pt x="303" y="87"/>
                    </a:cubicBezTo>
                    <a:cubicBezTo>
                      <a:pt x="211" y="34"/>
                      <a:pt x="108" y="4"/>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4" name="Freeform 12">
                <a:extLst>
                  <a:ext uri="{FF2B5EF4-FFF2-40B4-BE49-F238E27FC236}">
                    <a16:creationId xmlns:a16="http://schemas.microsoft.com/office/drawing/2014/main" id="{1F79AF0B-9B12-4BC3-BD6A-CFAC4C23D596}"/>
                  </a:ext>
                </a:extLst>
              </p:cNvPr>
              <p:cNvSpPr>
                <a:spLocks/>
              </p:cNvSpPr>
              <p:nvPr/>
            </p:nvSpPr>
            <p:spPr bwMode="auto">
              <a:xfrm>
                <a:off x="2351840" y="2116047"/>
                <a:ext cx="2209802" cy="2792411"/>
              </a:xfrm>
              <a:custGeom>
                <a:avLst/>
                <a:gdLst>
                  <a:gd name="T0" fmla="*/ 245 w 769"/>
                  <a:gd name="T1" fmla="*/ 888 h 971"/>
                  <a:gd name="T2" fmla="*/ 258 w 769"/>
                  <a:gd name="T3" fmla="*/ 424 h 971"/>
                  <a:gd name="T4" fmla="*/ 665 w 769"/>
                  <a:gd name="T5" fmla="*/ 180 h 971"/>
                  <a:gd name="T6" fmla="*/ 672 w 769"/>
                  <a:gd name="T7" fmla="*/ 180 h 971"/>
                  <a:gd name="T8" fmla="*/ 671 w 769"/>
                  <a:gd name="T9" fmla="*/ 196 h 971"/>
                  <a:gd name="T10" fmla="*/ 676 w 769"/>
                  <a:gd name="T11" fmla="*/ 192 h 971"/>
                  <a:gd name="T12" fmla="*/ 682 w 769"/>
                  <a:gd name="T13" fmla="*/ 186 h 971"/>
                  <a:gd name="T14" fmla="*/ 688 w 769"/>
                  <a:gd name="T15" fmla="*/ 180 h 971"/>
                  <a:gd name="T16" fmla="*/ 769 w 769"/>
                  <a:gd name="T17" fmla="*/ 100 h 971"/>
                  <a:gd name="T18" fmla="*/ 690 w 769"/>
                  <a:gd name="T19" fmla="*/ 16 h 971"/>
                  <a:gd name="T20" fmla="*/ 684 w 769"/>
                  <a:gd name="T21" fmla="*/ 10 h 971"/>
                  <a:gd name="T22" fmla="*/ 678 w 769"/>
                  <a:gd name="T23" fmla="*/ 4 h 971"/>
                  <a:gd name="T24" fmla="*/ 674 w 769"/>
                  <a:gd name="T25" fmla="*/ 0 h 971"/>
                  <a:gd name="T26" fmla="*/ 674 w 769"/>
                  <a:gd name="T27" fmla="*/ 16 h 971"/>
                  <a:gd name="T28" fmla="*/ 668 w 769"/>
                  <a:gd name="T29" fmla="*/ 16 h 971"/>
                  <a:gd name="T30" fmla="*/ 116 w 769"/>
                  <a:gd name="T31" fmla="*/ 342 h 971"/>
                  <a:gd name="T32" fmla="*/ 103 w 769"/>
                  <a:gd name="T33" fmla="*/ 971 h 971"/>
                  <a:gd name="T34" fmla="*/ 138 w 769"/>
                  <a:gd name="T35" fmla="*/ 858 h 971"/>
                  <a:gd name="T36" fmla="*/ 245 w 769"/>
                  <a:gd name="T37" fmla="*/ 888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971">
                    <a:moveTo>
                      <a:pt x="245" y="888"/>
                    </a:moveTo>
                    <a:cubicBezTo>
                      <a:pt x="172" y="742"/>
                      <a:pt x="176" y="567"/>
                      <a:pt x="258" y="424"/>
                    </a:cubicBezTo>
                    <a:cubicBezTo>
                      <a:pt x="343" y="277"/>
                      <a:pt x="495" y="186"/>
                      <a:pt x="665" y="180"/>
                    </a:cubicBezTo>
                    <a:cubicBezTo>
                      <a:pt x="672" y="180"/>
                      <a:pt x="672" y="180"/>
                      <a:pt x="672" y="180"/>
                    </a:cubicBezTo>
                    <a:cubicBezTo>
                      <a:pt x="671" y="196"/>
                      <a:pt x="671" y="196"/>
                      <a:pt x="671" y="196"/>
                    </a:cubicBezTo>
                    <a:cubicBezTo>
                      <a:pt x="676" y="192"/>
                      <a:pt x="676" y="192"/>
                      <a:pt x="676" y="192"/>
                    </a:cubicBezTo>
                    <a:cubicBezTo>
                      <a:pt x="682" y="186"/>
                      <a:pt x="682" y="186"/>
                      <a:pt x="682" y="186"/>
                    </a:cubicBezTo>
                    <a:cubicBezTo>
                      <a:pt x="688" y="180"/>
                      <a:pt x="688" y="180"/>
                      <a:pt x="688" y="180"/>
                    </a:cubicBezTo>
                    <a:cubicBezTo>
                      <a:pt x="769" y="100"/>
                      <a:pt x="769" y="100"/>
                      <a:pt x="769" y="100"/>
                    </a:cubicBezTo>
                    <a:cubicBezTo>
                      <a:pt x="690" y="16"/>
                      <a:pt x="690" y="16"/>
                      <a:pt x="690" y="16"/>
                    </a:cubicBezTo>
                    <a:cubicBezTo>
                      <a:pt x="684" y="10"/>
                      <a:pt x="684" y="10"/>
                      <a:pt x="684" y="10"/>
                    </a:cubicBezTo>
                    <a:cubicBezTo>
                      <a:pt x="678" y="4"/>
                      <a:pt x="678" y="4"/>
                      <a:pt x="678" y="4"/>
                    </a:cubicBezTo>
                    <a:cubicBezTo>
                      <a:pt x="674" y="0"/>
                      <a:pt x="674" y="0"/>
                      <a:pt x="674" y="0"/>
                    </a:cubicBezTo>
                    <a:cubicBezTo>
                      <a:pt x="674" y="16"/>
                      <a:pt x="674" y="16"/>
                      <a:pt x="674" y="16"/>
                    </a:cubicBezTo>
                    <a:cubicBezTo>
                      <a:pt x="668" y="16"/>
                      <a:pt x="668" y="16"/>
                      <a:pt x="668" y="16"/>
                    </a:cubicBezTo>
                    <a:cubicBezTo>
                      <a:pt x="438" y="21"/>
                      <a:pt x="231" y="143"/>
                      <a:pt x="116" y="342"/>
                    </a:cubicBezTo>
                    <a:cubicBezTo>
                      <a:pt x="5" y="535"/>
                      <a:pt x="0" y="774"/>
                      <a:pt x="103" y="971"/>
                    </a:cubicBezTo>
                    <a:cubicBezTo>
                      <a:pt x="138" y="858"/>
                      <a:pt x="138" y="858"/>
                      <a:pt x="138" y="858"/>
                    </a:cubicBezTo>
                    <a:lnTo>
                      <a:pt x="245" y="88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5" name="Freeform 13">
                <a:extLst>
                  <a:ext uri="{FF2B5EF4-FFF2-40B4-BE49-F238E27FC236}">
                    <a16:creationId xmlns:a16="http://schemas.microsoft.com/office/drawing/2014/main" id="{A61D1907-18B4-4FCA-A101-A8E5C43BFB2A}"/>
                  </a:ext>
                </a:extLst>
              </p:cNvPr>
              <p:cNvSpPr>
                <a:spLocks/>
              </p:cNvSpPr>
              <p:nvPr/>
            </p:nvSpPr>
            <p:spPr bwMode="auto">
              <a:xfrm>
                <a:off x="2656642" y="4627470"/>
                <a:ext cx="3230567" cy="1531939"/>
              </a:xfrm>
              <a:custGeom>
                <a:avLst/>
                <a:gdLst>
                  <a:gd name="T0" fmla="*/ 985 w 1124"/>
                  <a:gd name="T1" fmla="*/ 60 h 533"/>
                  <a:gd name="T2" fmla="*/ 985 w 1124"/>
                  <a:gd name="T3" fmla="*/ 60 h 533"/>
                  <a:gd name="T4" fmla="*/ 696 w 1124"/>
                  <a:gd name="T5" fmla="*/ 268 h 533"/>
                  <a:gd name="T6" fmla="*/ 331 w 1124"/>
                  <a:gd name="T7" fmla="*/ 218 h 533"/>
                  <a:gd name="T8" fmla="*/ 159 w 1124"/>
                  <a:gd name="T9" fmla="*/ 51 h 533"/>
                  <a:gd name="T10" fmla="*/ 156 w 1124"/>
                  <a:gd name="T11" fmla="*/ 46 h 533"/>
                  <a:gd name="T12" fmla="*/ 172 w 1124"/>
                  <a:gd name="T13" fmla="*/ 37 h 533"/>
                  <a:gd name="T14" fmla="*/ 164 w 1124"/>
                  <a:gd name="T15" fmla="*/ 35 h 533"/>
                  <a:gd name="T16" fmla="*/ 155 w 1124"/>
                  <a:gd name="T17" fmla="*/ 32 h 533"/>
                  <a:gd name="T18" fmla="*/ 147 w 1124"/>
                  <a:gd name="T19" fmla="*/ 30 h 533"/>
                  <a:gd name="T20" fmla="*/ 40 w 1124"/>
                  <a:gd name="T21" fmla="*/ 0 h 533"/>
                  <a:gd name="T22" fmla="*/ 5 w 1124"/>
                  <a:gd name="T23" fmla="*/ 112 h 533"/>
                  <a:gd name="T24" fmla="*/ 3 w 1124"/>
                  <a:gd name="T25" fmla="*/ 120 h 533"/>
                  <a:gd name="T26" fmla="*/ 0 w 1124"/>
                  <a:gd name="T27" fmla="*/ 128 h 533"/>
                  <a:gd name="T28" fmla="*/ 0 w 1124"/>
                  <a:gd name="T29" fmla="*/ 131 h 533"/>
                  <a:gd name="T30" fmla="*/ 1 w 1124"/>
                  <a:gd name="T31" fmla="*/ 130 h 533"/>
                  <a:gd name="T32" fmla="*/ 12 w 1124"/>
                  <a:gd name="T33" fmla="*/ 124 h 533"/>
                  <a:gd name="T34" fmla="*/ 13 w 1124"/>
                  <a:gd name="T35" fmla="*/ 126 h 533"/>
                  <a:gd name="T36" fmla="*/ 15 w 1124"/>
                  <a:gd name="T37" fmla="*/ 129 h 533"/>
                  <a:gd name="T38" fmla="*/ 249 w 1124"/>
                  <a:gd name="T39" fmla="*/ 360 h 533"/>
                  <a:gd name="T40" fmla="*/ 1124 w 1124"/>
                  <a:gd name="T41" fmla="*/ 147 h 533"/>
                  <a:gd name="T42" fmla="*/ 1124 w 1124"/>
                  <a:gd name="T43" fmla="*/ 147 h 533"/>
                  <a:gd name="T44" fmla="*/ 1013 w 1124"/>
                  <a:gd name="T45" fmla="*/ 173 h 533"/>
                  <a:gd name="T46" fmla="*/ 985 w 1124"/>
                  <a:gd name="T47" fmla="*/ 6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4" h="533">
                    <a:moveTo>
                      <a:pt x="985" y="60"/>
                    </a:moveTo>
                    <a:cubicBezTo>
                      <a:pt x="985" y="60"/>
                      <a:pt x="985" y="60"/>
                      <a:pt x="985" y="60"/>
                    </a:cubicBezTo>
                    <a:cubicBezTo>
                      <a:pt x="918" y="164"/>
                      <a:pt x="816" y="237"/>
                      <a:pt x="696" y="268"/>
                    </a:cubicBezTo>
                    <a:cubicBezTo>
                      <a:pt x="572" y="300"/>
                      <a:pt x="442" y="282"/>
                      <a:pt x="331" y="218"/>
                    </a:cubicBezTo>
                    <a:cubicBezTo>
                      <a:pt x="261" y="177"/>
                      <a:pt x="201" y="120"/>
                      <a:pt x="159" y="51"/>
                    </a:cubicBezTo>
                    <a:cubicBezTo>
                      <a:pt x="156" y="46"/>
                      <a:pt x="156" y="46"/>
                      <a:pt x="156" y="46"/>
                    </a:cubicBezTo>
                    <a:cubicBezTo>
                      <a:pt x="172" y="37"/>
                      <a:pt x="172" y="37"/>
                      <a:pt x="172" y="37"/>
                    </a:cubicBezTo>
                    <a:cubicBezTo>
                      <a:pt x="164" y="35"/>
                      <a:pt x="164" y="35"/>
                      <a:pt x="164" y="35"/>
                    </a:cubicBezTo>
                    <a:cubicBezTo>
                      <a:pt x="155" y="32"/>
                      <a:pt x="155" y="32"/>
                      <a:pt x="155" y="32"/>
                    </a:cubicBezTo>
                    <a:cubicBezTo>
                      <a:pt x="147" y="30"/>
                      <a:pt x="147" y="30"/>
                      <a:pt x="147" y="30"/>
                    </a:cubicBezTo>
                    <a:cubicBezTo>
                      <a:pt x="40" y="0"/>
                      <a:pt x="40" y="0"/>
                      <a:pt x="40" y="0"/>
                    </a:cubicBezTo>
                    <a:cubicBezTo>
                      <a:pt x="5" y="112"/>
                      <a:pt x="5" y="112"/>
                      <a:pt x="5" y="112"/>
                    </a:cubicBezTo>
                    <a:cubicBezTo>
                      <a:pt x="3" y="120"/>
                      <a:pt x="3" y="120"/>
                      <a:pt x="3" y="120"/>
                    </a:cubicBezTo>
                    <a:cubicBezTo>
                      <a:pt x="0" y="128"/>
                      <a:pt x="0" y="128"/>
                      <a:pt x="0" y="128"/>
                    </a:cubicBezTo>
                    <a:cubicBezTo>
                      <a:pt x="0" y="131"/>
                      <a:pt x="0" y="131"/>
                      <a:pt x="0" y="131"/>
                    </a:cubicBezTo>
                    <a:cubicBezTo>
                      <a:pt x="1" y="130"/>
                      <a:pt x="1" y="130"/>
                      <a:pt x="1" y="130"/>
                    </a:cubicBezTo>
                    <a:cubicBezTo>
                      <a:pt x="12" y="124"/>
                      <a:pt x="12" y="124"/>
                      <a:pt x="12" y="124"/>
                    </a:cubicBezTo>
                    <a:cubicBezTo>
                      <a:pt x="13" y="126"/>
                      <a:pt x="13" y="126"/>
                      <a:pt x="13" y="126"/>
                    </a:cubicBezTo>
                    <a:cubicBezTo>
                      <a:pt x="15" y="129"/>
                      <a:pt x="15" y="129"/>
                      <a:pt x="15" y="129"/>
                    </a:cubicBezTo>
                    <a:cubicBezTo>
                      <a:pt x="72" y="224"/>
                      <a:pt x="153" y="304"/>
                      <a:pt x="249" y="360"/>
                    </a:cubicBezTo>
                    <a:cubicBezTo>
                      <a:pt x="549" y="533"/>
                      <a:pt x="938" y="437"/>
                      <a:pt x="1124" y="147"/>
                    </a:cubicBezTo>
                    <a:cubicBezTo>
                      <a:pt x="1124" y="147"/>
                      <a:pt x="1124" y="147"/>
                      <a:pt x="1124" y="147"/>
                    </a:cubicBezTo>
                    <a:cubicBezTo>
                      <a:pt x="1013" y="173"/>
                      <a:pt x="1013" y="173"/>
                      <a:pt x="1013" y="173"/>
                    </a:cubicBezTo>
                    <a:lnTo>
                      <a:pt x="985" y="6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249" name="TextBox 248">
            <a:extLst>
              <a:ext uri="{FF2B5EF4-FFF2-40B4-BE49-F238E27FC236}">
                <a16:creationId xmlns:a16="http://schemas.microsoft.com/office/drawing/2014/main" id="{820C0E91-2F30-403E-881A-050A9D080CD2}"/>
              </a:ext>
            </a:extLst>
          </p:cNvPr>
          <p:cNvSpPr txBox="1"/>
          <p:nvPr/>
        </p:nvSpPr>
        <p:spPr>
          <a:xfrm>
            <a:off x="8967423" y="3087705"/>
            <a:ext cx="2637582" cy="246221"/>
          </a:xfrm>
          <a:prstGeom prst="rect">
            <a:avLst/>
          </a:prstGeom>
          <a:noFill/>
        </p:spPr>
        <p:txBody>
          <a:bodyPr wrap="square" lIns="0" tIns="0" rIns="0" bIns="0" rtlCol="0">
            <a:spAutoFit/>
          </a:bodyPr>
          <a:lstStyle/>
          <a:p>
            <a:pPr marL="0" marR="0" lvl="0" indent="0" algn="l" defTabSz="1219170" rtl="0" eaLnBrk="0" fontAlgn="base" latinLnBrk="0" hangingPunct="0">
              <a:lnSpc>
                <a:spcPct val="100000"/>
              </a:lnSpc>
              <a:spcBef>
                <a:spcPts val="600"/>
              </a:spcBef>
              <a:spcAft>
                <a:spcPct val="0"/>
              </a:spcAft>
              <a:buClrTx/>
              <a:buSzPct val="100000"/>
              <a:buFontTx/>
              <a:buNone/>
              <a:tabLst/>
              <a:defRPr/>
            </a:pPr>
            <a:r>
              <a:rPr kumimoji="0" lang="es" sz="1600" b="1" i="0" u="none" strike="noStrike" kern="1200" cap="none" spc="0" normalizeH="0" baseline="0" noProof="0" dirty="0">
                <a:ln>
                  <a:noFill/>
                </a:ln>
                <a:solidFill>
                  <a:srgbClr val="009A44"/>
                </a:solidFill>
                <a:effectLst/>
                <a:uLnTx/>
                <a:uFillTx/>
                <a:latin typeface="Open Sans" panose="020B0606030504020204" pitchFamily="34" charset="0"/>
                <a:ea typeface="Open Sans" panose="020B0606030504020204" pitchFamily="34" charset="0"/>
                <a:cs typeface="Open Sans" panose="020B0606030504020204" pitchFamily="34" charset="0"/>
              </a:rPr>
              <a:t>Cambiar instigadores</a:t>
            </a:r>
            <a:endParaRPr kumimoji="0" lang="en-US" sz="1600" b="1" i="0" u="none" strike="noStrike" kern="1200" cap="none" spc="0" normalizeH="0" baseline="0" noProof="0" dirty="0">
              <a:ln>
                <a:noFill/>
              </a:ln>
              <a:solidFill>
                <a:srgbClr val="009A44"/>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0" name="TextBox 249">
            <a:extLst>
              <a:ext uri="{FF2B5EF4-FFF2-40B4-BE49-F238E27FC236}">
                <a16:creationId xmlns:a16="http://schemas.microsoft.com/office/drawing/2014/main" id="{67267D4B-E6AC-454E-8519-3F24131F0D42}"/>
              </a:ext>
            </a:extLst>
          </p:cNvPr>
          <p:cNvSpPr txBox="1"/>
          <p:nvPr/>
        </p:nvSpPr>
        <p:spPr>
          <a:xfrm>
            <a:off x="8967423" y="3434767"/>
            <a:ext cx="2754676" cy="923330"/>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Pct val="100000"/>
              <a:buFontTx/>
              <a:buNone/>
              <a:tabLst/>
              <a:defRPr/>
            </a:pPr>
            <a:r>
              <a:rPr kumimoji="0" lang="e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Liderar la transformación empresarial habilitada por la tecnología. También se centran en la entrega de tecnologías emergentes y en el apoyo a la estrategia empresarial.</a:t>
            </a:r>
            <a:endPar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72" name="Group 79">
            <a:extLst>
              <a:ext uri="{FF2B5EF4-FFF2-40B4-BE49-F238E27FC236}">
                <a16:creationId xmlns:a16="http://schemas.microsoft.com/office/drawing/2014/main" id="{1DFD817D-99EF-47CC-B1B0-4A17B8BCC3B8}"/>
              </a:ext>
            </a:extLst>
          </p:cNvPr>
          <p:cNvGrpSpPr>
            <a:grpSpLocks noChangeAspect="1"/>
          </p:cNvGrpSpPr>
          <p:nvPr/>
        </p:nvGrpSpPr>
        <p:grpSpPr bwMode="auto">
          <a:xfrm>
            <a:off x="4280637" y="2985010"/>
            <a:ext cx="957884" cy="981691"/>
            <a:chOff x="1422" y="2196"/>
            <a:chExt cx="684" cy="701"/>
          </a:xfrm>
        </p:grpSpPr>
        <p:sp>
          <p:nvSpPr>
            <p:cNvPr id="275" name="Freeform 80">
              <a:extLst>
                <a:ext uri="{FF2B5EF4-FFF2-40B4-BE49-F238E27FC236}">
                  <a16:creationId xmlns:a16="http://schemas.microsoft.com/office/drawing/2014/main" id="{668C69DC-6DDC-4ADC-A9B1-D377029E98DE}"/>
                </a:ext>
              </a:extLst>
            </p:cNvPr>
            <p:cNvSpPr>
              <a:spLocks noEditPoints="1"/>
            </p:cNvSpPr>
            <p:nvPr/>
          </p:nvSpPr>
          <p:spPr bwMode="auto">
            <a:xfrm>
              <a:off x="1422" y="2196"/>
              <a:ext cx="684" cy="701"/>
            </a:xfrm>
            <a:custGeom>
              <a:avLst/>
              <a:gdLst>
                <a:gd name="T0" fmla="*/ 42 w 407"/>
                <a:gd name="T1" fmla="*/ 302 h 417"/>
                <a:gd name="T2" fmla="*/ 38 w 407"/>
                <a:gd name="T3" fmla="*/ 336 h 417"/>
                <a:gd name="T4" fmla="*/ 52 w 407"/>
                <a:gd name="T5" fmla="*/ 343 h 417"/>
                <a:gd name="T6" fmla="*/ 70 w 407"/>
                <a:gd name="T7" fmla="*/ 372 h 417"/>
                <a:gd name="T8" fmla="*/ 142 w 407"/>
                <a:gd name="T9" fmla="*/ 387 h 417"/>
                <a:gd name="T10" fmla="*/ 152 w 407"/>
                <a:gd name="T11" fmla="*/ 413 h 417"/>
                <a:gd name="T12" fmla="*/ 264 w 407"/>
                <a:gd name="T13" fmla="*/ 362 h 417"/>
                <a:gd name="T14" fmla="*/ 245 w 407"/>
                <a:gd name="T15" fmla="*/ 310 h 417"/>
                <a:gd name="T16" fmla="*/ 259 w 407"/>
                <a:gd name="T17" fmla="*/ 299 h 417"/>
                <a:gd name="T18" fmla="*/ 383 w 407"/>
                <a:gd name="T19" fmla="*/ 257 h 417"/>
                <a:gd name="T20" fmla="*/ 407 w 407"/>
                <a:gd name="T21" fmla="*/ 125 h 417"/>
                <a:gd name="T22" fmla="*/ 311 w 407"/>
                <a:gd name="T23" fmla="*/ 100 h 417"/>
                <a:gd name="T24" fmla="*/ 49 w 407"/>
                <a:gd name="T25" fmla="*/ 67 h 417"/>
                <a:gd name="T26" fmla="*/ 16 w 407"/>
                <a:gd name="T27" fmla="*/ 179 h 417"/>
                <a:gd name="T28" fmla="*/ 3 w 407"/>
                <a:gd name="T29" fmla="*/ 277 h 417"/>
                <a:gd name="T30" fmla="*/ 39 w 407"/>
                <a:gd name="T31" fmla="*/ 300 h 417"/>
                <a:gd name="T32" fmla="*/ 388 w 407"/>
                <a:gd name="T33" fmla="*/ 233 h 417"/>
                <a:gd name="T34" fmla="*/ 335 w 407"/>
                <a:gd name="T35" fmla="*/ 239 h 417"/>
                <a:gd name="T36" fmla="*/ 383 w 407"/>
                <a:gd name="T37" fmla="*/ 119 h 417"/>
                <a:gd name="T38" fmla="*/ 60 w 407"/>
                <a:gd name="T39" fmla="*/ 150 h 417"/>
                <a:gd name="T40" fmla="*/ 77 w 407"/>
                <a:gd name="T41" fmla="*/ 108 h 417"/>
                <a:gd name="T42" fmla="*/ 111 w 407"/>
                <a:gd name="T43" fmla="*/ 73 h 417"/>
                <a:gd name="T44" fmla="*/ 149 w 407"/>
                <a:gd name="T45" fmla="*/ 92 h 417"/>
                <a:gd name="T46" fmla="*/ 172 w 407"/>
                <a:gd name="T47" fmla="*/ 57 h 417"/>
                <a:gd name="T48" fmla="*/ 218 w 407"/>
                <a:gd name="T49" fmla="*/ 70 h 417"/>
                <a:gd name="T50" fmla="*/ 259 w 407"/>
                <a:gd name="T51" fmla="*/ 104 h 417"/>
                <a:gd name="T52" fmla="*/ 264 w 407"/>
                <a:gd name="T53" fmla="*/ 108 h 417"/>
                <a:gd name="T54" fmla="*/ 280 w 407"/>
                <a:gd name="T55" fmla="*/ 148 h 417"/>
                <a:gd name="T56" fmla="*/ 276 w 407"/>
                <a:gd name="T57" fmla="*/ 154 h 417"/>
                <a:gd name="T58" fmla="*/ 254 w 407"/>
                <a:gd name="T59" fmla="*/ 173 h 417"/>
                <a:gd name="T60" fmla="*/ 276 w 407"/>
                <a:gd name="T61" fmla="*/ 195 h 417"/>
                <a:gd name="T62" fmla="*/ 278 w 407"/>
                <a:gd name="T63" fmla="*/ 201 h 417"/>
                <a:gd name="T64" fmla="*/ 258 w 407"/>
                <a:gd name="T65" fmla="*/ 240 h 417"/>
                <a:gd name="T66" fmla="*/ 254 w 407"/>
                <a:gd name="T67" fmla="*/ 242 h 417"/>
                <a:gd name="T68" fmla="*/ 218 w 407"/>
                <a:gd name="T69" fmla="*/ 270 h 417"/>
                <a:gd name="T70" fmla="*/ 172 w 407"/>
                <a:gd name="T71" fmla="*/ 283 h 417"/>
                <a:gd name="T72" fmla="*/ 152 w 407"/>
                <a:gd name="T73" fmla="*/ 253 h 417"/>
                <a:gd name="T74" fmla="*/ 120 w 407"/>
                <a:gd name="T75" fmla="*/ 272 h 417"/>
                <a:gd name="T76" fmla="*/ 83 w 407"/>
                <a:gd name="T77" fmla="*/ 241 h 417"/>
                <a:gd name="T78" fmla="*/ 62 w 407"/>
                <a:gd name="T79" fmla="*/ 201 h 417"/>
                <a:gd name="T80" fmla="*/ 58 w 407"/>
                <a:gd name="T81" fmla="*/ 15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7" h="417">
                  <a:moveTo>
                    <a:pt x="39" y="300"/>
                  </a:moveTo>
                  <a:cubicBezTo>
                    <a:pt x="40" y="300"/>
                    <a:pt x="42" y="301"/>
                    <a:pt x="42" y="302"/>
                  </a:cubicBezTo>
                  <a:cubicBezTo>
                    <a:pt x="41" y="308"/>
                    <a:pt x="40" y="320"/>
                    <a:pt x="36" y="328"/>
                  </a:cubicBezTo>
                  <a:cubicBezTo>
                    <a:pt x="35" y="331"/>
                    <a:pt x="35" y="334"/>
                    <a:pt x="38" y="336"/>
                  </a:cubicBezTo>
                  <a:cubicBezTo>
                    <a:pt x="41" y="338"/>
                    <a:pt x="46" y="341"/>
                    <a:pt x="52" y="341"/>
                  </a:cubicBezTo>
                  <a:cubicBezTo>
                    <a:pt x="53" y="341"/>
                    <a:pt x="53" y="342"/>
                    <a:pt x="52" y="343"/>
                  </a:cubicBezTo>
                  <a:cubicBezTo>
                    <a:pt x="50" y="345"/>
                    <a:pt x="47" y="349"/>
                    <a:pt x="49" y="353"/>
                  </a:cubicBezTo>
                  <a:cubicBezTo>
                    <a:pt x="51" y="358"/>
                    <a:pt x="69" y="364"/>
                    <a:pt x="70" y="372"/>
                  </a:cubicBezTo>
                  <a:cubicBezTo>
                    <a:pt x="71" y="381"/>
                    <a:pt x="68" y="405"/>
                    <a:pt x="89" y="408"/>
                  </a:cubicBezTo>
                  <a:cubicBezTo>
                    <a:pt x="107" y="410"/>
                    <a:pt x="134" y="392"/>
                    <a:pt x="142" y="387"/>
                  </a:cubicBezTo>
                  <a:cubicBezTo>
                    <a:pt x="143" y="386"/>
                    <a:pt x="144" y="386"/>
                    <a:pt x="145" y="388"/>
                  </a:cubicBezTo>
                  <a:cubicBezTo>
                    <a:pt x="152" y="413"/>
                    <a:pt x="152" y="413"/>
                    <a:pt x="152" y="413"/>
                  </a:cubicBezTo>
                  <a:cubicBezTo>
                    <a:pt x="153" y="416"/>
                    <a:pt x="157" y="417"/>
                    <a:pt x="159" y="416"/>
                  </a:cubicBezTo>
                  <a:cubicBezTo>
                    <a:pt x="264" y="362"/>
                    <a:pt x="264" y="362"/>
                    <a:pt x="264" y="362"/>
                  </a:cubicBezTo>
                  <a:cubicBezTo>
                    <a:pt x="267" y="360"/>
                    <a:pt x="268" y="357"/>
                    <a:pt x="266" y="354"/>
                  </a:cubicBezTo>
                  <a:cubicBezTo>
                    <a:pt x="245" y="310"/>
                    <a:pt x="245" y="310"/>
                    <a:pt x="245" y="310"/>
                  </a:cubicBezTo>
                  <a:cubicBezTo>
                    <a:pt x="245" y="309"/>
                    <a:pt x="245" y="307"/>
                    <a:pt x="246" y="306"/>
                  </a:cubicBezTo>
                  <a:cubicBezTo>
                    <a:pt x="250" y="304"/>
                    <a:pt x="258" y="300"/>
                    <a:pt x="259" y="299"/>
                  </a:cubicBezTo>
                  <a:cubicBezTo>
                    <a:pt x="276" y="289"/>
                    <a:pt x="291" y="274"/>
                    <a:pt x="302" y="257"/>
                  </a:cubicBezTo>
                  <a:cubicBezTo>
                    <a:pt x="383" y="257"/>
                    <a:pt x="383" y="257"/>
                    <a:pt x="383" y="257"/>
                  </a:cubicBezTo>
                  <a:cubicBezTo>
                    <a:pt x="396" y="257"/>
                    <a:pt x="407" y="246"/>
                    <a:pt x="407" y="233"/>
                  </a:cubicBezTo>
                  <a:cubicBezTo>
                    <a:pt x="407" y="125"/>
                    <a:pt x="407" y="125"/>
                    <a:pt x="407" y="125"/>
                  </a:cubicBezTo>
                  <a:cubicBezTo>
                    <a:pt x="407" y="111"/>
                    <a:pt x="396" y="100"/>
                    <a:pt x="383" y="100"/>
                  </a:cubicBezTo>
                  <a:cubicBezTo>
                    <a:pt x="311" y="100"/>
                    <a:pt x="311" y="100"/>
                    <a:pt x="311" y="100"/>
                  </a:cubicBezTo>
                  <a:cubicBezTo>
                    <a:pt x="276" y="34"/>
                    <a:pt x="199" y="0"/>
                    <a:pt x="122" y="25"/>
                  </a:cubicBezTo>
                  <a:cubicBezTo>
                    <a:pt x="97" y="33"/>
                    <a:pt x="68" y="48"/>
                    <a:pt x="49" y="67"/>
                  </a:cubicBezTo>
                  <a:cubicBezTo>
                    <a:pt x="35" y="81"/>
                    <a:pt x="25" y="99"/>
                    <a:pt x="19" y="118"/>
                  </a:cubicBezTo>
                  <a:cubicBezTo>
                    <a:pt x="12" y="138"/>
                    <a:pt x="12" y="159"/>
                    <a:pt x="16" y="179"/>
                  </a:cubicBezTo>
                  <a:cubicBezTo>
                    <a:pt x="20" y="199"/>
                    <a:pt x="31" y="220"/>
                    <a:pt x="26" y="241"/>
                  </a:cubicBezTo>
                  <a:cubicBezTo>
                    <a:pt x="23" y="254"/>
                    <a:pt x="15" y="268"/>
                    <a:pt x="3" y="277"/>
                  </a:cubicBezTo>
                  <a:cubicBezTo>
                    <a:pt x="1" y="279"/>
                    <a:pt x="0" y="282"/>
                    <a:pt x="2" y="284"/>
                  </a:cubicBezTo>
                  <a:cubicBezTo>
                    <a:pt x="9" y="291"/>
                    <a:pt x="23" y="303"/>
                    <a:pt x="39" y="300"/>
                  </a:cubicBezTo>
                  <a:close/>
                  <a:moveTo>
                    <a:pt x="388" y="125"/>
                  </a:moveTo>
                  <a:cubicBezTo>
                    <a:pt x="388" y="233"/>
                    <a:pt x="388" y="233"/>
                    <a:pt x="388" y="233"/>
                  </a:cubicBezTo>
                  <a:cubicBezTo>
                    <a:pt x="388" y="236"/>
                    <a:pt x="386" y="239"/>
                    <a:pt x="383" y="239"/>
                  </a:cubicBezTo>
                  <a:cubicBezTo>
                    <a:pt x="335" y="239"/>
                    <a:pt x="335" y="239"/>
                    <a:pt x="335" y="239"/>
                  </a:cubicBezTo>
                  <a:cubicBezTo>
                    <a:pt x="335" y="119"/>
                    <a:pt x="335" y="119"/>
                    <a:pt x="335" y="119"/>
                  </a:cubicBezTo>
                  <a:cubicBezTo>
                    <a:pt x="383" y="119"/>
                    <a:pt x="383" y="119"/>
                    <a:pt x="383" y="119"/>
                  </a:cubicBezTo>
                  <a:cubicBezTo>
                    <a:pt x="386" y="119"/>
                    <a:pt x="388" y="122"/>
                    <a:pt x="388" y="125"/>
                  </a:cubicBezTo>
                  <a:close/>
                  <a:moveTo>
                    <a:pt x="60" y="150"/>
                  </a:moveTo>
                  <a:cubicBezTo>
                    <a:pt x="91" y="138"/>
                    <a:pt x="91" y="138"/>
                    <a:pt x="91" y="138"/>
                  </a:cubicBezTo>
                  <a:cubicBezTo>
                    <a:pt x="77" y="108"/>
                    <a:pt x="77" y="108"/>
                    <a:pt x="77" y="108"/>
                  </a:cubicBezTo>
                  <a:cubicBezTo>
                    <a:pt x="77" y="106"/>
                    <a:pt x="77" y="105"/>
                    <a:pt x="78" y="104"/>
                  </a:cubicBezTo>
                  <a:cubicBezTo>
                    <a:pt x="111" y="73"/>
                    <a:pt x="111" y="73"/>
                    <a:pt x="111" y="73"/>
                  </a:cubicBezTo>
                  <a:cubicBezTo>
                    <a:pt x="112" y="72"/>
                    <a:pt x="114" y="72"/>
                    <a:pt x="115" y="73"/>
                  </a:cubicBezTo>
                  <a:cubicBezTo>
                    <a:pt x="149" y="92"/>
                    <a:pt x="149" y="92"/>
                    <a:pt x="149" y="92"/>
                  </a:cubicBezTo>
                  <a:cubicBezTo>
                    <a:pt x="168" y="59"/>
                    <a:pt x="168" y="59"/>
                    <a:pt x="168" y="59"/>
                  </a:cubicBezTo>
                  <a:cubicBezTo>
                    <a:pt x="169" y="58"/>
                    <a:pt x="171" y="57"/>
                    <a:pt x="172" y="57"/>
                  </a:cubicBezTo>
                  <a:cubicBezTo>
                    <a:pt x="216" y="67"/>
                    <a:pt x="216" y="67"/>
                    <a:pt x="216" y="67"/>
                  </a:cubicBezTo>
                  <a:cubicBezTo>
                    <a:pt x="217" y="67"/>
                    <a:pt x="218" y="69"/>
                    <a:pt x="218" y="70"/>
                  </a:cubicBezTo>
                  <a:cubicBezTo>
                    <a:pt x="222" y="108"/>
                    <a:pt x="222" y="108"/>
                    <a:pt x="222" y="108"/>
                  </a:cubicBezTo>
                  <a:cubicBezTo>
                    <a:pt x="259" y="104"/>
                    <a:pt x="259" y="104"/>
                    <a:pt x="259" y="104"/>
                  </a:cubicBezTo>
                  <a:cubicBezTo>
                    <a:pt x="261" y="104"/>
                    <a:pt x="262" y="105"/>
                    <a:pt x="263" y="106"/>
                  </a:cubicBezTo>
                  <a:cubicBezTo>
                    <a:pt x="264" y="108"/>
                    <a:pt x="264" y="108"/>
                    <a:pt x="264" y="108"/>
                  </a:cubicBezTo>
                  <a:cubicBezTo>
                    <a:pt x="276" y="138"/>
                    <a:pt x="276" y="138"/>
                    <a:pt x="276" y="138"/>
                  </a:cubicBezTo>
                  <a:cubicBezTo>
                    <a:pt x="280" y="148"/>
                    <a:pt x="280" y="148"/>
                    <a:pt x="280" y="148"/>
                  </a:cubicBezTo>
                  <a:cubicBezTo>
                    <a:pt x="281" y="149"/>
                    <a:pt x="280" y="151"/>
                    <a:pt x="279" y="151"/>
                  </a:cubicBezTo>
                  <a:cubicBezTo>
                    <a:pt x="276" y="154"/>
                    <a:pt x="276" y="154"/>
                    <a:pt x="276" y="154"/>
                  </a:cubicBezTo>
                  <a:cubicBezTo>
                    <a:pt x="257" y="170"/>
                    <a:pt x="257" y="170"/>
                    <a:pt x="257" y="170"/>
                  </a:cubicBezTo>
                  <a:cubicBezTo>
                    <a:pt x="254" y="173"/>
                    <a:pt x="254" y="173"/>
                    <a:pt x="254" y="173"/>
                  </a:cubicBezTo>
                  <a:cubicBezTo>
                    <a:pt x="257" y="177"/>
                    <a:pt x="257" y="177"/>
                    <a:pt x="257" y="177"/>
                  </a:cubicBezTo>
                  <a:cubicBezTo>
                    <a:pt x="276" y="195"/>
                    <a:pt x="276" y="195"/>
                    <a:pt x="276" y="195"/>
                  </a:cubicBezTo>
                  <a:cubicBezTo>
                    <a:pt x="278" y="197"/>
                    <a:pt x="278" y="197"/>
                    <a:pt x="278" y="197"/>
                  </a:cubicBezTo>
                  <a:cubicBezTo>
                    <a:pt x="279" y="198"/>
                    <a:pt x="279" y="199"/>
                    <a:pt x="278" y="201"/>
                  </a:cubicBezTo>
                  <a:cubicBezTo>
                    <a:pt x="276" y="205"/>
                    <a:pt x="276" y="205"/>
                    <a:pt x="276" y="205"/>
                  </a:cubicBezTo>
                  <a:cubicBezTo>
                    <a:pt x="258" y="240"/>
                    <a:pt x="258" y="240"/>
                    <a:pt x="258" y="240"/>
                  </a:cubicBezTo>
                  <a:cubicBezTo>
                    <a:pt x="258" y="241"/>
                    <a:pt x="258" y="241"/>
                    <a:pt x="258" y="241"/>
                  </a:cubicBezTo>
                  <a:cubicBezTo>
                    <a:pt x="257" y="242"/>
                    <a:pt x="256" y="243"/>
                    <a:pt x="254" y="242"/>
                  </a:cubicBezTo>
                  <a:cubicBezTo>
                    <a:pt x="221" y="237"/>
                    <a:pt x="221" y="237"/>
                    <a:pt x="221" y="237"/>
                  </a:cubicBezTo>
                  <a:cubicBezTo>
                    <a:pt x="218" y="270"/>
                    <a:pt x="218" y="270"/>
                    <a:pt x="218" y="270"/>
                  </a:cubicBezTo>
                  <a:cubicBezTo>
                    <a:pt x="218" y="272"/>
                    <a:pt x="217" y="273"/>
                    <a:pt x="216" y="273"/>
                  </a:cubicBezTo>
                  <a:cubicBezTo>
                    <a:pt x="172" y="283"/>
                    <a:pt x="172" y="283"/>
                    <a:pt x="172" y="283"/>
                  </a:cubicBezTo>
                  <a:cubicBezTo>
                    <a:pt x="171" y="283"/>
                    <a:pt x="169" y="283"/>
                    <a:pt x="168" y="281"/>
                  </a:cubicBezTo>
                  <a:cubicBezTo>
                    <a:pt x="152" y="253"/>
                    <a:pt x="152" y="253"/>
                    <a:pt x="152" y="253"/>
                  </a:cubicBezTo>
                  <a:cubicBezTo>
                    <a:pt x="124" y="272"/>
                    <a:pt x="124" y="272"/>
                    <a:pt x="124" y="272"/>
                  </a:cubicBezTo>
                  <a:cubicBezTo>
                    <a:pt x="123" y="273"/>
                    <a:pt x="121" y="273"/>
                    <a:pt x="120" y="272"/>
                  </a:cubicBezTo>
                  <a:cubicBezTo>
                    <a:pt x="85" y="245"/>
                    <a:pt x="85" y="245"/>
                    <a:pt x="85" y="245"/>
                  </a:cubicBezTo>
                  <a:cubicBezTo>
                    <a:pt x="83" y="244"/>
                    <a:pt x="83" y="242"/>
                    <a:pt x="83" y="241"/>
                  </a:cubicBezTo>
                  <a:cubicBezTo>
                    <a:pt x="95" y="209"/>
                    <a:pt x="95" y="209"/>
                    <a:pt x="95" y="209"/>
                  </a:cubicBezTo>
                  <a:cubicBezTo>
                    <a:pt x="62" y="201"/>
                    <a:pt x="62" y="201"/>
                    <a:pt x="62" y="201"/>
                  </a:cubicBezTo>
                  <a:cubicBezTo>
                    <a:pt x="61" y="200"/>
                    <a:pt x="60" y="199"/>
                    <a:pt x="60" y="197"/>
                  </a:cubicBezTo>
                  <a:cubicBezTo>
                    <a:pt x="58" y="153"/>
                    <a:pt x="58" y="153"/>
                    <a:pt x="58" y="153"/>
                  </a:cubicBezTo>
                  <a:cubicBezTo>
                    <a:pt x="58" y="151"/>
                    <a:pt x="59" y="150"/>
                    <a:pt x="60" y="15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6" name="Freeform 81">
              <a:extLst>
                <a:ext uri="{FF2B5EF4-FFF2-40B4-BE49-F238E27FC236}">
                  <a16:creationId xmlns:a16="http://schemas.microsoft.com/office/drawing/2014/main" id="{74A5C9F9-CCF6-4A57-A57B-3C1878120F1B}"/>
                </a:ext>
              </a:extLst>
            </p:cNvPr>
            <p:cNvSpPr>
              <a:spLocks/>
            </p:cNvSpPr>
            <p:nvPr/>
          </p:nvSpPr>
          <p:spPr bwMode="auto">
            <a:xfrm>
              <a:off x="2016" y="2530"/>
              <a:ext cx="26" cy="39"/>
            </a:xfrm>
            <a:custGeom>
              <a:avLst/>
              <a:gdLst>
                <a:gd name="T0" fmla="*/ 2 w 16"/>
                <a:gd name="T1" fmla="*/ 23 h 23"/>
                <a:gd name="T2" fmla="*/ 14 w 16"/>
                <a:gd name="T3" fmla="*/ 23 h 23"/>
                <a:gd name="T4" fmla="*/ 16 w 16"/>
                <a:gd name="T5" fmla="*/ 21 h 23"/>
                <a:gd name="T6" fmla="*/ 16 w 16"/>
                <a:gd name="T7" fmla="*/ 1 h 23"/>
                <a:gd name="T8" fmla="*/ 14 w 16"/>
                <a:gd name="T9" fmla="*/ 0 h 23"/>
                <a:gd name="T10" fmla="*/ 2 w 16"/>
                <a:gd name="T11" fmla="*/ 0 h 23"/>
                <a:gd name="T12" fmla="*/ 0 w 16"/>
                <a:gd name="T13" fmla="*/ 1 h 23"/>
                <a:gd name="T14" fmla="*/ 0 w 16"/>
                <a:gd name="T15" fmla="*/ 21 h 23"/>
                <a:gd name="T16" fmla="*/ 2 w 1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3">
                  <a:moveTo>
                    <a:pt x="2" y="23"/>
                  </a:moveTo>
                  <a:cubicBezTo>
                    <a:pt x="14" y="23"/>
                    <a:pt x="14" y="23"/>
                    <a:pt x="14" y="23"/>
                  </a:cubicBezTo>
                  <a:cubicBezTo>
                    <a:pt x="15" y="23"/>
                    <a:pt x="16" y="22"/>
                    <a:pt x="16" y="21"/>
                  </a:cubicBezTo>
                  <a:cubicBezTo>
                    <a:pt x="16" y="1"/>
                    <a:pt x="16" y="1"/>
                    <a:pt x="16" y="1"/>
                  </a:cubicBezTo>
                  <a:cubicBezTo>
                    <a:pt x="16" y="0"/>
                    <a:pt x="15" y="0"/>
                    <a:pt x="14" y="0"/>
                  </a:cubicBezTo>
                  <a:cubicBezTo>
                    <a:pt x="2" y="0"/>
                    <a:pt x="2" y="0"/>
                    <a:pt x="2" y="0"/>
                  </a:cubicBezTo>
                  <a:cubicBezTo>
                    <a:pt x="1" y="0"/>
                    <a:pt x="0" y="0"/>
                    <a:pt x="0" y="1"/>
                  </a:cubicBezTo>
                  <a:cubicBezTo>
                    <a:pt x="0" y="21"/>
                    <a:pt x="0" y="21"/>
                    <a:pt x="0" y="21"/>
                  </a:cubicBezTo>
                  <a:cubicBezTo>
                    <a:pt x="0" y="22"/>
                    <a:pt x="1" y="23"/>
                    <a:pt x="2" y="23"/>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7" name="Freeform 82">
              <a:extLst>
                <a:ext uri="{FF2B5EF4-FFF2-40B4-BE49-F238E27FC236}">
                  <a16:creationId xmlns:a16="http://schemas.microsoft.com/office/drawing/2014/main" id="{A3B0563C-EC1C-4B15-A761-1C63B24E5FBD}"/>
                </a:ext>
              </a:extLst>
            </p:cNvPr>
            <p:cNvSpPr>
              <a:spLocks/>
            </p:cNvSpPr>
            <p:nvPr/>
          </p:nvSpPr>
          <p:spPr bwMode="auto">
            <a:xfrm>
              <a:off x="2016" y="2428"/>
              <a:ext cx="26" cy="38"/>
            </a:xfrm>
            <a:custGeom>
              <a:avLst/>
              <a:gdLst>
                <a:gd name="T0" fmla="*/ 2 w 16"/>
                <a:gd name="T1" fmla="*/ 23 h 23"/>
                <a:gd name="T2" fmla="*/ 14 w 16"/>
                <a:gd name="T3" fmla="*/ 23 h 23"/>
                <a:gd name="T4" fmla="*/ 16 w 16"/>
                <a:gd name="T5" fmla="*/ 21 h 23"/>
                <a:gd name="T6" fmla="*/ 16 w 16"/>
                <a:gd name="T7" fmla="*/ 2 h 23"/>
                <a:gd name="T8" fmla="*/ 14 w 16"/>
                <a:gd name="T9" fmla="*/ 0 h 23"/>
                <a:gd name="T10" fmla="*/ 2 w 16"/>
                <a:gd name="T11" fmla="*/ 0 h 23"/>
                <a:gd name="T12" fmla="*/ 0 w 16"/>
                <a:gd name="T13" fmla="*/ 2 h 23"/>
                <a:gd name="T14" fmla="*/ 0 w 16"/>
                <a:gd name="T15" fmla="*/ 21 h 23"/>
                <a:gd name="T16" fmla="*/ 2 w 1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3">
                  <a:moveTo>
                    <a:pt x="2" y="23"/>
                  </a:moveTo>
                  <a:cubicBezTo>
                    <a:pt x="14" y="23"/>
                    <a:pt x="14" y="23"/>
                    <a:pt x="14" y="23"/>
                  </a:cubicBezTo>
                  <a:cubicBezTo>
                    <a:pt x="15" y="23"/>
                    <a:pt x="16" y="23"/>
                    <a:pt x="16" y="21"/>
                  </a:cubicBezTo>
                  <a:cubicBezTo>
                    <a:pt x="16" y="2"/>
                    <a:pt x="16" y="2"/>
                    <a:pt x="16" y="2"/>
                  </a:cubicBezTo>
                  <a:cubicBezTo>
                    <a:pt x="16" y="1"/>
                    <a:pt x="15" y="0"/>
                    <a:pt x="14" y="0"/>
                  </a:cubicBezTo>
                  <a:cubicBezTo>
                    <a:pt x="2" y="0"/>
                    <a:pt x="2" y="0"/>
                    <a:pt x="2" y="0"/>
                  </a:cubicBezTo>
                  <a:cubicBezTo>
                    <a:pt x="1" y="0"/>
                    <a:pt x="0" y="1"/>
                    <a:pt x="0" y="2"/>
                  </a:cubicBezTo>
                  <a:cubicBezTo>
                    <a:pt x="0" y="21"/>
                    <a:pt x="0" y="21"/>
                    <a:pt x="0" y="21"/>
                  </a:cubicBezTo>
                  <a:cubicBezTo>
                    <a:pt x="0" y="23"/>
                    <a:pt x="1" y="23"/>
                    <a:pt x="2" y="23"/>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8" name="Freeform 83">
              <a:extLst>
                <a:ext uri="{FF2B5EF4-FFF2-40B4-BE49-F238E27FC236}">
                  <a16:creationId xmlns:a16="http://schemas.microsoft.com/office/drawing/2014/main" id="{05DD10AE-AF6A-4083-8CBC-CFBBD8E7AE1A}"/>
                </a:ext>
              </a:extLst>
            </p:cNvPr>
            <p:cNvSpPr>
              <a:spLocks/>
            </p:cNvSpPr>
            <p:nvPr/>
          </p:nvSpPr>
          <p:spPr bwMode="auto">
            <a:xfrm>
              <a:off x="1647" y="2423"/>
              <a:ext cx="120" cy="117"/>
            </a:xfrm>
            <a:custGeom>
              <a:avLst/>
              <a:gdLst>
                <a:gd name="T0" fmla="*/ 7 w 71"/>
                <a:gd name="T1" fmla="*/ 56 h 70"/>
                <a:gd name="T2" fmla="*/ 22 w 71"/>
                <a:gd name="T3" fmla="*/ 68 h 70"/>
                <a:gd name="T4" fmla="*/ 31 w 71"/>
                <a:gd name="T5" fmla="*/ 70 h 70"/>
                <a:gd name="T6" fmla="*/ 34 w 71"/>
                <a:gd name="T7" fmla="*/ 70 h 70"/>
                <a:gd name="T8" fmla="*/ 35 w 71"/>
                <a:gd name="T9" fmla="*/ 70 h 70"/>
                <a:gd name="T10" fmla="*/ 52 w 71"/>
                <a:gd name="T11" fmla="*/ 66 h 70"/>
                <a:gd name="T12" fmla="*/ 61 w 71"/>
                <a:gd name="T13" fmla="*/ 59 h 70"/>
                <a:gd name="T14" fmla="*/ 70 w 71"/>
                <a:gd name="T15" fmla="*/ 42 h 70"/>
                <a:gd name="T16" fmla="*/ 70 w 71"/>
                <a:gd name="T17" fmla="*/ 40 h 70"/>
                <a:gd name="T18" fmla="*/ 70 w 71"/>
                <a:gd name="T19" fmla="*/ 31 h 70"/>
                <a:gd name="T20" fmla="*/ 61 w 71"/>
                <a:gd name="T21" fmla="*/ 11 h 70"/>
                <a:gd name="T22" fmla="*/ 54 w 71"/>
                <a:gd name="T23" fmla="*/ 5 h 70"/>
                <a:gd name="T24" fmla="*/ 40 w 71"/>
                <a:gd name="T25" fmla="*/ 0 h 70"/>
                <a:gd name="T26" fmla="*/ 35 w 71"/>
                <a:gd name="T27" fmla="*/ 0 h 70"/>
                <a:gd name="T28" fmla="*/ 31 w 71"/>
                <a:gd name="T29" fmla="*/ 0 h 70"/>
                <a:gd name="T30" fmla="*/ 22 w 71"/>
                <a:gd name="T31" fmla="*/ 2 h 70"/>
                <a:gd name="T32" fmla="*/ 6 w 71"/>
                <a:gd name="T33" fmla="*/ 17 h 70"/>
                <a:gd name="T34" fmla="*/ 1 w 71"/>
                <a:gd name="T35" fmla="*/ 27 h 70"/>
                <a:gd name="T36" fmla="*/ 1 w 71"/>
                <a:gd name="T37" fmla="*/ 31 h 70"/>
                <a:gd name="T38" fmla="*/ 2 w 71"/>
                <a:gd name="T39" fmla="*/ 46 h 70"/>
                <a:gd name="T40" fmla="*/ 7 w 71"/>
                <a:gd name="T41"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70">
                  <a:moveTo>
                    <a:pt x="7" y="56"/>
                  </a:moveTo>
                  <a:cubicBezTo>
                    <a:pt x="11" y="61"/>
                    <a:pt x="16" y="65"/>
                    <a:pt x="22" y="68"/>
                  </a:cubicBezTo>
                  <a:cubicBezTo>
                    <a:pt x="25" y="69"/>
                    <a:pt x="28" y="70"/>
                    <a:pt x="31" y="70"/>
                  </a:cubicBezTo>
                  <a:cubicBezTo>
                    <a:pt x="32" y="70"/>
                    <a:pt x="33" y="70"/>
                    <a:pt x="34" y="70"/>
                  </a:cubicBezTo>
                  <a:cubicBezTo>
                    <a:pt x="34" y="70"/>
                    <a:pt x="35" y="70"/>
                    <a:pt x="35" y="70"/>
                  </a:cubicBezTo>
                  <a:cubicBezTo>
                    <a:pt x="41" y="70"/>
                    <a:pt x="47" y="69"/>
                    <a:pt x="52" y="66"/>
                  </a:cubicBezTo>
                  <a:cubicBezTo>
                    <a:pt x="56" y="64"/>
                    <a:pt x="59" y="62"/>
                    <a:pt x="61" y="59"/>
                  </a:cubicBezTo>
                  <a:cubicBezTo>
                    <a:pt x="66" y="54"/>
                    <a:pt x="69" y="49"/>
                    <a:pt x="70" y="42"/>
                  </a:cubicBezTo>
                  <a:cubicBezTo>
                    <a:pt x="70" y="41"/>
                    <a:pt x="70" y="41"/>
                    <a:pt x="70" y="40"/>
                  </a:cubicBezTo>
                  <a:cubicBezTo>
                    <a:pt x="71" y="37"/>
                    <a:pt x="71" y="34"/>
                    <a:pt x="70" y="31"/>
                  </a:cubicBezTo>
                  <a:cubicBezTo>
                    <a:pt x="69" y="23"/>
                    <a:pt x="66" y="17"/>
                    <a:pt x="61" y="11"/>
                  </a:cubicBezTo>
                  <a:cubicBezTo>
                    <a:pt x="59" y="9"/>
                    <a:pt x="57" y="7"/>
                    <a:pt x="54" y="5"/>
                  </a:cubicBezTo>
                  <a:cubicBezTo>
                    <a:pt x="50" y="3"/>
                    <a:pt x="45" y="1"/>
                    <a:pt x="40" y="0"/>
                  </a:cubicBezTo>
                  <a:cubicBezTo>
                    <a:pt x="39" y="0"/>
                    <a:pt x="37" y="0"/>
                    <a:pt x="35" y="0"/>
                  </a:cubicBezTo>
                  <a:cubicBezTo>
                    <a:pt x="34" y="0"/>
                    <a:pt x="32" y="0"/>
                    <a:pt x="31" y="0"/>
                  </a:cubicBezTo>
                  <a:cubicBezTo>
                    <a:pt x="28" y="1"/>
                    <a:pt x="25" y="1"/>
                    <a:pt x="22" y="2"/>
                  </a:cubicBezTo>
                  <a:cubicBezTo>
                    <a:pt x="15" y="5"/>
                    <a:pt x="9" y="10"/>
                    <a:pt x="6" y="17"/>
                  </a:cubicBezTo>
                  <a:cubicBezTo>
                    <a:pt x="4" y="20"/>
                    <a:pt x="2" y="23"/>
                    <a:pt x="1" y="27"/>
                  </a:cubicBezTo>
                  <a:cubicBezTo>
                    <a:pt x="1" y="28"/>
                    <a:pt x="1" y="29"/>
                    <a:pt x="1" y="31"/>
                  </a:cubicBezTo>
                  <a:cubicBezTo>
                    <a:pt x="0" y="36"/>
                    <a:pt x="0" y="41"/>
                    <a:pt x="2" y="46"/>
                  </a:cubicBezTo>
                  <a:cubicBezTo>
                    <a:pt x="3" y="50"/>
                    <a:pt x="5" y="53"/>
                    <a:pt x="7" y="56"/>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73" name="Rectangle 272">
            <a:extLst>
              <a:ext uri="{FF2B5EF4-FFF2-40B4-BE49-F238E27FC236}">
                <a16:creationId xmlns:a16="http://schemas.microsoft.com/office/drawing/2014/main" id="{27E5140B-DEA3-41BD-9B2D-C042F74B8C76}"/>
              </a:ext>
            </a:extLst>
          </p:cNvPr>
          <p:cNvSpPr/>
          <p:nvPr/>
        </p:nvSpPr>
        <p:spPr bwMode="gray">
          <a:xfrm>
            <a:off x="4894039" y="3207263"/>
            <a:ext cx="383272" cy="39055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4" name="Oval 273">
            <a:extLst>
              <a:ext uri="{FF2B5EF4-FFF2-40B4-BE49-F238E27FC236}">
                <a16:creationId xmlns:a16="http://schemas.microsoft.com/office/drawing/2014/main" id="{4F68B3B5-3E80-4687-8119-B968575CF932}"/>
              </a:ext>
            </a:extLst>
          </p:cNvPr>
          <p:cNvSpPr/>
          <p:nvPr/>
        </p:nvSpPr>
        <p:spPr bwMode="gray">
          <a:xfrm>
            <a:off x="4381907" y="3027410"/>
            <a:ext cx="694460" cy="694460"/>
          </a:xfrm>
          <a:prstGeom prst="ellipse">
            <a:avLst/>
          </a:prstGeom>
          <a:solidFill>
            <a:srgbClr val="000000"/>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p:cNvGrpSpPr/>
          <p:nvPr/>
        </p:nvGrpSpPr>
        <p:grpSpPr>
          <a:xfrm>
            <a:off x="4505062" y="3133201"/>
            <a:ext cx="488567" cy="482879"/>
            <a:chOff x="4455297" y="3114936"/>
            <a:chExt cx="488567" cy="482879"/>
          </a:xfrm>
        </p:grpSpPr>
        <p:sp>
          <p:nvSpPr>
            <p:cNvPr id="269" name="Freeform 11">
              <a:extLst>
                <a:ext uri="{FF2B5EF4-FFF2-40B4-BE49-F238E27FC236}">
                  <a16:creationId xmlns:a16="http://schemas.microsoft.com/office/drawing/2014/main" id="{D6EE0E6A-D73F-4D3F-B729-5B6E143644E6}"/>
                </a:ext>
              </a:extLst>
            </p:cNvPr>
            <p:cNvSpPr>
              <a:spLocks/>
            </p:cNvSpPr>
            <p:nvPr/>
          </p:nvSpPr>
          <p:spPr bwMode="auto">
            <a:xfrm>
              <a:off x="4697021" y="3120813"/>
              <a:ext cx="246843" cy="348272"/>
            </a:xfrm>
            <a:custGeom>
              <a:avLst/>
              <a:gdLst>
                <a:gd name="T0" fmla="*/ 2 w 719"/>
                <a:gd name="T1" fmla="*/ 0 h 1014"/>
                <a:gd name="T2" fmla="*/ 81 w 719"/>
                <a:gd name="T3" fmla="*/ 83 h 1014"/>
                <a:gd name="T4" fmla="*/ 0 w 719"/>
                <a:gd name="T5" fmla="*/ 164 h 1014"/>
                <a:gd name="T6" fmla="*/ 221 w 719"/>
                <a:gd name="T7" fmla="*/ 229 h 1014"/>
                <a:gd name="T8" fmla="*/ 447 w 719"/>
                <a:gd name="T9" fmla="*/ 519 h 1014"/>
                <a:gd name="T10" fmla="*/ 406 w 719"/>
                <a:gd name="T11" fmla="*/ 884 h 1014"/>
                <a:gd name="T12" fmla="*/ 403 w 719"/>
                <a:gd name="T13" fmla="*/ 889 h 1014"/>
                <a:gd name="T14" fmla="*/ 390 w 719"/>
                <a:gd name="T15" fmla="*/ 882 h 1014"/>
                <a:gd name="T16" fmla="*/ 391 w 719"/>
                <a:gd name="T17" fmla="*/ 886 h 1014"/>
                <a:gd name="T18" fmla="*/ 391 w 719"/>
                <a:gd name="T19" fmla="*/ 886 h 1014"/>
                <a:gd name="T20" fmla="*/ 424 w 719"/>
                <a:gd name="T21" fmla="*/ 1014 h 1014"/>
                <a:gd name="T22" fmla="*/ 551 w 719"/>
                <a:gd name="T23" fmla="*/ 985 h 1014"/>
                <a:gd name="T24" fmla="*/ 551 w 719"/>
                <a:gd name="T25" fmla="*/ 985 h 1014"/>
                <a:gd name="T26" fmla="*/ 557 w 719"/>
                <a:gd name="T27" fmla="*/ 984 h 1014"/>
                <a:gd name="T28" fmla="*/ 543 w 719"/>
                <a:gd name="T29" fmla="*/ 975 h 1014"/>
                <a:gd name="T30" fmla="*/ 546 w 719"/>
                <a:gd name="T31" fmla="*/ 970 h 1014"/>
                <a:gd name="T32" fmla="*/ 303 w 719"/>
                <a:gd name="T33" fmla="*/ 87 h 1014"/>
                <a:gd name="T34" fmla="*/ 2 w 719"/>
                <a:gd name="T35"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9" h="1014">
                  <a:moveTo>
                    <a:pt x="2" y="0"/>
                  </a:moveTo>
                  <a:cubicBezTo>
                    <a:pt x="81" y="83"/>
                    <a:pt x="81" y="83"/>
                    <a:pt x="81" y="83"/>
                  </a:cubicBezTo>
                  <a:cubicBezTo>
                    <a:pt x="0" y="164"/>
                    <a:pt x="0" y="164"/>
                    <a:pt x="0" y="164"/>
                  </a:cubicBezTo>
                  <a:cubicBezTo>
                    <a:pt x="78" y="167"/>
                    <a:pt x="153" y="190"/>
                    <a:pt x="221" y="229"/>
                  </a:cubicBezTo>
                  <a:cubicBezTo>
                    <a:pt x="332" y="293"/>
                    <a:pt x="412" y="396"/>
                    <a:pt x="447" y="519"/>
                  </a:cubicBezTo>
                  <a:cubicBezTo>
                    <a:pt x="481" y="642"/>
                    <a:pt x="467" y="772"/>
                    <a:pt x="406" y="884"/>
                  </a:cubicBezTo>
                  <a:cubicBezTo>
                    <a:pt x="403" y="889"/>
                    <a:pt x="403" y="889"/>
                    <a:pt x="403" y="889"/>
                  </a:cubicBezTo>
                  <a:cubicBezTo>
                    <a:pt x="390" y="882"/>
                    <a:pt x="390" y="882"/>
                    <a:pt x="390" y="882"/>
                  </a:cubicBezTo>
                  <a:cubicBezTo>
                    <a:pt x="391" y="886"/>
                    <a:pt x="391" y="886"/>
                    <a:pt x="391" y="886"/>
                  </a:cubicBezTo>
                  <a:cubicBezTo>
                    <a:pt x="391" y="886"/>
                    <a:pt x="391" y="886"/>
                    <a:pt x="391" y="886"/>
                  </a:cubicBezTo>
                  <a:cubicBezTo>
                    <a:pt x="424" y="1014"/>
                    <a:pt x="424" y="1014"/>
                    <a:pt x="424" y="1014"/>
                  </a:cubicBezTo>
                  <a:cubicBezTo>
                    <a:pt x="551" y="985"/>
                    <a:pt x="551" y="985"/>
                    <a:pt x="551" y="985"/>
                  </a:cubicBezTo>
                  <a:cubicBezTo>
                    <a:pt x="551" y="985"/>
                    <a:pt x="551" y="985"/>
                    <a:pt x="551" y="985"/>
                  </a:cubicBezTo>
                  <a:cubicBezTo>
                    <a:pt x="557" y="984"/>
                    <a:pt x="557" y="984"/>
                    <a:pt x="557" y="984"/>
                  </a:cubicBezTo>
                  <a:cubicBezTo>
                    <a:pt x="543" y="975"/>
                    <a:pt x="543" y="975"/>
                    <a:pt x="543" y="975"/>
                  </a:cubicBezTo>
                  <a:cubicBezTo>
                    <a:pt x="546" y="970"/>
                    <a:pt x="546" y="970"/>
                    <a:pt x="546" y="970"/>
                  </a:cubicBezTo>
                  <a:cubicBezTo>
                    <a:pt x="719" y="660"/>
                    <a:pt x="610" y="264"/>
                    <a:pt x="303" y="87"/>
                  </a:cubicBezTo>
                  <a:cubicBezTo>
                    <a:pt x="211" y="34"/>
                    <a:pt x="108" y="4"/>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0" name="Freeform 12">
              <a:extLst>
                <a:ext uri="{FF2B5EF4-FFF2-40B4-BE49-F238E27FC236}">
                  <a16:creationId xmlns:a16="http://schemas.microsoft.com/office/drawing/2014/main" id="{0A863C77-7E3B-4007-AF0F-392FED7E7319}"/>
                </a:ext>
              </a:extLst>
            </p:cNvPr>
            <p:cNvSpPr>
              <a:spLocks/>
            </p:cNvSpPr>
            <p:nvPr/>
          </p:nvSpPr>
          <p:spPr bwMode="auto">
            <a:xfrm>
              <a:off x="4455297" y="3114936"/>
              <a:ext cx="263906" cy="333484"/>
            </a:xfrm>
            <a:custGeom>
              <a:avLst/>
              <a:gdLst>
                <a:gd name="T0" fmla="*/ 245 w 769"/>
                <a:gd name="T1" fmla="*/ 888 h 971"/>
                <a:gd name="T2" fmla="*/ 258 w 769"/>
                <a:gd name="T3" fmla="*/ 424 h 971"/>
                <a:gd name="T4" fmla="*/ 665 w 769"/>
                <a:gd name="T5" fmla="*/ 180 h 971"/>
                <a:gd name="T6" fmla="*/ 672 w 769"/>
                <a:gd name="T7" fmla="*/ 180 h 971"/>
                <a:gd name="T8" fmla="*/ 671 w 769"/>
                <a:gd name="T9" fmla="*/ 196 h 971"/>
                <a:gd name="T10" fmla="*/ 676 w 769"/>
                <a:gd name="T11" fmla="*/ 192 h 971"/>
                <a:gd name="T12" fmla="*/ 682 w 769"/>
                <a:gd name="T13" fmla="*/ 186 h 971"/>
                <a:gd name="T14" fmla="*/ 688 w 769"/>
                <a:gd name="T15" fmla="*/ 180 h 971"/>
                <a:gd name="T16" fmla="*/ 769 w 769"/>
                <a:gd name="T17" fmla="*/ 100 h 971"/>
                <a:gd name="T18" fmla="*/ 690 w 769"/>
                <a:gd name="T19" fmla="*/ 16 h 971"/>
                <a:gd name="T20" fmla="*/ 684 w 769"/>
                <a:gd name="T21" fmla="*/ 10 h 971"/>
                <a:gd name="T22" fmla="*/ 678 w 769"/>
                <a:gd name="T23" fmla="*/ 4 h 971"/>
                <a:gd name="T24" fmla="*/ 674 w 769"/>
                <a:gd name="T25" fmla="*/ 0 h 971"/>
                <a:gd name="T26" fmla="*/ 674 w 769"/>
                <a:gd name="T27" fmla="*/ 16 h 971"/>
                <a:gd name="T28" fmla="*/ 668 w 769"/>
                <a:gd name="T29" fmla="*/ 16 h 971"/>
                <a:gd name="T30" fmla="*/ 116 w 769"/>
                <a:gd name="T31" fmla="*/ 342 h 971"/>
                <a:gd name="T32" fmla="*/ 103 w 769"/>
                <a:gd name="T33" fmla="*/ 971 h 971"/>
                <a:gd name="T34" fmla="*/ 138 w 769"/>
                <a:gd name="T35" fmla="*/ 858 h 971"/>
                <a:gd name="T36" fmla="*/ 245 w 769"/>
                <a:gd name="T37" fmla="*/ 888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971">
                  <a:moveTo>
                    <a:pt x="245" y="888"/>
                  </a:moveTo>
                  <a:cubicBezTo>
                    <a:pt x="172" y="742"/>
                    <a:pt x="176" y="567"/>
                    <a:pt x="258" y="424"/>
                  </a:cubicBezTo>
                  <a:cubicBezTo>
                    <a:pt x="343" y="277"/>
                    <a:pt x="495" y="186"/>
                    <a:pt x="665" y="180"/>
                  </a:cubicBezTo>
                  <a:cubicBezTo>
                    <a:pt x="672" y="180"/>
                    <a:pt x="672" y="180"/>
                    <a:pt x="672" y="180"/>
                  </a:cubicBezTo>
                  <a:cubicBezTo>
                    <a:pt x="671" y="196"/>
                    <a:pt x="671" y="196"/>
                    <a:pt x="671" y="196"/>
                  </a:cubicBezTo>
                  <a:cubicBezTo>
                    <a:pt x="676" y="192"/>
                    <a:pt x="676" y="192"/>
                    <a:pt x="676" y="192"/>
                  </a:cubicBezTo>
                  <a:cubicBezTo>
                    <a:pt x="682" y="186"/>
                    <a:pt x="682" y="186"/>
                    <a:pt x="682" y="186"/>
                  </a:cubicBezTo>
                  <a:cubicBezTo>
                    <a:pt x="688" y="180"/>
                    <a:pt x="688" y="180"/>
                    <a:pt x="688" y="180"/>
                  </a:cubicBezTo>
                  <a:cubicBezTo>
                    <a:pt x="769" y="100"/>
                    <a:pt x="769" y="100"/>
                    <a:pt x="769" y="100"/>
                  </a:cubicBezTo>
                  <a:cubicBezTo>
                    <a:pt x="690" y="16"/>
                    <a:pt x="690" y="16"/>
                    <a:pt x="690" y="16"/>
                  </a:cubicBezTo>
                  <a:cubicBezTo>
                    <a:pt x="684" y="10"/>
                    <a:pt x="684" y="10"/>
                    <a:pt x="684" y="10"/>
                  </a:cubicBezTo>
                  <a:cubicBezTo>
                    <a:pt x="678" y="4"/>
                    <a:pt x="678" y="4"/>
                    <a:pt x="678" y="4"/>
                  </a:cubicBezTo>
                  <a:cubicBezTo>
                    <a:pt x="674" y="0"/>
                    <a:pt x="674" y="0"/>
                    <a:pt x="674" y="0"/>
                  </a:cubicBezTo>
                  <a:cubicBezTo>
                    <a:pt x="674" y="16"/>
                    <a:pt x="674" y="16"/>
                    <a:pt x="674" y="16"/>
                  </a:cubicBezTo>
                  <a:cubicBezTo>
                    <a:pt x="668" y="16"/>
                    <a:pt x="668" y="16"/>
                    <a:pt x="668" y="16"/>
                  </a:cubicBezTo>
                  <a:cubicBezTo>
                    <a:pt x="438" y="21"/>
                    <a:pt x="231" y="143"/>
                    <a:pt x="116" y="342"/>
                  </a:cubicBezTo>
                  <a:cubicBezTo>
                    <a:pt x="5" y="535"/>
                    <a:pt x="0" y="774"/>
                    <a:pt x="103" y="971"/>
                  </a:cubicBezTo>
                  <a:cubicBezTo>
                    <a:pt x="138" y="858"/>
                    <a:pt x="138" y="858"/>
                    <a:pt x="138" y="858"/>
                  </a:cubicBezTo>
                  <a:lnTo>
                    <a:pt x="245" y="88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1" name="Freeform 13">
              <a:extLst>
                <a:ext uri="{FF2B5EF4-FFF2-40B4-BE49-F238E27FC236}">
                  <a16:creationId xmlns:a16="http://schemas.microsoft.com/office/drawing/2014/main" id="{3EDC1935-D63D-485B-9402-686231DF04E3}"/>
                </a:ext>
              </a:extLst>
            </p:cNvPr>
            <p:cNvSpPr>
              <a:spLocks/>
            </p:cNvSpPr>
            <p:nvPr/>
          </p:nvSpPr>
          <p:spPr bwMode="auto">
            <a:xfrm>
              <a:off x="4491698" y="3414863"/>
              <a:ext cx="385811" cy="182952"/>
            </a:xfrm>
            <a:custGeom>
              <a:avLst/>
              <a:gdLst>
                <a:gd name="T0" fmla="*/ 985 w 1124"/>
                <a:gd name="T1" fmla="*/ 60 h 533"/>
                <a:gd name="T2" fmla="*/ 985 w 1124"/>
                <a:gd name="T3" fmla="*/ 60 h 533"/>
                <a:gd name="T4" fmla="*/ 696 w 1124"/>
                <a:gd name="T5" fmla="*/ 268 h 533"/>
                <a:gd name="T6" fmla="*/ 331 w 1124"/>
                <a:gd name="T7" fmla="*/ 218 h 533"/>
                <a:gd name="T8" fmla="*/ 159 w 1124"/>
                <a:gd name="T9" fmla="*/ 51 h 533"/>
                <a:gd name="T10" fmla="*/ 156 w 1124"/>
                <a:gd name="T11" fmla="*/ 46 h 533"/>
                <a:gd name="T12" fmla="*/ 172 w 1124"/>
                <a:gd name="T13" fmla="*/ 37 h 533"/>
                <a:gd name="T14" fmla="*/ 164 w 1124"/>
                <a:gd name="T15" fmla="*/ 35 h 533"/>
                <a:gd name="T16" fmla="*/ 155 w 1124"/>
                <a:gd name="T17" fmla="*/ 32 h 533"/>
                <a:gd name="T18" fmla="*/ 147 w 1124"/>
                <a:gd name="T19" fmla="*/ 30 h 533"/>
                <a:gd name="T20" fmla="*/ 40 w 1124"/>
                <a:gd name="T21" fmla="*/ 0 h 533"/>
                <a:gd name="T22" fmla="*/ 5 w 1124"/>
                <a:gd name="T23" fmla="*/ 112 h 533"/>
                <a:gd name="T24" fmla="*/ 3 w 1124"/>
                <a:gd name="T25" fmla="*/ 120 h 533"/>
                <a:gd name="T26" fmla="*/ 0 w 1124"/>
                <a:gd name="T27" fmla="*/ 128 h 533"/>
                <a:gd name="T28" fmla="*/ 0 w 1124"/>
                <a:gd name="T29" fmla="*/ 131 h 533"/>
                <a:gd name="T30" fmla="*/ 1 w 1124"/>
                <a:gd name="T31" fmla="*/ 130 h 533"/>
                <a:gd name="T32" fmla="*/ 12 w 1124"/>
                <a:gd name="T33" fmla="*/ 124 h 533"/>
                <a:gd name="T34" fmla="*/ 13 w 1124"/>
                <a:gd name="T35" fmla="*/ 126 h 533"/>
                <a:gd name="T36" fmla="*/ 15 w 1124"/>
                <a:gd name="T37" fmla="*/ 129 h 533"/>
                <a:gd name="T38" fmla="*/ 249 w 1124"/>
                <a:gd name="T39" fmla="*/ 360 h 533"/>
                <a:gd name="T40" fmla="*/ 1124 w 1124"/>
                <a:gd name="T41" fmla="*/ 147 h 533"/>
                <a:gd name="T42" fmla="*/ 1124 w 1124"/>
                <a:gd name="T43" fmla="*/ 147 h 533"/>
                <a:gd name="T44" fmla="*/ 1013 w 1124"/>
                <a:gd name="T45" fmla="*/ 173 h 533"/>
                <a:gd name="T46" fmla="*/ 985 w 1124"/>
                <a:gd name="T47" fmla="*/ 6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4" h="533">
                  <a:moveTo>
                    <a:pt x="985" y="60"/>
                  </a:moveTo>
                  <a:cubicBezTo>
                    <a:pt x="985" y="60"/>
                    <a:pt x="985" y="60"/>
                    <a:pt x="985" y="60"/>
                  </a:cubicBezTo>
                  <a:cubicBezTo>
                    <a:pt x="918" y="164"/>
                    <a:pt x="816" y="237"/>
                    <a:pt x="696" y="268"/>
                  </a:cubicBezTo>
                  <a:cubicBezTo>
                    <a:pt x="572" y="300"/>
                    <a:pt x="442" y="282"/>
                    <a:pt x="331" y="218"/>
                  </a:cubicBezTo>
                  <a:cubicBezTo>
                    <a:pt x="261" y="177"/>
                    <a:pt x="201" y="120"/>
                    <a:pt x="159" y="51"/>
                  </a:cubicBezTo>
                  <a:cubicBezTo>
                    <a:pt x="156" y="46"/>
                    <a:pt x="156" y="46"/>
                    <a:pt x="156" y="46"/>
                  </a:cubicBezTo>
                  <a:cubicBezTo>
                    <a:pt x="172" y="37"/>
                    <a:pt x="172" y="37"/>
                    <a:pt x="172" y="37"/>
                  </a:cubicBezTo>
                  <a:cubicBezTo>
                    <a:pt x="164" y="35"/>
                    <a:pt x="164" y="35"/>
                    <a:pt x="164" y="35"/>
                  </a:cubicBezTo>
                  <a:cubicBezTo>
                    <a:pt x="155" y="32"/>
                    <a:pt x="155" y="32"/>
                    <a:pt x="155" y="32"/>
                  </a:cubicBezTo>
                  <a:cubicBezTo>
                    <a:pt x="147" y="30"/>
                    <a:pt x="147" y="30"/>
                    <a:pt x="147" y="30"/>
                  </a:cubicBezTo>
                  <a:cubicBezTo>
                    <a:pt x="40" y="0"/>
                    <a:pt x="40" y="0"/>
                    <a:pt x="40" y="0"/>
                  </a:cubicBezTo>
                  <a:cubicBezTo>
                    <a:pt x="5" y="112"/>
                    <a:pt x="5" y="112"/>
                    <a:pt x="5" y="112"/>
                  </a:cubicBezTo>
                  <a:cubicBezTo>
                    <a:pt x="3" y="120"/>
                    <a:pt x="3" y="120"/>
                    <a:pt x="3" y="120"/>
                  </a:cubicBezTo>
                  <a:cubicBezTo>
                    <a:pt x="0" y="128"/>
                    <a:pt x="0" y="128"/>
                    <a:pt x="0" y="128"/>
                  </a:cubicBezTo>
                  <a:cubicBezTo>
                    <a:pt x="0" y="131"/>
                    <a:pt x="0" y="131"/>
                    <a:pt x="0" y="131"/>
                  </a:cubicBezTo>
                  <a:cubicBezTo>
                    <a:pt x="1" y="130"/>
                    <a:pt x="1" y="130"/>
                    <a:pt x="1" y="130"/>
                  </a:cubicBezTo>
                  <a:cubicBezTo>
                    <a:pt x="12" y="124"/>
                    <a:pt x="12" y="124"/>
                    <a:pt x="12" y="124"/>
                  </a:cubicBezTo>
                  <a:cubicBezTo>
                    <a:pt x="13" y="126"/>
                    <a:pt x="13" y="126"/>
                    <a:pt x="13" y="126"/>
                  </a:cubicBezTo>
                  <a:cubicBezTo>
                    <a:pt x="15" y="129"/>
                    <a:pt x="15" y="129"/>
                    <a:pt x="15" y="129"/>
                  </a:cubicBezTo>
                  <a:cubicBezTo>
                    <a:pt x="72" y="224"/>
                    <a:pt x="153" y="304"/>
                    <a:pt x="249" y="360"/>
                  </a:cubicBezTo>
                  <a:cubicBezTo>
                    <a:pt x="549" y="533"/>
                    <a:pt x="938" y="437"/>
                    <a:pt x="1124" y="147"/>
                  </a:cubicBezTo>
                  <a:cubicBezTo>
                    <a:pt x="1124" y="147"/>
                    <a:pt x="1124" y="147"/>
                    <a:pt x="1124" y="147"/>
                  </a:cubicBezTo>
                  <a:cubicBezTo>
                    <a:pt x="1013" y="173"/>
                    <a:pt x="1013" y="173"/>
                    <a:pt x="1013" y="173"/>
                  </a:cubicBezTo>
                  <a:lnTo>
                    <a:pt x="985"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65" name="TextBox 264">
            <a:extLst>
              <a:ext uri="{FF2B5EF4-FFF2-40B4-BE49-F238E27FC236}">
                <a16:creationId xmlns:a16="http://schemas.microsoft.com/office/drawing/2014/main" id="{A924C8B4-0978-4726-8E83-07CAF0F4234F}"/>
              </a:ext>
            </a:extLst>
          </p:cNvPr>
          <p:cNvSpPr txBox="1"/>
          <p:nvPr/>
        </p:nvSpPr>
        <p:spPr>
          <a:xfrm>
            <a:off x="5175147" y="3087705"/>
            <a:ext cx="2579925" cy="246221"/>
          </a:xfrm>
          <a:prstGeom prst="rect">
            <a:avLst/>
          </a:prstGeom>
          <a:noFill/>
        </p:spPr>
        <p:txBody>
          <a:bodyPr wrap="square" lIns="0" tIns="0" rIns="0" bIns="0" rtlCol="0">
            <a:spAutoFit/>
          </a:bodyPr>
          <a:lstStyle/>
          <a:p>
            <a:pPr marL="0" marR="0" lvl="0" indent="0" algn="l" defTabSz="1219170" rtl="0" eaLnBrk="0" fontAlgn="base" latinLnBrk="0" hangingPunct="0">
              <a:lnSpc>
                <a:spcPct val="100000"/>
              </a:lnSpc>
              <a:spcBef>
                <a:spcPts val="600"/>
              </a:spcBef>
              <a:spcAft>
                <a:spcPct val="0"/>
              </a:spcAft>
              <a:buClrTx/>
              <a:buSzPct val="100000"/>
              <a:buFontTx/>
              <a:buNone/>
              <a:tabLst/>
              <a:defRPr/>
            </a:pPr>
            <a:r>
              <a:rPr kumimoji="0" lang="es" sz="1600" b="1" i="0" u="none" strike="noStrike" kern="1200" cap="none" spc="0" normalizeH="0" baseline="0" noProof="0" dirty="0">
                <a:ln>
                  <a:noFill/>
                </a:ln>
                <a:solidFill>
                  <a:srgbClr val="43B02A"/>
                </a:solidFill>
                <a:effectLst/>
                <a:uLnTx/>
                <a:uFillTx/>
                <a:latin typeface="Open Sans" panose="020B0606030504020204" pitchFamily="34" charset="0"/>
                <a:ea typeface="Open Sans" panose="020B0606030504020204" pitchFamily="34" charset="0"/>
                <a:cs typeface="Open Sans" panose="020B0606030504020204" pitchFamily="34" charset="0"/>
              </a:rPr>
              <a:t>Co-creadores de negocios</a:t>
            </a:r>
            <a:endParaRPr kumimoji="0" lang="en-US" sz="1600" b="1" i="0" u="none" strike="noStrike" kern="1200" cap="none" spc="0" normalizeH="0" baseline="0" noProof="0" dirty="0">
              <a:ln>
                <a:noFill/>
              </a:ln>
              <a:solidFill>
                <a:srgbClr val="43B02A"/>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6" name="TextBox 265">
            <a:extLst>
              <a:ext uri="{FF2B5EF4-FFF2-40B4-BE49-F238E27FC236}">
                <a16:creationId xmlns:a16="http://schemas.microsoft.com/office/drawing/2014/main" id="{E8DE0FF2-063F-45DF-9B6F-1B5753BFAAA8}"/>
              </a:ext>
            </a:extLst>
          </p:cNvPr>
          <p:cNvSpPr txBox="1"/>
          <p:nvPr/>
        </p:nvSpPr>
        <p:spPr>
          <a:xfrm>
            <a:off x="5175147" y="3434767"/>
            <a:ext cx="2716830" cy="923330"/>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600"/>
              </a:spcBef>
              <a:spcAft>
                <a:spcPct val="0"/>
              </a:spcAft>
              <a:buClrTx/>
              <a:buSzPct val="100000"/>
              <a:buFontTx/>
              <a:buNone/>
              <a:tabLst/>
              <a:defRPr/>
            </a:pPr>
            <a:r>
              <a:rPr kumimoji="0" lang="e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Dedicar la mayor parte de su tiempo a impulsar la estrategia empresarial y a permitir el cambio dentro de sus negocios para garantizar la ejecución eficaz de la estrategia.</a:t>
            </a:r>
            <a:endPar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88" name="Group 79">
            <a:extLst>
              <a:ext uri="{FF2B5EF4-FFF2-40B4-BE49-F238E27FC236}">
                <a16:creationId xmlns:a16="http://schemas.microsoft.com/office/drawing/2014/main" id="{05A9C7D1-7004-4CEA-A3D3-AE4FC8DD69B6}"/>
              </a:ext>
            </a:extLst>
          </p:cNvPr>
          <p:cNvGrpSpPr>
            <a:grpSpLocks noChangeAspect="1"/>
          </p:cNvGrpSpPr>
          <p:nvPr/>
        </p:nvGrpSpPr>
        <p:grpSpPr bwMode="auto">
          <a:xfrm>
            <a:off x="586995" y="2985010"/>
            <a:ext cx="957884" cy="981691"/>
            <a:chOff x="1422" y="2196"/>
            <a:chExt cx="684" cy="701"/>
          </a:xfrm>
        </p:grpSpPr>
        <p:sp>
          <p:nvSpPr>
            <p:cNvPr id="291" name="Freeform 80">
              <a:extLst>
                <a:ext uri="{FF2B5EF4-FFF2-40B4-BE49-F238E27FC236}">
                  <a16:creationId xmlns:a16="http://schemas.microsoft.com/office/drawing/2014/main" id="{8C038D7F-9201-42B4-B4B2-0268466BDF81}"/>
                </a:ext>
              </a:extLst>
            </p:cNvPr>
            <p:cNvSpPr>
              <a:spLocks noEditPoints="1"/>
            </p:cNvSpPr>
            <p:nvPr/>
          </p:nvSpPr>
          <p:spPr bwMode="auto">
            <a:xfrm>
              <a:off x="1422" y="2196"/>
              <a:ext cx="684" cy="701"/>
            </a:xfrm>
            <a:custGeom>
              <a:avLst/>
              <a:gdLst>
                <a:gd name="T0" fmla="*/ 42 w 407"/>
                <a:gd name="T1" fmla="*/ 302 h 417"/>
                <a:gd name="T2" fmla="*/ 38 w 407"/>
                <a:gd name="T3" fmla="*/ 336 h 417"/>
                <a:gd name="T4" fmla="*/ 52 w 407"/>
                <a:gd name="T5" fmla="*/ 343 h 417"/>
                <a:gd name="T6" fmla="*/ 70 w 407"/>
                <a:gd name="T7" fmla="*/ 372 h 417"/>
                <a:gd name="T8" fmla="*/ 142 w 407"/>
                <a:gd name="T9" fmla="*/ 387 h 417"/>
                <a:gd name="T10" fmla="*/ 152 w 407"/>
                <a:gd name="T11" fmla="*/ 413 h 417"/>
                <a:gd name="T12" fmla="*/ 264 w 407"/>
                <a:gd name="T13" fmla="*/ 362 h 417"/>
                <a:gd name="T14" fmla="*/ 245 w 407"/>
                <a:gd name="T15" fmla="*/ 310 h 417"/>
                <a:gd name="T16" fmla="*/ 259 w 407"/>
                <a:gd name="T17" fmla="*/ 299 h 417"/>
                <a:gd name="T18" fmla="*/ 383 w 407"/>
                <a:gd name="T19" fmla="*/ 257 h 417"/>
                <a:gd name="T20" fmla="*/ 407 w 407"/>
                <a:gd name="T21" fmla="*/ 125 h 417"/>
                <a:gd name="T22" fmla="*/ 311 w 407"/>
                <a:gd name="T23" fmla="*/ 100 h 417"/>
                <a:gd name="T24" fmla="*/ 49 w 407"/>
                <a:gd name="T25" fmla="*/ 67 h 417"/>
                <a:gd name="T26" fmla="*/ 16 w 407"/>
                <a:gd name="T27" fmla="*/ 179 h 417"/>
                <a:gd name="T28" fmla="*/ 3 w 407"/>
                <a:gd name="T29" fmla="*/ 277 h 417"/>
                <a:gd name="T30" fmla="*/ 39 w 407"/>
                <a:gd name="T31" fmla="*/ 300 h 417"/>
                <a:gd name="T32" fmla="*/ 388 w 407"/>
                <a:gd name="T33" fmla="*/ 233 h 417"/>
                <a:gd name="T34" fmla="*/ 335 w 407"/>
                <a:gd name="T35" fmla="*/ 239 h 417"/>
                <a:gd name="T36" fmla="*/ 383 w 407"/>
                <a:gd name="T37" fmla="*/ 119 h 417"/>
                <a:gd name="T38" fmla="*/ 60 w 407"/>
                <a:gd name="T39" fmla="*/ 150 h 417"/>
                <a:gd name="T40" fmla="*/ 77 w 407"/>
                <a:gd name="T41" fmla="*/ 108 h 417"/>
                <a:gd name="T42" fmla="*/ 111 w 407"/>
                <a:gd name="T43" fmla="*/ 73 h 417"/>
                <a:gd name="T44" fmla="*/ 149 w 407"/>
                <a:gd name="T45" fmla="*/ 92 h 417"/>
                <a:gd name="T46" fmla="*/ 172 w 407"/>
                <a:gd name="T47" fmla="*/ 57 h 417"/>
                <a:gd name="T48" fmla="*/ 218 w 407"/>
                <a:gd name="T49" fmla="*/ 70 h 417"/>
                <a:gd name="T50" fmla="*/ 259 w 407"/>
                <a:gd name="T51" fmla="*/ 104 h 417"/>
                <a:gd name="T52" fmla="*/ 264 w 407"/>
                <a:gd name="T53" fmla="*/ 108 h 417"/>
                <a:gd name="T54" fmla="*/ 280 w 407"/>
                <a:gd name="T55" fmla="*/ 148 h 417"/>
                <a:gd name="T56" fmla="*/ 276 w 407"/>
                <a:gd name="T57" fmla="*/ 154 h 417"/>
                <a:gd name="T58" fmla="*/ 254 w 407"/>
                <a:gd name="T59" fmla="*/ 173 h 417"/>
                <a:gd name="T60" fmla="*/ 276 w 407"/>
                <a:gd name="T61" fmla="*/ 195 h 417"/>
                <a:gd name="T62" fmla="*/ 278 w 407"/>
                <a:gd name="T63" fmla="*/ 201 h 417"/>
                <a:gd name="T64" fmla="*/ 258 w 407"/>
                <a:gd name="T65" fmla="*/ 240 h 417"/>
                <a:gd name="T66" fmla="*/ 254 w 407"/>
                <a:gd name="T67" fmla="*/ 242 h 417"/>
                <a:gd name="T68" fmla="*/ 218 w 407"/>
                <a:gd name="T69" fmla="*/ 270 h 417"/>
                <a:gd name="T70" fmla="*/ 172 w 407"/>
                <a:gd name="T71" fmla="*/ 283 h 417"/>
                <a:gd name="T72" fmla="*/ 152 w 407"/>
                <a:gd name="T73" fmla="*/ 253 h 417"/>
                <a:gd name="T74" fmla="*/ 120 w 407"/>
                <a:gd name="T75" fmla="*/ 272 h 417"/>
                <a:gd name="T76" fmla="*/ 83 w 407"/>
                <a:gd name="T77" fmla="*/ 241 h 417"/>
                <a:gd name="T78" fmla="*/ 62 w 407"/>
                <a:gd name="T79" fmla="*/ 201 h 417"/>
                <a:gd name="T80" fmla="*/ 58 w 407"/>
                <a:gd name="T81" fmla="*/ 15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7" h="417">
                  <a:moveTo>
                    <a:pt x="39" y="300"/>
                  </a:moveTo>
                  <a:cubicBezTo>
                    <a:pt x="40" y="300"/>
                    <a:pt x="42" y="301"/>
                    <a:pt x="42" y="302"/>
                  </a:cubicBezTo>
                  <a:cubicBezTo>
                    <a:pt x="41" y="308"/>
                    <a:pt x="40" y="320"/>
                    <a:pt x="36" y="328"/>
                  </a:cubicBezTo>
                  <a:cubicBezTo>
                    <a:pt x="35" y="331"/>
                    <a:pt x="35" y="334"/>
                    <a:pt x="38" y="336"/>
                  </a:cubicBezTo>
                  <a:cubicBezTo>
                    <a:pt x="41" y="338"/>
                    <a:pt x="46" y="341"/>
                    <a:pt x="52" y="341"/>
                  </a:cubicBezTo>
                  <a:cubicBezTo>
                    <a:pt x="53" y="341"/>
                    <a:pt x="53" y="342"/>
                    <a:pt x="52" y="343"/>
                  </a:cubicBezTo>
                  <a:cubicBezTo>
                    <a:pt x="50" y="345"/>
                    <a:pt x="47" y="349"/>
                    <a:pt x="49" y="353"/>
                  </a:cubicBezTo>
                  <a:cubicBezTo>
                    <a:pt x="51" y="358"/>
                    <a:pt x="69" y="364"/>
                    <a:pt x="70" y="372"/>
                  </a:cubicBezTo>
                  <a:cubicBezTo>
                    <a:pt x="71" y="381"/>
                    <a:pt x="68" y="405"/>
                    <a:pt x="89" y="408"/>
                  </a:cubicBezTo>
                  <a:cubicBezTo>
                    <a:pt x="107" y="410"/>
                    <a:pt x="134" y="392"/>
                    <a:pt x="142" y="387"/>
                  </a:cubicBezTo>
                  <a:cubicBezTo>
                    <a:pt x="143" y="386"/>
                    <a:pt x="144" y="386"/>
                    <a:pt x="145" y="388"/>
                  </a:cubicBezTo>
                  <a:cubicBezTo>
                    <a:pt x="152" y="413"/>
                    <a:pt x="152" y="413"/>
                    <a:pt x="152" y="413"/>
                  </a:cubicBezTo>
                  <a:cubicBezTo>
                    <a:pt x="153" y="416"/>
                    <a:pt x="157" y="417"/>
                    <a:pt x="159" y="416"/>
                  </a:cubicBezTo>
                  <a:cubicBezTo>
                    <a:pt x="264" y="362"/>
                    <a:pt x="264" y="362"/>
                    <a:pt x="264" y="362"/>
                  </a:cubicBezTo>
                  <a:cubicBezTo>
                    <a:pt x="267" y="360"/>
                    <a:pt x="268" y="357"/>
                    <a:pt x="266" y="354"/>
                  </a:cubicBezTo>
                  <a:cubicBezTo>
                    <a:pt x="245" y="310"/>
                    <a:pt x="245" y="310"/>
                    <a:pt x="245" y="310"/>
                  </a:cubicBezTo>
                  <a:cubicBezTo>
                    <a:pt x="245" y="309"/>
                    <a:pt x="245" y="307"/>
                    <a:pt x="246" y="306"/>
                  </a:cubicBezTo>
                  <a:cubicBezTo>
                    <a:pt x="250" y="304"/>
                    <a:pt x="258" y="300"/>
                    <a:pt x="259" y="299"/>
                  </a:cubicBezTo>
                  <a:cubicBezTo>
                    <a:pt x="276" y="289"/>
                    <a:pt x="291" y="274"/>
                    <a:pt x="302" y="257"/>
                  </a:cubicBezTo>
                  <a:cubicBezTo>
                    <a:pt x="383" y="257"/>
                    <a:pt x="383" y="257"/>
                    <a:pt x="383" y="257"/>
                  </a:cubicBezTo>
                  <a:cubicBezTo>
                    <a:pt x="396" y="257"/>
                    <a:pt x="407" y="246"/>
                    <a:pt x="407" y="233"/>
                  </a:cubicBezTo>
                  <a:cubicBezTo>
                    <a:pt x="407" y="125"/>
                    <a:pt x="407" y="125"/>
                    <a:pt x="407" y="125"/>
                  </a:cubicBezTo>
                  <a:cubicBezTo>
                    <a:pt x="407" y="111"/>
                    <a:pt x="396" y="100"/>
                    <a:pt x="383" y="100"/>
                  </a:cubicBezTo>
                  <a:cubicBezTo>
                    <a:pt x="311" y="100"/>
                    <a:pt x="311" y="100"/>
                    <a:pt x="311" y="100"/>
                  </a:cubicBezTo>
                  <a:cubicBezTo>
                    <a:pt x="276" y="34"/>
                    <a:pt x="199" y="0"/>
                    <a:pt x="122" y="25"/>
                  </a:cubicBezTo>
                  <a:cubicBezTo>
                    <a:pt x="97" y="33"/>
                    <a:pt x="68" y="48"/>
                    <a:pt x="49" y="67"/>
                  </a:cubicBezTo>
                  <a:cubicBezTo>
                    <a:pt x="35" y="81"/>
                    <a:pt x="25" y="99"/>
                    <a:pt x="19" y="118"/>
                  </a:cubicBezTo>
                  <a:cubicBezTo>
                    <a:pt x="12" y="138"/>
                    <a:pt x="12" y="159"/>
                    <a:pt x="16" y="179"/>
                  </a:cubicBezTo>
                  <a:cubicBezTo>
                    <a:pt x="20" y="199"/>
                    <a:pt x="31" y="220"/>
                    <a:pt x="26" y="241"/>
                  </a:cubicBezTo>
                  <a:cubicBezTo>
                    <a:pt x="23" y="254"/>
                    <a:pt x="15" y="268"/>
                    <a:pt x="3" y="277"/>
                  </a:cubicBezTo>
                  <a:cubicBezTo>
                    <a:pt x="1" y="279"/>
                    <a:pt x="0" y="282"/>
                    <a:pt x="2" y="284"/>
                  </a:cubicBezTo>
                  <a:cubicBezTo>
                    <a:pt x="9" y="291"/>
                    <a:pt x="23" y="303"/>
                    <a:pt x="39" y="300"/>
                  </a:cubicBezTo>
                  <a:close/>
                  <a:moveTo>
                    <a:pt x="388" y="125"/>
                  </a:moveTo>
                  <a:cubicBezTo>
                    <a:pt x="388" y="233"/>
                    <a:pt x="388" y="233"/>
                    <a:pt x="388" y="233"/>
                  </a:cubicBezTo>
                  <a:cubicBezTo>
                    <a:pt x="388" y="236"/>
                    <a:pt x="386" y="239"/>
                    <a:pt x="383" y="239"/>
                  </a:cubicBezTo>
                  <a:cubicBezTo>
                    <a:pt x="335" y="239"/>
                    <a:pt x="335" y="239"/>
                    <a:pt x="335" y="239"/>
                  </a:cubicBezTo>
                  <a:cubicBezTo>
                    <a:pt x="335" y="119"/>
                    <a:pt x="335" y="119"/>
                    <a:pt x="335" y="119"/>
                  </a:cubicBezTo>
                  <a:cubicBezTo>
                    <a:pt x="383" y="119"/>
                    <a:pt x="383" y="119"/>
                    <a:pt x="383" y="119"/>
                  </a:cubicBezTo>
                  <a:cubicBezTo>
                    <a:pt x="386" y="119"/>
                    <a:pt x="388" y="122"/>
                    <a:pt x="388" y="125"/>
                  </a:cubicBezTo>
                  <a:close/>
                  <a:moveTo>
                    <a:pt x="60" y="150"/>
                  </a:moveTo>
                  <a:cubicBezTo>
                    <a:pt x="91" y="138"/>
                    <a:pt x="91" y="138"/>
                    <a:pt x="91" y="138"/>
                  </a:cubicBezTo>
                  <a:cubicBezTo>
                    <a:pt x="77" y="108"/>
                    <a:pt x="77" y="108"/>
                    <a:pt x="77" y="108"/>
                  </a:cubicBezTo>
                  <a:cubicBezTo>
                    <a:pt x="77" y="106"/>
                    <a:pt x="77" y="105"/>
                    <a:pt x="78" y="104"/>
                  </a:cubicBezTo>
                  <a:cubicBezTo>
                    <a:pt x="111" y="73"/>
                    <a:pt x="111" y="73"/>
                    <a:pt x="111" y="73"/>
                  </a:cubicBezTo>
                  <a:cubicBezTo>
                    <a:pt x="112" y="72"/>
                    <a:pt x="114" y="72"/>
                    <a:pt x="115" y="73"/>
                  </a:cubicBezTo>
                  <a:cubicBezTo>
                    <a:pt x="149" y="92"/>
                    <a:pt x="149" y="92"/>
                    <a:pt x="149" y="92"/>
                  </a:cubicBezTo>
                  <a:cubicBezTo>
                    <a:pt x="168" y="59"/>
                    <a:pt x="168" y="59"/>
                    <a:pt x="168" y="59"/>
                  </a:cubicBezTo>
                  <a:cubicBezTo>
                    <a:pt x="169" y="58"/>
                    <a:pt x="171" y="57"/>
                    <a:pt x="172" y="57"/>
                  </a:cubicBezTo>
                  <a:cubicBezTo>
                    <a:pt x="216" y="67"/>
                    <a:pt x="216" y="67"/>
                    <a:pt x="216" y="67"/>
                  </a:cubicBezTo>
                  <a:cubicBezTo>
                    <a:pt x="217" y="67"/>
                    <a:pt x="218" y="69"/>
                    <a:pt x="218" y="70"/>
                  </a:cubicBezTo>
                  <a:cubicBezTo>
                    <a:pt x="222" y="108"/>
                    <a:pt x="222" y="108"/>
                    <a:pt x="222" y="108"/>
                  </a:cubicBezTo>
                  <a:cubicBezTo>
                    <a:pt x="259" y="104"/>
                    <a:pt x="259" y="104"/>
                    <a:pt x="259" y="104"/>
                  </a:cubicBezTo>
                  <a:cubicBezTo>
                    <a:pt x="261" y="104"/>
                    <a:pt x="262" y="105"/>
                    <a:pt x="263" y="106"/>
                  </a:cubicBezTo>
                  <a:cubicBezTo>
                    <a:pt x="264" y="108"/>
                    <a:pt x="264" y="108"/>
                    <a:pt x="264" y="108"/>
                  </a:cubicBezTo>
                  <a:cubicBezTo>
                    <a:pt x="276" y="138"/>
                    <a:pt x="276" y="138"/>
                    <a:pt x="276" y="138"/>
                  </a:cubicBezTo>
                  <a:cubicBezTo>
                    <a:pt x="280" y="148"/>
                    <a:pt x="280" y="148"/>
                    <a:pt x="280" y="148"/>
                  </a:cubicBezTo>
                  <a:cubicBezTo>
                    <a:pt x="281" y="149"/>
                    <a:pt x="280" y="151"/>
                    <a:pt x="279" y="151"/>
                  </a:cubicBezTo>
                  <a:cubicBezTo>
                    <a:pt x="276" y="154"/>
                    <a:pt x="276" y="154"/>
                    <a:pt x="276" y="154"/>
                  </a:cubicBezTo>
                  <a:cubicBezTo>
                    <a:pt x="257" y="170"/>
                    <a:pt x="257" y="170"/>
                    <a:pt x="257" y="170"/>
                  </a:cubicBezTo>
                  <a:cubicBezTo>
                    <a:pt x="254" y="173"/>
                    <a:pt x="254" y="173"/>
                    <a:pt x="254" y="173"/>
                  </a:cubicBezTo>
                  <a:cubicBezTo>
                    <a:pt x="257" y="177"/>
                    <a:pt x="257" y="177"/>
                    <a:pt x="257" y="177"/>
                  </a:cubicBezTo>
                  <a:cubicBezTo>
                    <a:pt x="276" y="195"/>
                    <a:pt x="276" y="195"/>
                    <a:pt x="276" y="195"/>
                  </a:cubicBezTo>
                  <a:cubicBezTo>
                    <a:pt x="278" y="197"/>
                    <a:pt x="278" y="197"/>
                    <a:pt x="278" y="197"/>
                  </a:cubicBezTo>
                  <a:cubicBezTo>
                    <a:pt x="279" y="198"/>
                    <a:pt x="279" y="199"/>
                    <a:pt x="278" y="201"/>
                  </a:cubicBezTo>
                  <a:cubicBezTo>
                    <a:pt x="276" y="205"/>
                    <a:pt x="276" y="205"/>
                    <a:pt x="276" y="205"/>
                  </a:cubicBezTo>
                  <a:cubicBezTo>
                    <a:pt x="258" y="240"/>
                    <a:pt x="258" y="240"/>
                    <a:pt x="258" y="240"/>
                  </a:cubicBezTo>
                  <a:cubicBezTo>
                    <a:pt x="258" y="241"/>
                    <a:pt x="258" y="241"/>
                    <a:pt x="258" y="241"/>
                  </a:cubicBezTo>
                  <a:cubicBezTo>
                    <a:pt x="257" y="242"/>
                    <a:pt x="256" y="243"/>
                    <a:pt x="254" y="242"/>
                  </a:cubicBezTo>
                  <a:cubicBezTo>
                    <a:pt x="221" y="237"/>
                    <a:pt x="221" y="237"/>
                    <a:pt x="221" y="237"/>
                  </a:cubicBezTo>
                  <a:cubicBezTo>
                    <a:pt x="218" y="270"/>
                    <a:pt x="218" y="270"/>
                    <a:pt x="218" y="270"/>
                  </a:cubicBezTo>
                  <a:cubicBezTo>
                    <a:pt x="218" y="272"/>
                    <a:pt x="217" y="273"/>
                    <a:pt x="216" y="273"/>
                  </a:cubicBezTo>
                  <a:cubicBezTo>
                    <a:pt x="172" y="283"/>
                    <a:pt x="172" y="283"/>
                    <a:pt x="172" y="283"/>
                  </a:cubicBezTo>
                  <a:cubicBezTo>
                    <a:pt x="171" y="283"/>
                    <a:pt x="169" y="283"/>
                    <a:pt x="168" y="281"/>
                  </a:cubicBezTo>
                  <a:cubicBezTo>
                    <a:pt x="152" y="253"/>
                    <a:pt x="152" y="253"/>
                    <a:pt x="152" y="253"/>
                  </a:cubicBezTo>
                  <a:cubicBezTo>
                    <a:pt x="124" y="272"/>
                    <a:pt x="124" y="272"/>
                    <a:pt x="124" y="272"/>
                  </a:cubicBezTo>
                  <a:cubicBezTo>
                    <a:pt x="123" y="273"/>
                    <a:pt x="121" y="273"/>
                    <a:pt x="120" y="272"/>
                  </a:cubicBezTo>
                  <a:cubicBezTo>
                    <a:pt x="85" y="245"/>
                    <a:pt x="85" y="245"/>
                    <a:pt x="85" y="245"/>
                  </a:cubicBezTo>
                  <a:cubicBezTo>
                    <a:pt x="83" y="244"/>
                    <a:pt x="83" y="242"/>
                    <a:pt x="83" y="241"/>
                  </a:cubicBezTo>
                  <a:cubicBezTo>
                    <a:pt x="95" y="209"/>
                    <a:pt x="95" y="209"/>
                    <a:pt x="95" y="209"/>
                  </a:cubicBezTo>
                  <a:cubicBezTo>
                    <a:pt x="62" y="201"/>
                    <a:pt x="62" y="201"/>
                    <a:pt x="62" y="201"/>
                  </a:cubicBezTo>
                  <a:cubicBezTo>
                    <a:pt x="61" y="200"/>
                    <a:pt x="60" y="199"/>
                    <a:pt x="60" y="197"/>
                  </a:cubicBezTo>
                  <a:cubicBezTo>
                    <a:pt x="58" y="153"/>
                    <a:pt x="58" y="153"/>
                    <a:pt x="58" y="153"/>
                  </a:cubicBezTo>
                  <a:cubicBezTo>
                    <a:pt x="58" y="151"/>
                    <a:pt x="59" y="150"/>
                    <a:pt x="60" y="15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2" name="Freeform 81">
              <a:extLst>
                <a:ext uri="{FF2B5EF4-FFF2-40B4-BE49-F238E27FC236}">
                  <a16:creationId xmlns:a16="http://schemas.microsoft.com/office/drawing/2014/main" id="{D45077D8-6311-4338-A136-DA128BB8186C}"/>
                </a:ext>
              </a:extLst>
            </p:cNvPr>
            <p:cNvSpPr>
              <a:spLocks/>
            </p:cNvSpPr>
            <p:nvPr/>
          </p:nvSpPr>
          <p:spPr bwMode="auto">
            <a:xfrm>
              <a:off x="2016" y="2530"/>
              <a:ext cx="26" cy="39"/>
            </a:xfrm>
            <a:custGeom>
              <a:avLst/>
              <a:gdLst>
                <a:gd name="T0" fmla="*/ 2 w 16"/>
                <a:gd name="T1" fmla="*/ 23 h 23"/>
                <a:gd name="T2" fmla="*/ 14 w 16"/>
                <a:gd name="T3" fmla="*/ 23 h 23"/>
                <a:gd name="T4" fmla="*/ 16 w 16"/>
                <a:gd name="T5" fmla="*/ 21 h 23"/>
                <a:gd name="T6" fmla="*/ 16 w 16"/>
                <a:gd name="T7" fmla="*/ 1 h 23"/>
                <a:gd name="T8" fmla="*/ 14 w 16"/>
                <a:gd name="T9" fmla="*/ 0 h 23"/>
                <a:gd name="T10" fmla="*/ 2 w 16"/>
                <a:gd name="T11" fmla="*/ 0 h 23"/>
                <a:gd name="T12" fmla="*/ 0 w 16"/>
                <a:gd name="T13" fmla="*/ 1 h 23"/>
                <a:gd name="T14" fmla="*/ 0 w 16"/>
                <a:gd name="T15" fmla="*/ 21 h 23"/>
                <a:gd name="T16" fmla="*/ 2 w 1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3">
                  <a:moveTo>
                    <a:pt x="2" y="23"/>
                  </a:moveTo>
                  <a:cubicBezTo>
                    <a:pt x="14" y="23"/>
                    <a:pt x="14" y="23"/>
                    <a:pt x="14" y="23"/>
                  </a:cubicBezTo>
                  <a:cubicBezTo>
                    <a:pt x="15" y="23"/>
                    <a:pt x="16" y="22"/>
                    <a:pt x="16" y="21"/>
                  </a:cubicBezTo>
                  <a:cubicBezTo>
                    <a:pt x="16" y="1"/>
                    <a:pt x="16" y="1"/>
                    <a:pt x="16" y="1"/>
                  </a:cubicBezTo>
                  <a:cubicBezTo>
                    <a:pt x="16" y="0"/>
                    <a:pt x="15" y="0"/>
                    <a:pt x="14" y="0"/>
                  </a:cubicBezTo>
                  <a:cubicBezTo>
                    <a:pt x="2" y="0"/>
                    <a:pt x="2" y="0"/>
                    <a:pt x="2" y="0"/>
                  </a:cubicBezTo>
                  <a:cubicBezTo>
                    <a:pt x="1" y="0"/>
                    <a:pt x="0" y="0"/>
                    <a:pt x="0" y="1"/>
                  </a:cubicBezTo>
                  <a:cubicBezTo>
                    <a:pt x="0" y="21"/>
                    <a:pt x="0" y="21"/>
                    <a:pt x="0" y="21"/>
                  </a:cubicBezTo>
                  <a:cubicBezTo>
                    <a:pt x="0" y="22"/>
                    <a:pt x="1" y="23"/>
                    <a:pt x="2" y="23"/>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3" name="Freeform 82">
              <a:extLst>
                <a:ext uri="{FF2B5EF4-FFF2-40B4-BE49-F238E27FC236}">
                  <a16:creationId xmlns:a16="http://schemas.microsoft.com/office/drawing/2014/main" id="{D051F7FB-F4B8-4160-9B64-32D098C3CB5B}"/>
                </a:ext>
              </a:extLst>
            </p:cNvPr>
            <p:cNvSpPr>
              <a:spLocks/>
            </p:cNvSpPr>
            <p:nvPr/>
          </p:nvSpPr>
          <p:spPr bwMode="auto">
            <a:xfrm>
              <a:off x="2016" y="2428"/>
              <a:ext cx="26" cy="38"/>
            </a:xfrm>
            <a:custGeom>
              <a:avLst/>
              <a:gdLst>
                <a:gd name="T0" fmla="*/ 2 w 16"/>
                <a:gd name="T1" fmla="*/ 23 h 23"/>
                <a:gd name="T2" fmla="*/ 14 w 16"/>
                <a:gd name="T3" fmla="*/ 23 h 23"/>
                <a:gd name="T4" fmla="*/ 16 w 16"/>
                <a:gd name="T5" fmla="*/ 21 h 23"/>
                <a:gd name="T6" fmla="*/ 16 w 16"/>
                <a:gd name="T7" fmla="*/ 2 h 23"/>
                <a:gd name="T8" fmla="*/ 14 w 16"/>
                <a:gd name="T9" fmla="*/ 0 h 23"/>
                <a:gd name="T10" fmla="*/ 2 w 16"/>
                <a:gd name="T11" fmla="*/ 0 h 23"/>
                <a:gd name="T12" fmla="*/ 0 w 16"/>
                <a:gd name="T13" fmla="*/ 2 h 23"/>
                <a:gd name="T14" fmla="*/ 0 w 16"/>
                <a:gd name="T15" fmla="*/ 21 h 23"/>
                <a:gd name="T16" fmla="*/ 2 w 1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3">
                  <a:moveTo>
                    <a:pt x="2" y="23"/>
                  </a:moveTo>
                  <a:cubicBezTo>
                    <a:pt x="14" y="23"/>
                    <a:pt x="14" y="23"/>
                    <a:pt x="14" y="23"/>
                  </a:cubicBezTo>
                  <a:cubicBezTo>
                    <a:pt x="15" y="23"/>
                    <a:pt x="16" y="23"/>
                    <a:pt x="16" y="21"/>
                  </a:cubicBezTo>
                  <a:cubicBezTo>
                    <a:pt x="16" y="2"/>
                    <a:pt x="16" y="2"/>
                    <a:pt x="16" y="2"/>
                  </a:cubicBezTo>
                  <a:cubicBezTo>
                    <a:pt x="16" y="1"/>
                    <a:pt x="15" y="0"/>
                    <a:pt x="14" y="0"/>
                  </a:cubicBezTo>
                  <a:cubicBezTo>
                    <a:pt x="2" y="0"/>
                    <a:pt x="2" y="0"/>
                    <a:pt x="2" y="0"/>
                  </a:cubicBezTo>
                  <a:cubicBezTo>
                    <a:pt x="1" y="0"/>
                    <a:pt x="0" y="1"/>
                    <a:pt x="0" y="2"/>
                  </a:cubicBezTo>
                  <a:cubicBezTo>
                    <a:pt x="0" y="21"/>
                    <a:pt x="0" y="21"/>
                    <a:pt x="0" y="21"/>
                  </a:cubicBezTo>
                  <a:cubicBezTo>
                    <a:pt x="0" y="23"/>
                    <a:pt x="1" y="23"/>
                    <a:pt x="2" y="23"/>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4" name="Freeform 83">
              <a:extLst>
                <a:ext uri="{FF2B5EF4-FFF2-40B4-BE49-F238E27FC236}">
                  <a16:creationId xmlns:a16="http://schemas.microsoft.com/office/drawing/2014/main" id="{7092C613-5F1B-4D02-8F14-356CEF3F46C8}"/>
                </a:ext>
              </a:extLst>
            </p:cNvPr>
            <p:cNvSpPr>
              <a:spLocks/>
            </p:cNvSpPr>
            <p:nvPr/>
          </p:nvSpPr>
          <p:spPr bwMode="auto">
            <a:xfrm>
              <a:off x="1647" y="2423"/>
              <a:ext cx="120" cy="117"/>
            </a:xfrm>
            <a:custGeom>
              <a:avLst/>
              <a:gdLst>
                <a:gd name="T0" fmla="*/ 7 w 71"/>
                <a:gd name="T1" fmla="*/ 56 h 70"/>
                <a:gd name="T2" fmla="*/ 22 w 71"/>
                <a:gd name="T3" fmla="*/ 68 h 70"/>
                <a:gd name="T4" fmla="*/ 31 w 71"/>
                <a:gd name="T5" fmla="*/ 70 h 70"/>
                <a:gd name="T6" fmla="*/ 34 w 71"/>
                <a:gd name="T7" fmla="*/ 70 h 70"/>
                <a:gd name="T8" fmla="*/ 35 w 71"/>
                <a:gd name="T9" fmla="*/ 70 h 70"/>
                <a:gd name="T10" fmla="*/ 52 w 71"/>
                <a:gd name="T11" fmla="*/ 66 h 70"/>
                <a:gd name="T12" fmla="*/ 61 w 71"/>
                <a:gd name="T13" fmla="*/ 59 h 70"/>
                <a:gd name="T14" fmla="*/ 70 w 71"/>
                <a:gd name="T15" fmla="*/ 42 h 70"/>
                <a:gd name="T16" fmla="*/ 70 w 71"/>
                <a:gd name="T17" fmla="*/ 40 h 70"/>
                <a:gd name="T18" fmla="*/ 70 w 71"/>
                <a:gd name="T19" fmla="*/ 31 h 70"/>
                <a:gd name="T20" fmla="*/ 61 w 71"/>
                <a:gd name="T21" fmla="*/ 11 h 70"/>
                <a:gd name="T22" fmla="*/ 54 w 71"/>
                <a:gd name="T23" fmla="*/ 5 h 70"/>
                <a:gd name="T24" fmla="*/ 40 w 71"/>
                <a:gd name="T25" fmla="*/ 0 h 70"/>
                <a:gd name="T26" fmla="*/ 35 w 71"/>
                <a:gd name="T27" fmla="*/ 0 h 70"/>
                <a:gd name="T28" fmla="*/ 31 w 71"/>
                <a:gd name="T29" fmla="*/ 0 h 70"/>
                <a:gd name="T30" fmla="*/ 22 w 71"/>
                <a:gd name="T31" fmla="*/ 2 h 70"/>
                <a:gd name="T32" fmla="*/ 6 w 71"/>
                <a:gd name="T33" fmla="*/ 17 h 70"/>
                <a:gd name="T34" fmla="*/ 1 w 71"/>
                <a:gd name="T35" fmla="*/ 27 h 70"/>
                <a:gd name="T36" fmla="*/ 1 w 71"/>
                <a:gd name="T37" fmla="*/ 31 h 70"/>
                <a:gd name="T38" fmla="*/ 2 w 71"/>
                <a:gd name="T39" fmla="*/ 46 h 70"/>
                <a:gd name="T40" fmla="*/ 7 w 71"/>
                <a:gd name="T41"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70">
                  <a:moveTo>
                    <a:pt x="7" y="56"/>
                  </a:moveTo>
                  <a:cubicBezTo>
                    <a:pt x="11" y="61"/>
                    <a:pt x="16" y="65"/>
                    <a:pt x="22" y="68"/>
                  </a:cubicBezTo>
                  <a:cubicBezTo>
                    <a:pt x="25" y="69"/>
                    <a:pt x="28" y="70"/>
                    <a:pt x="31" y="70"/>
                  </a:cubicBezTo>
                  <a:cubicBezTo>
                    <a:pt x="32" y="70"/>
                    <a:pt x="33" y="70"/>
                    <a:pt x="34" y="70"/>
                  </a:cubicBezTo>
                  <a:cubicBezTo>
                    <a:pt x="34" y="70"/>
                    <a:pt x="35" y="70"/>
                    <a:pt x="35" y="70"/>
                  </a:cubicBezTo>
                  <a:cubicBezTo>
                    <a:pt x="41" y="70"/>
                    <a:pt x="47" y="69"/>
                    <a:pt x="52" y="66"/>
                  </a:cubicBezTo>
                  <a:cubicBezTo>
                    <a:pt x="56" y="64"/>
                    <a:pt x="59" y="62"/>
                    <a:pt x="61" y="59"/>
                  </a:cubicBezTo>
                  <a:cubicBezTo>
                    <a:pt x="66" y="54"/>
                    <a:pt x="69" y="49"/>
                    <a:pt x="70" y="42"/>
                  </a:cubicBezTo>
                  <a:cubicBezTo>
                    <a:pt x="70" y="41"/>
                    <a:pt x="70" y="41"/>
                    <a:pt x="70" y="40"/>
                  </a:cubicBezTo>
                  <a:cubicBezTo>
                    <a:pt x="71" y="37"/>
                    <a:pt x="71" y="34"/>
                    <a:pt x="70" y="31"/>
                  </a:cubicBezTo>
                  <a:cubicBezTo>
                    <a:pt x="69" y="23"/>
                    <a:pt x="66" y="17"/>
                    <a:pt x="61" y="11"/>
                  </a:cubicBezTo>
                  <a:cubicBezTo>
                    <a:pt x="59" y="9"/>
                    <a:pt x="57" y="7"/>
                    <a:pt x="54" y="5"/>
                  </a:cubicBezTo>
                  <a:cubicBezTo>
                    <a:pt x="50" y="3"/>
                    <a:pt x="45" y="1"/>
                    <a:pt x="40" y="0"/>
                  </a:cubicBezTo>
                  <a:cubicBezTo>
                    <a:pt x="39" y="0"/>
                    <a:pt x="37" y="0"/>
                    <a:pt x="35" y="0"/>
                  </a:cubicBezTo>
                  <a:cubicBezTo>
                    <a:pt x="34" y="0"/>
                    <a:pt x="32" y="0"/>
                    <a:pt x="31" y="0"/>
                  </a:cubicBezTo>
                  <a:cubicBezTo>
                    <a:pt x="28" y="1"/>
                    <a:pt x="25" y="1"/>
                    <a:pt x="22" y="2"/>
                  </a:cubicBezTo>
                  <a:cubicBezTo>
                    <a:pt x="15" y="5"/>
                    <a:pt x="9" y="10"/>
                    <a:pt x="6" y="17"/>
                  </a:cubicBezTo>
                  <a:cubicBezTo>
                    <a:pt x="4" y="20"/>
                    <a:pt x="2" y="23"/>
                    <a:pt x="1" y="27"/>
                  </a:cubicBezTo>
                  <a:cubicBezTo>
                    <a:pt x="1" y="28"/>
                    <a:pt x="1" y="29"/>
                    <a:pt x="1" y="31"/>
                  </a:cubicBezTo>
                  <a:cubicBezTo>
                    <a:pt x="0" y="36"/>
                    <a:pt x="0" y="41"/>
                    <a:pt x="2" y="46"/>
                  </a:cubicBezTo>
                  <a:cubicBezTo>
                    <a:pt x="3" y="50"/>
                    <a:pt x="5" y="53"/>
                    <a:pt x="7" y="56"/>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89" name="Rectangle 288">
            <a:extLst>
              <a:ext uri="{FF2B5EF4-FFF2-40B4-BE49-F238E27FC236}">
                <a16:creationId xmlns:a16="http://schemas.microsoft.com/office/drawing/2014/main" id="{24A4D99C-535A-44AE-B163-1DB7EC88B4A3}"/>
              </a:ext>
            </a:extLst>
          </p:cNvPr>
          <p:cNvSpPr/>
          <p:nvPr/>
        </p:nvSpPr>
        <p:spPr bwMode="gray">
          <a:xfrm>
            <a:off x="1200397" y="3207263"/>
            <a:ext cx="383272" cy="390552"/>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0" name="Oval 289">
            <a:extLst>
              <a:ext uri="{FF2B5EF4-FFF2-40B4-BE49-F238E27FC236}">
                <a16:creationId xmlns:a16="http://schemas.microsoft.com/office/drawing/2014/main" id="{765A3F50-93CB-4AE7-A816-04D129EE0AC4}"/>
              </a:ext>
            </a:extLst>
          </p:cNvPr>
          <p:cNvSpPr/>
          <p:nvPr/>
        </p:nvSpPr>
        <p:spPr bwMode="gray">
          <a:xfrm>
            <a:off x="688265" y="3027410"/>
            <a:ext cx="694460" cy="694460"/>
          </a:xfrm>
          <a:prstGeom prst="ellipse">
            <a:avLst/>
          </a:prstGeom>
          <a:solidFill>
            <a:srgbClr val="000000"/>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p:cNvGrpSpPr/>
          <p:nvPr/>
        </p:nvGrpSpPr>
        <p:grpSpPr>
          <a:xfrm>
            <a:off x="806368" y="3133201"/>
            <a:ext cx="488567" cy="482879"/>
            <a:chOff x="761655" y="3114936"/>
            <a:chExt cx="488567" cy="482879"/>
          </a:xfrm>
        </p:grpSpPr>
        <p:sp>
          <p:nvSpPr>
            <p:cNvPr id="285" name="Freeform 11">
              <a:extLst>
                <a:ext uri="{FF2B5EF4-FFF2-40B4-BE49-F238E27FC236}">
                  <a16:creationId xmlns:a16="http://schemas.microsoft.com/office/drawing/2014/main" id="{81287350-144E-4783-BF7B-2F578A996200}"/>
                </a:ext>
              </a:extLst>
            </p:cNvPr>
            <p:cNvSpPr>
              <a:spLocks/>
            </p:cNvSpPr>
            <p:nvPr/>
          </p:nvSpPr>
          <p:spPr bwMode="auto">
            <a:xfrm>
              <a:off x="1003379" y="3120813"/>
              <a:ext cx="246843" cy="348272"/>
            </a:xfrm>
            <a:custGeom>
              <a:avLst/>
              <a:gdLst>
                <a:gd name="T0" fmla="*/ 2 w 719"/>
                <a:gd name="T1" fmla="*/ 0 h 1014"/>
                <a:gd name="T2" fmla="*/ 81 w 719"/>
                <a:gd name="T3" fmla="*/ 83 h 1014"/>
                <a:gd name="T4" fmla="*/ 0 w 719"/>
                <a:gd name="T5" fmla="*/ 164 h 1014"/>
                <a:gd name="T6" fmla="*/ 221 w 719"/>
                <a:gd name="T7" fmla="*/ 229 h 1014"/>
                <a:gd name="T8" fmla="*/ 447 w 719"/>
                <a:gd name="T9" fmla="*/ 519 h 1014"/>
                <a:gd name="T10" fmla="*/ 406 w 719"/>
                <a:gd name="T11" fmla="*/ 884 h 1014"/>
                <a:gd name="T12" fmla="*/ 403 w 719"/>
                <a:gd name="T13" fmla="*/ 889 h 1014"/>
                <a:gd name="T14" fmla="*/ 390 w 719"/>
                <a:gd name="T15" fmla="*/ 882 h 1014"/>
                <a:gd name="T16" fmla="*/ 391 w 719"/>
                <a:gd name="T17" fmla="*/ 886 h 1014"/>
                <a:gd name="T18" fmla="*/ 391 w 719"/>
                <a:gd name="T19" fmla="*/ 886 h 1014"/>
                <a:gd name="T20" fmla="*/ 424 w 719"/>
                <a:gd name="T21" fmla="*/ 1014 h 1014"/>
                <a:gd name="T22" fmla="*/ 551 w 719"/>
                <a:gd name="T23" fmla="*/ 985 h 1014"/>
                <a:gd name="T24" fmla="*/ 551 w 719"/>
                <a:gd name="T25" fmla="*/ 985 h 1014"/>
                <a:gd name="T26" fmla="*/ 557 w 719"/>
                <a:gd name="T27" fmla="*/ 984 h 1014"/>
                <a:gd name="T28" fmla="*/ 543 w 719"/>
                <a:gd name="T29" fmla="*/ 975 h 1014"/>
                <a:gd name="T30" fmla="*/ 546 w 719"/>
                <a:gd name="T31" fmla="*/ 970 h 1014"/>
                <a:gd name="T32" fmla="*/ 303 w 719"/>
                <a:gd name="T33" fmla="*/ 87 h 1014"/>
                <a:gd name="T34" fmla="*/ 2 w 719"/>
                <a:gd name="T35"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9" h="1014">
                  <a:moveTo>
                    <a:pt x="2" y="0"/>
                  </a:moveTo>
                  <a:cubicBezTo>
                    <a:pt x="81" y="83"/>
                    <a:pt x="81" y="83"/>
                    <a:pt x="81" y="83"/>
                  </a:cubicBezTo>
                  <a:cubicBezTo>
                    <a:pt x="0" y="164"/>
                    <a:pt x="0" y="164"/>
                    <a:pt x="0" y="164"/>
                  </a:cubicBezTo>
                  <a:cubicBezTo>
                    <a:pt x="78" y="167"/>
                    <a:pt x="153" y="190"/>
                    <a:pt x="221" y="229"/>
                  </a:cubicBezTo>
                  <a:cubicBezTo>
                    <a:pt x="332" y="293"/>
                    <a:pt x="412" y="396"/>
                    <a:pt x="447" y="519"/>
                  </a:cubicBezTo>
                  <a:cubicBezTo>
                    <a:pt x="481" y="642"/>
                    <a:pt x="467" y="772"/>
                    <a:pt x="406" y="884"/>
                  </a:cubicBezTo>
                  <a:cubicBezTo>
                    <a:pt x="403" y="889"/>
                    <a:pt x="403" y="889"/>
                    <a:pt x="403" y="889"/>
                  </a:cubicBezTo>
                  <a:cubicBezTo>
                    <a:pt x="390" y="882"/>
                    <a:pt x="390" y="882"/>
                    <a:pt x="390" y="882"/>
                  </a:cubicBezTo>
                  <a:cubicBezTo>
                    <a:pt x="391" y="886"/>
                    <a:pt x="391" y="886"/>
                    <a:pt x="391" y="886"/>
                  </a:cubicBezTo>
                  <a:cubicBezTo>
                    <a:pt x="391" y="886"/>
                    <a:pt x="391" y="886"/>
                    <a:pt x="391" y="886"/>
                  </a:cubicBezTo>
                  <a:cubicBezTo>
                    <a:pt x="424" y="1014"/>
                    <a:pt x="424" y="1014"/>
                    <a:pt x="424" y="1014"/>
                  </a:cubicBezTo>
                  <a:cubicBezTo>
                    <a:pt x="551" y="985"/>
                    <a:pt x="551" y="985"/>
                    <a:pt x="551" y="985"/>
                  </a:cubicBezTo>
                  <a:cubicBezTo>
                    <a:pt x="551" y="985"/>
                    <a:pt x="551" y="985"/>
                    <a:pt x="551" y="985"/>
                  </a:cubicBezTo>
                  <a:cubicBezTo>
                    <a:pt x="557" y="984"/>
                    <a:pt x="557" y="984"/>
                    <a:pt x="557" y="984"/>
                  </a:cubicBezTo>
                  <a:cubicBezTo>
                    <a:pt x="543" y="975"/>
                    <a:pt x="543" y="975"/>
                    <a:pt x="543" y="975"/>
                  </a:cubicBezTo>
                  <a:cubicBezTo>
                    <a:pt x="546" y="970"/>
                    <a:pt x="546" y="970"/>
                    <a:pt x="546" y="970"/>
                  </a:cubicBezTo>
                  <a:cubicBezTo>
                    <a:pt x="719" y="660"/>
                    <a:pt x="610" y="264"/>
                    <a:pt x="303" y="87"/>
                  </a:cubicBezTo>
                  <a:cubicBezTo>
                    <a:pt x="211" y="34"/>
                    <a:pt x="108" y="4"/>
                    <a:pt x="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6" name="Freeform 12">
              <a:extLst>
                <a:ext uri="{FF2B5EF4-FFF2-40B4-BE49-F238E27FC236}">
                  <a16:creationId xmlns:a16="http://schemas.microsoft.com/office/drawing/2014/main" id="{E65D43F7-89EB-463D-93EC-630363CEE52E}"/>
                </a:ext>
              </a:extLst>
            </p:cNvPr>
            <p:cNvSpPr>
              <a:spLocks/>
            </p:cNvSpPr>
            <p:nvPr/>
          </p:nvSpPr>
          <p:spPr bwMode="auto">
            <a:xfrm>
              <a:off x="761655" y="3114936"/>
              <a:ext cx="263906" cy="333484"/>
            </a:xfrm>
            <a:custGeom>
              <a:avLst/>
              <a:gdLst>
                <a:gd name="T0" fmla="*/ 245 w 769"/>
                <a:gd name="T1" fmla="*/ 888 h 971"/>
                <a:gd name="T2" fmla="*/ 258 w 769"/>
                <a:gd name="T3" fmla="*/ 424 h 971"/>
                <a:gd name="T4" fmla="*/ 665 w 769"/>
                <a:gd name="T5" fmla="*/ 180 h 971"/>
                <a:gd name="T6" fmla="*/ 672 w 769"/>
                <a:gd name="T7" fmla="*/ 180 h 971"/>
                <a:gd name="T8" fmla="*/ 671 w 769"/>
                <a:gd name="T9" fmla="*/ 196 h 971"/>
                <a:gd name="T10" fmla="*/ 676 w 769"/>
                <a:gd name="T11" fmla="*/ 192 h 971"/>
                <a:gd name="T12" fmla="*/ 682 w 769"/>
                <a:gd name="T13" fmla="*/ 186 h 971"/>
                <a:gd name="T14" fmla="*/ 688 w 769"/>
                <a:gd name="T15" fmla="*/ 180 h 971"/>
                <a:gd name="T16" fmla="*/ 769 w 769"/>
                <a:gd name="T17" fmla="*/ 100 h 971"/>
                <a:gd name="T18" fmla="*/ 690 w 769"/>
                <a:gd name="T19" fmla="*/ 16 h 971"/>
                <a:gd name="T20" fmla="*/ 684 w 769"/>
                <a:gd name="T21" fmla="*/ 10 h 971"/>
                <a:gd name="T22" fmla="*/ 678 w 769"/>
                <a:gd name="T23" fmla="*/ 4 h 971"/>
                <a:gd name="T24" fmla="*/ 674 w 769"/>
                <a:gd name="T25" fmla="*/ 0 h 971"/>
                <a:gd name="T26" fmla="*/ 674 w 769"/>
                <a:gd name="T27" fmla="*/ 16 h 971"/>
                <a:gd name="T28" fmla="*/ 668 w 769"/>
                <a:gd name="T29" fmla="*/ 16 h 971"/>
                <a:gd name="T30" fmla="*/ 116 w 769"/>
                <a:gd name="T31" fmla="*/ 342 h 971"/>
                <a:gd name="T32" fmla="*/ 103 w 769"/>
                <a:gd name="T33" fmla="*/ 971 h 971"/>
                <a:gd name="T34" fmla="*/ 138 w 769"/>
                <a:gd name="T35" fmla="*/ 858 h 971"/>
                <a:gd name="T36" fmla="*/ 245 w 769"/>
                <a:gd name="T37" fmla="*/ 888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971">
                  <a:moveTo>
                    <a:pt x="245" y="888"/>
                  </a:moveTo>
                  <a:cubicBezTo>
                    <a:pt x="172" y="742"/>
                    <a:pt x="176" y="567"/>
                    <a:pt x="258" y="424"/>
                  </a:cubicBezTo>
                  <a:cubicBezTo>
                    <a:pt x="343" y="277"/>
                    <a:pt x="495" y="186"/>
                    <a:pt x="665" y="180"/>
                  </a:cubicBezTo>
                  <a:cubicBezTo>
                    <a:pt x="672" y="180"/>
                    <a:pt x="672" y="180"/>
                    <a:pt x="672" y="180"/>
                  </a:cubicBezTo>
                  <a:cubicBezTo>
                    <a:pt x="671" y="196"/>
                    <a:pt x="671" y="196"/>
                    <a:pt x="671" y="196"/>
                  </a:cubicBezTo>
                  <a:cubicBezTo>
                    <a:pt x="676" y="192"/>
                    <a:pt x="676" y="192"/>
                    <a:pt x="676" y="192"/>
                  </a:cubicBezTo>
                  <a:cubicBezTo>
                    <a:pt x="682" y="186"/>
                    <a:pt x="682" y="186"/>
                    <a:pt x="682" y="186"/>
                  </a:cubicBezTo>
                  <a:cubicBezTo>
                    <a:pt x="688" y="180"/>
                    <a:pt x="688" y="180"/>
                    <a:pt x="688" y="180"/>
                  </a:cubicBezTo>
                  <a:cubicBezTo>
                    <a:pt x="769" y="100"/>
                    <a:pt x="769" y="100"/>
                    <a:pt x="769" y="100"/>
                  </a:cubicBezTo>
                  <a:cubicBezTo>
                    <a:pt x="690" y="16"/>
                    <a:pt x="690" y="16"/>
                    <a:pt x="690" y="16"/>
                  </a:cubicBezTo>
                  <a:cubicBezTo>
                    <a:pt x="684" y="10"/>
                    <a:pt x="684" y="10"/>
                    <a:pt x="684" y="10"/>
                  </a:cubicBezTo>
                  <a:cubicBezTo>
                    <a:pt x="678" y="4"/>
                    <a:pt x="678" y="4"/>
                    <a:pt x="678" y="4"/>
                  </a:cubicBezTo>
                  <a:cubicBezTo>
                    <a:pt x="674" y="0"/>
                    <a:pt x="674" y="0"/>
                    <a:pt x="674" y="0"/>
                  </a:cubicBezTo>
                  <a:cubicBezTo>
                    <a:pt x="674" y="16"/>
                    <a:pt x="674" y="16"/>
                    <a:pt x="674" y="16"/>
                  </a:cubicBezTo>
                  <a:cubicBezTo>
                    <a:pt x="668" y="16"/>
                    <a:pt x="668" y="16"/>
                    <a:pt x="668" y="16"/>
                  </a:cubicBezTo>
                  <a:cubicBezTo>
                    <a:pt x="438" y="21"/>
                    <a:pt x="231" y="143"/>
                    <a:pt x="116" y="342"/>
                  </a:cubicBezTo>
                  <a:cubicBezTo>
                    <a:pt x="5" y="535"/>
                    <a:pt x="0" y="774"/>
                    <a:pt x="103" y="971"/>
                  </a:cubicBezTo>
                  <a:cubicBezTo>
                    <a:pt x="138" y="858"/>
                    <a:pt x="138" y="858"/>
                    <a:pt x="138" y="858"/>
                  </a:cubicBezTo>
                  <a:lnTo>
                    <a:pt x="245" y="8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7" name="Freeform 13">
              <a:extLst>
                <a:ext uri="{FF2B5EF4-FFF2-40B4-BE49-F238E27FC236}">
                  <a16:creationId xmlns:a16="http://schemas.microsoft.com/office/drawing/2014/main" id="{B9739A74-1BA9-45DB-B008-94AC273DF7D8}"/>
                </a:ext>
              </a:extLst>
            </p:cNvPr>
            <p:cNvSpPr>
              <a:spLocks/>
            </p:cNvSpPr>
            <p:nvPr/>
          </p:nvSpPr>
          <p:spPr bwMode="auto">
            <a:xfrm>
              <a:off x="798056" y="3414863"/>
              <a:ext cx="385811" cy="182952"/>
            </a:xfrm>
            <a:custGeom>
              <a:avLst/>
              <a:gdLst>
                <a:gd name="T0" fmla="*/ 985 w 1124"/>
                <a:gd name="T1" fmla="*/ 60 h 533"/>
                <a:gd name="T2" fmla="*/ 985 w 1124"/>
                <a:gd name="T3" fmla="*/ 60 h 533"/>
                <a:gd name="T4" fmla="*/ 696 w 1124"/>
                <a:gd name="T5" fmla="*/ 268 h 533"/>
                <a:gd name="T6" fmla="*/ 331 w 1124"/>
                <a:gd name="T7" fmla="*/ 218 h 533"/>
                <a:gd name="T8" fmla="*/ 159 w 1124"/>
                <a:gd name="T9" fmla="*/ 51 h 533"/>
                <a:gd name="T10" fmla="*/ 156 w 1124"/>
                <a:gd name="T11" fmla="*/ 46 h 533"/>
                <a:gd name="T12" fmla="*/ 172 w 1124"/>
                <a:gd name="T13" fmla="*/ 37 h 533"/>
                <a:gd name="T14" fmla="*/ 164 w 1124"/>
                <a:gd name="T15" fmla="*/ 35 h 533"/>
                <a:gd name="T16" fmla="*/ 155 w 1124"/>
                <a:gd name="T17" fmla="*/ 32 h 533"/>
                <a:gd name="T18" fmla="*/ 147 w 1124"/>
                <a:gd name="T19" fmla="*/ 30 h 533"/>
                <a:gd name="T20" fmla="*/ 40 w 1124"/>
                <a:gd name="T21" fmla="*/ 0 h 533"/>
                <a:gd name="T22" fmla="*/ 5 w 1124"/>
                <a:gd name="T23" fmla="*/ 112 h 533"/>
                <a:gd name="T24" fmla="*/ 3 w 1124"/>
                <a:gd name="T25" fmla="*/ 120 h 533"/>
                <a:gd name="T26" fmla="*/ 0 w 1124"/>
                <a:gd name="T27" fmla="*/ 128 h 533"/>
                <a:gd name="T28" fmla="*/ 0 w 1124"/>
                <a:gd name="T29" fmla="*/ 131 h 533"/>
                <a:gd name="T30" fmla="*/ 1 w 1124"/>
                <a:gd name="T31" fmla="*/ 130 h 533"/>
                <a:gd name="T32" fmla="*/ 12 w 1124"/>
                <a:gd name="T33" fmla="*/ 124 h 533"/>
                <a:gd name="T34" fmla="*/ 13 w 1124"/>
                <a:gd name="T35" fmla="*/ 126 h 533"/>
                <a:gd name="T36" fmla="*/ 15 w 1124"/>
                <a:gd name="T37" fmla="*/ 129 h 533"/>
                <a:gd name="T38" fmla="*/ 249 w 1124"/>
                <a:gd name="T39" fmla="*/ 360 h 533"/>
                <a:gd name="T40" fmla="*/ 1124 w 1124"/>
                <a:gd name="T41" fmla="*/ 147 h 533"/>
                <a:gd name="T42" fmla="*/ 1124 w 1124"/>
                <a:gd name="T43" fmla="*/ 147 h 533"/>
                <a:gd name="T44" fmla="*/ 1013 w 1124"/>
                <a:gd name="T45" fmla="*/ 173 h 533"/>
                <a:gd name="T46" fmla="*/ 985 w 1124"/>
                <a:gd name="T47" fmla="*/ 6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4" h="533">
                  <a:moveTo>
                    <a:pt x="985" y="60"/>
                  </a:moveTo>
                  <a:cubicBezTo>
                    <a:pt x="985" y="60"/>
                    <a:pt x="985" y="60"/>
                    <a:pt x="985" y="60"/>
                  </a:cubicBezTo>
                  <a:cubicBezTo>
                    <a:pt x="918" y="164"/>
                    <a:pt x="816" y="237"/>
                    <a:pt x="696" y="268"/>
                  </a:cubicBezTo>
                  <a:cubicBezTo>
                    <a:pt x="572" y="300"/>
                    <a:pt x="442" y="282"/>
                    <a:pt x="331" y="218"/>
                  </a:cubicBezTo>
                  <a:cubicBezTo>
                    <a:pt x="261" y="177"/>
                    <a:pt x="201" y="120"/>
                    <a:pt x="159" y="51"/>
                  </a:cubicBezTo>
                  <a:cubicBezTo>
                    <a:pt x="156" y="46"/>
                    <a:pt x="156" y="46"/>
                    <a:pt x="156" y="46"/>
                  </a:cubicBezTo>
                  <a:cubicBezTo>
                    <a:pt x="172" y="37"/>
                    <a:pt x="172" y="37"/>
                    <a:pt x="172" y="37"/>
                  </a:cubicBezTo>
                  <a:cubicBezTo>
                    <a:pt x="164" y="35"/>
                    <a:pt x="164" y="35"/>
                    <a:pt x="164" y="35"/>
                  </a:cubicBezTo>
                  <a:cubicBezTo>
                    <a:pt x="155" y="32"/>
                    <a:pt x="155" y="32"/>
                    <a:pt x="155" y="32"/>
                  </a:cubicBezTo>
                  <a:cubicBezTo>
                    <a:pt x="147" y="30"/>
                    <a:pt x="147" y="30"/>
                    <a:pt x="147" y="30"/>
                  </a:cubicBezTo>
                  <a:cubicBezTo>
                    <a:pt x="40" y="0"/>
                    <a:pt x="40" y="0"/>
                    <a:pt x="40" y="0"/>
                  </a:cubicBezTo>
                  <a:cubicBezTo>
                    <a:pt x="5" y="112"/>
                    <a:pt x="5" y="112"/>
                    <a:pt x="5" y="112"/>
                  </a:cubicBezTo>
                  <a:cubicBezTo>
                    <a:pt x="3" y="120"/>
                    <a:pt x="3" y="120"/>
                    <a:pt x="3" y="120"/>
                  </a:cubicBezTo>
                  <a:cubicBezTo>
                    <a:pt x="0" y="128"/>
                    <a:pt x="0" y="128"/>
                    <a:pt x="0" y="128"/>
                  </a:cubicBezTo>
                  <a:cubicBezTo>
                    <a:pt x="0" y="131"/>
                    <a:pt x="0" y="131"/>
                    <a:pt x="0" y="131"/>
                  </a:cubicBezTo>
                  <a:cubicBezTo>
                    <a:pt x="1" y="130"/>
                    <a:pt x="1" y="130"/>
                    <a:pt x="1" y="130"/>
                  </a:cubicBezTo>
                  <a:cubicBezTo>
                    <a:pt x="12" y="124"/>
                    <a:pt x="12" y="124"/>
                    <a:pt x="12" y="124"/>
                  </a:cubicBezTo>
                  <a:cubicBezTo>
                    <a:pt x="13" y="126"/>
                    <a:pt x="13" y="126"/>
                    <a:pt x="13" y="126"/>
                  </a:cubicBezTo>
                  <a:cubicBezTo>
                    <a:pt x="15" y="129"/>
                    <a:pt x="15" y="129"/>
                    <a:pt x="15" y="129"/>
                  </a:cubicBezTo>
                  <a:cubicBezTo>
                    <a:pt x="72" y="224"/>
                    <a:pt x="153" y="304"/>
                    <a:pt x="249" y="360"/>
                  </a:cubicBezTo>
                  <a:cubicBezTo>
                    <a:pt x="549" y="533"/>
                    <a:pt x="938" y="437"/>
                    <a:pt x="1124" y="147"/>
                  </a:cubicBezTo>
                  <a:cubicBezTo>
                    <a:pt x="1124" y="147"/>
                    <a:pt x="1124" y="147"/>
                    <a:pt x="1124" y="147"/>
                  </a:cubicBezTo>
                  <a:cubicBezTo>
                    <a:pt x="1013" y="173"/>
                    <a:pt x="1013" y="173"/>
                    <a:pt x="1013" y="173"/>
                  </a:cubicBezTo>
                  <a:lnTo>
                    <a:pt x="985"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281" name="TextBox 280">
            <a:extLst>
              <a:ext uri="{FF2B5EF4-FFF2-40B4-BE49-F238E27FC236}">
                <a16:creationId xmlns:a16="http://schemas.microsoft.com/office/drawing/2014/main" id="{11296552-EA10-453D-903A-4433B267070B}"/>
              </a:ext>
            </a:extLst>
          </p:cNvPr>
          <p:cNvSpPr txBox="1"/>
          <p:nvPr/>
        </p:nvSpPr>
        <p:spPr>
          <a:xfrm>
            <a:off x="1484129" y="3087705"/>
            <a:ext cx="2545377" cy="246221"/>
          </a:xfrm>
          <a:prstGeom prst="rect">
            <a:avLst/>
          </a:prstGeom>
          <a:noFill/>
        </p:spPr>
        <p:txBody>
          <a:bodyPr wrap="none" lIns="0" tIns="0" rIns="0" bIns="0" rtlCol="0">
            <a:spAutoFit/>
          </a:bodyPr>
          <a:lstStyle/>
          <a:p>
            <a:pPr marL="0" marR="0" lvl="0" indent="0" algn="l" defTabSz="1219170" rtl="0" eaLnBrk="0" fontAlgn="base" latinLnBrk="0" hangingPunct="0">
              <a:lnSpc>
                <a:spcPct val="100000"/>
              </a:lnSpc>
              <a:spcBef>
                <a:spcPts val="600"/>
              </a:spcBef>
              <a:spcAft>
                <a:spcPct val="0"/>
              </a:spcAft>
              <a:buClrTx/>
              <a:buSzPct val="100000"/>
              <a:buFontTx/>
              <a:buNone/>
              <a:tabLst/>
              <a:defRPr/>
            </a:pPr>
            <a:r>
              <a:rPr kumimoji="0" lang="es" sz="1600" b="1" i="0" u="none" strike="noStrike" kern="1200" cap="none" spc="0" normalizeH="0" baseline="0" noProof="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Operadores de confianza</a:t>
            </a:r>
            <a:endParaRPr kumimoji="0" lang="en-US" sz="1600" b="1" i="0" u="none" strike="noStrike" kern="1200" cap="none" spc="0" normalizeH="0" baseline="0" noProof="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2" name="TextBox 281">
            <a:extLst>
              <a:ext uri="{FF2B5EF4-FFF2-40B4-BE49-F238E27FC236}">
                <a16:creationId xmlns:a16="http://schemas.microsoft.com/office/drawing/2014/main" id="{668D88B6-0DBD-4D71-8EE2-D753BD42E8E5}"/>
              </a:ext>
            </a:extLst>
          </p:cNvPr>
          <p:cNvSpPr txBox="1"/>
          <p:nvPr/>
        </p:nvSpPr>
        <p:spPr>
          <a:xfrm>
            <a:off x="1499264" y="3434767"/>
            <a:ext cx="2605731" cy="1107996"/>
          </a:xfrm>
          <a:prstGeom prst="rect">
            <a:avLst/>
          </a:prstGeom>
          <a:noFill/>
        </p:spPr>
        <p:txBody>
          <a:bodyPr wrap="square" lIns="0" tIns="0" rIns="0" bIns="0" rtlCol="0">
            <a:spAutoFit/>
          </a:bodyPr>
          <a:lstStyle/>
          <a:p>
            <a:pPr marL="0" marR="0" lvl="0" indent="0" algn="l" defTabSz="1219170" rtl="0" eaLnBrk="0" fontAlgn="base" latinLnBrk="0" hangingPunct="0">
              <a:lnSpc>
                <a:spcPct val="100000"/>
              </a:lnSpc>
              <a:spcBef>
                <a:spcPts val="600"/>
              </a:spcBef>
              <a:spcAft>
                <a:spcPct val="0"/>
              </a:spcAft>
              <a:buClrTx/>
              <a:buSzPct val="100000"/>
              <a:buFontTx/>
              <a:buNone/>
              <a:tabLst/>
              <a:defRPr/>
            </a:pPr>
            <a:r>
              <a:rPr kumimoji="0" lang="e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Ofrezca disciplina operativa centrándose en la eficiencia, la fiabilidad y el coste. Proporcionan tecnologías habilitadoras y se alinean con la estrategia empresarial.</a:t>
            </a:r>
            <a:endPar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5" name="TextBox 294">
            <a:extLst>
              <a:ext uri="{FF2B5EF4-FFF2-40B4-BE49-F238E27FC236}">
                <a16:creationId xmlns:a16="http://schemas.microsoft.com/office/drawing/2014/main" id="{BA838914-F954-40E8-AF8A-7203E85FF136}"/>
              </a:ext>
            </a:extLst>
          </p:cNvPr>
          <p:cNvSpPr txBox="1"/>
          <p:nvPr/>
        </p:nvSpPr>
        <p:spPr>
          <a:xfrm>
            <a:off x="915418" y="5352194"/>
            <a:ext cx="10768053" cy="246221"/>
          </a:xfrm>
          <a:prstGeom prst="rect">
            <a:avLst/>
          </a:prstGeom>
          <a:noFill/>
        </p:spPr>
        <p:txBody>
          <a:bodyPr wrap="square" lIns="0" tIns="0" rIns="0" bIns="0" rtlCol="0">
            <a:spAutoFit/>
          </a:bodyPr>
          <a:lstStyle/>
          <a:p>
            <a:pPr marL="0" marR="0" lvl="0" indent="0" algn="ctr" defTabSz="1217613" rtl="0" eaLnBrk="0" fontAlgn="base" latinLnBrk="0" hangingPunct="0">
              <a:lnSpc>
                <a:spcPct val="100000"/>
              </a:lnSpc>
              <a:spcBef>
                <a:spcPts val="600"/>
              </a:spcBef>
              <a:spcAft>
                <a:spcPct val="0"/>
              </a:spcAft>
              <a:buClrTx/>
              <a:buSzPct val="100000"/>
              <a:buFontTx/>
              <a:buNone/>
              <a:tabLst/>
              <a:defRPr/>
            </a:pPr>
            <a:r>
              <a:rPr kumimoji="0" lang="es" sz="16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Nivel de confianza y asociación</a:t>
            </a:r>
            <a:endParaRPr kumimoji="0" lang="en-US" sz="16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96" name="Group 295">
            <a:extLst>
              <a:ext uri="{FF2B5EF4-FFF2-40B4-BE49-F238E27FC236}">
                <a16:creationId xmlns:a16="http://schemas.microsoft.com/office/drawing/2014/main" id="{55BA97B8-1167-495D-B3E6-8E4F0364EEB2}"/>
              </a:ext>
            </a:extLst>
          </p:cNvPr>
          <p:cNvGrpSpPr/>
          <p:nvPr/>
        </p:nvGrpSpPr>
        <p:grpSpPr>
          <a:xfrm>
            <a:off x="601297" y="4649959"/>
            <a:ext cx="11082175" cy="646331"/>
            <a:chOff x="708938" y="4566469"/>
            <a:chExt cx="4461208" cy="646331"/>
          </a:xfrm>
        </p:grpSpPr>
        <p:sp>
          <p:nvSpPr>
            <p:cNvPr id="297" name="Arrow: Right 77">
              <a:extLst>
                <a:ext uri="{FF2B5EF4-FFF2-40B4-BE49-F238E27FC236}">
                  <a16:creationId xmlns:a16="http://schemas.microsoft.com/office/drawing/2014/main" id="{09C96E85-5FD4-44BC-A932-FF6C7EA04309}"/>
                </a:ext>
              </a:extLst>
            </p:cNvPr>
            <p:cNvSpPr/>
            <p:nvPr/>
          </p:nvSpPr>
          <p:spPr bwMode="gray">
            <a:xfrm>
              <a:off x="3523293" y="4566469"/>
              <a:ext cx="1646853" cy="646331"/>
            </a:xfrm>
            <a:prstGeom prst="rightArrow">
              <a:avLst/>
            </a:prstGeom>
            <a:solidFill>
              <a:srgbClr val="009A44"/>
            </a:solidFill>
            <a:ln w="19050" algn="ctr">
              <a:solidFill>
                <a:schemeClr val="bg1"/>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8" name="Arrow: Right 78">
              <a:extLst>
                <a:ext uri="{FF2B5EF4-FFF2-40B4-BE49-F238E27FC236}">
                  <a16:creationId xmlns:a16="http://schemas.microsoft.com/office/drawing/2014/main" id="{4F693732-C2FB-484D-A4BB-F34027C12B20}"/>
                </a:ext>
              </a:extLst>
            </p:cNvPr>
            <p:cNvSpPr/>
            <p:nvPr/>
          </p:nvSpPr>
          <p:spPr bwMode="gray">
            <a:xfrm>
              <a:off x="2205097" y="4566469"/>
              <a:ext cx="1646853" cy="646331"/>
            </a:xfrm>
            <a:prstGeom prst="rightArrow">
              <a:avLst/>
            </a:prstGeom>
            <a:solidFill>
              <a:srgbClr val="43B02A"/>
            </a:solidFill>
            <a:ln w="19050" algn="ctr">
              <a:solidFill>
                <a:srgbClr val="43B02A"/>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9" name="Arrow: Right 79">
              <a:extLst>
                <a:ext uri="{FF2B5EF4-FFF2-40B4-BE49-F238E27FC236}">
                  <a16:creationId xmlns:a16="http://schemas.microsoft.com/office/drawing/2014/main" id="{090F44CD-1FBE-41A2-B8DA-D3D2CF53E4C7}"/>
                </a:ext>
              </a:extLst>
            </p:cNvPr>
            <p:cNvSpPr/>
            <p:nvPr/>
          </p:nvSpPr>
          <p:spPr bwMode="gray">
            <a:xfrm>
              <a:off x="708938" y="4566469"/>
              <a:ext cx="1646853" cy="646331"/>
            </a:xfrm>
            <a:prstGeom prst="rightArrow">
              <a:avLst/>
            </a:prstGeom>
            <a:solidFill>
              <a:srgbClr val="86BC25"/>
            </a:solidFill>
            <a:ln w="19050" algn="ctr">
              <a:solidFill>
                <a:schemeClr val="bg1"/>
              </a:solidFill>
              <a:miter lim="800000"/>
              <a:headEnd/>
              <a:tailEnd/>
            </a:ln>
          </p:spPr>
          <p:txBody>
            <a:bodyPr wrap="square" lIns="88900" tIns="88900" rIns="88900" bIns="88900" rtlCol="0" anchor="ctr"/>
            <a:lstStyle/>
            <a:p>
              <a:pPr marL="0" marR="0" lvl="0" indent="0" algn="ctr" defTabSz="1217613" rtl="0" eaLnBrk="0" fontAlgn="base" latinLnBrk="0" hangingPunct="0">
                <a:lnSpc>
                  <a:spcPct val="106000"/>
                </a:lnSpc>
                <a:spcBef>
                  <a:spcPct val="0"/>
                </a:spcBef>
                <a:spcAft>
                  <a:spcPct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12886525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Why measuring IT productivity is important</a:t>
            </a:r>
          </a:p>
        </p:txBody>
      </p:sp>
      <p:sp>
        <p:nvSpPr>
          <p:cNvPr id="3" name="Text Placeholder 2"/>
          <p:cNvSpPr>
            <a:spLocks noGrp="1"/>
          </p:cNvSpPr>
          <p:nvPr>
            <p:ph type="body" sz="quarter" idx="14"/>
          </p:nvPr>
        </p:nvSpPr>
        <p:spPr/>
        <p:txBody>
          <a:bodyPr/>
          <a:lstStyle/>
          <a:p>
            <a:r>
              <a:rPr lang="en-GB"/>
              <a:t>Organisations typically use IT cost &amp; availability as key metrics for technology functions – the focus needs to shift to measuring outcome-based IT productivity to benefit from the opportunities in the Age of Digital</a:t>
            </a:r>
          </a:p>
        </p:txBody>
      </p:sp>
      <p:sp>
        <p:nvSpPr>
          <p:cNvPr id="4" name="Text Placeholder 3"/>
          <p:cNvSpPr>
            <a:spLocks noGrp="1"/>
          </p:cNvSpPr>
          <p:nvPr>
            <p:ph type="body" sz="quarter" idx="4294967295"/>
          </p:nvPr>
        </p:nvSpPr>
        <p:spPr>
          <a:xfrm>
            <a:off x="971550" y="320675"/>
            <a:ext cx="11220450" cy="138113"/>
          </a:xfrm>
        </p:spPr>
        <p:txBody>
          <a:bodyPr/>
          <a:lstStyle/>
          <a:p>
            <a:r>
              <a:rPr lang="en-GB"/>
              <a:t>MEASURES OF SUCCESS: Measuring IT Productivity </a:t>
            </a:r>
          </a:p>
        </p:txBody>
      </p:sp>
      <p:sp>
        <p:nvSpPr>
          <p:cNvPr id="35" name="TextBox 34">
            <a:extLst>
              <a:ext uri="{FF2B5EF4-FFF2-40B4-BE49-F238E27FC236}">
                <a16:creationId xmlns:a16="http://schemas.microsoft.com/office/drawing/2014/main" id="{92A85A7A-DD09-47DF-8716-118CE16CE4B3}"/>
              </a:ext>
            </a:extLst>
          </p:cNvPr>
          <p:cNvSpPr txBox="1">
            <a:spLocks/>
          </p:cNvSpPr>
          <p:nvPr/>
        </p:nvSpPr>
        <p:spPr>
          <a:xfrm>
            <a:off x="501651" y="1915017"/>
            <a:ext cx="6054728" cy="458512"/>
          </a:xfrm>
          <a:prstGeom prst="rect">
            <a:avLst/>
          </a:prstGeom>
        </p:spPr>
        <p:txBody>
          <a:bodyPr vert="horz" lIns="0" tIns="0" rIns="0" bIns="0" rtlCol="0">
            <a:normAutofit fontScale="92500" lnSpcReduction="10000"/>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ctr"/>
            <a:r>
              <a:rPr lang="en-GB" sz="1200"/>
              <a:t>With </a:t>
            </a:r>
            <a:r>
              <a:rPr lang="en-GB" sz="1200" b="1"/>
              <a:t>ever-increasing demands </a:t>
            </a:r>
            <a:r>
              <a:rPr lang="en-GB" sz="1200"/>
              <a:t>on IT and pressures to </a:t>
            </a:r>
            <a:r>
              <a:rPr lang="en-GB" sz="1200" b="1"/>
              <a:t>keep costs low</a:t>
            </a:r>
            <a:r>
              <a:rPr lang="en-GB" sz="1200"/>
              <a:t>, technology leaders are increasingly faced with the challenge of quantifying the </a:t>
            </a:r>
            <a:r>
              <a:rPr lang="en-GB" sz="1200" b="1"/>
              <a:t>value delivered by technology</a:t>
            </a:r>
            <a:r>
              <a:rPr lang="en-GB" sz="1200"/>
              <a:t>.</a:t>
            </a:r>
          </a:p>
        </p:txBody>
      </p:sp>
      <p:sp>
        <p:nvSpPr>
          <p:cNvPr id="36" name="TextBox 35">
            <a:extLst>
              <a:ext uri="{FF2B5EF4-FFF2-40B4-BE49-F238E27FC236}">
                <a16:creationId xmlns:a16="http://schemas.microsoft.com/office/drawing/2014/main" id="{5BE01F4B-6313-48E7-B341-3028E207B67D}"/>
              </a:ext>
            </a:extLst>
          </p:cNvPr>
          <p:cNvSpPr txBox="1">
            <a:spLocks/>
          </p:cNvSpPr>
          <p:nvPr/>
        </p:nvSpPr>
        <p:spPr>
          <a:xfrm>
            <a:off x="501650" y="5290474"/>
            <a:ext cx="6089924" cy="795436"/>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ctr"/>
            <a:r>
              <a:rPr lang="en-GB" sz="1200"/>
              <a:t>The ability to be able to measure </a:t>
            </a:r>
            <a:r>
              <a:rPr lang="en-GB" sz="1200" b="1"/>
              <a:t>outcome-based IT Productivity </a:t>
            </a:r>
            <a:r>
              <a:rPr lang="en-GB" sz="1200"/>
              <a:t>should be the first step for CIOs. Once the ability to measure what matters is in place, CIOs and their teams can </a:t>
            </a:r>
            <a:r>
              <a:rPr lang="en-GB" sz="1200" b="1"/>
              <a:t>track IT productivity and influence it</a:t>
            </a:r>
            <a:r>
              <a:rPr lang="en-GB" sz="1200"/>
              <a:t>.</a:t>
            </a:r>
          </a:p>
        </p:txBody>
      </p:sp>
      <p:sp>
        <p:nvSpPr>
          <p:cNvPr id="37" name="Rectangle 36">
            <a:extLst>
              <a:ext uri="{FF2B5EF4-FFF2-40B4-BE49-F238E27FC236}">
                <a16:creationId xmlns:a16="http://schemas.microsoft.com/office/drawing/2014/main" id="{7CAE2A6B-300A-4364-AC37-33D54A7B0337}"/>
              </a:ext>
            </a:extLst>
          </p:cNvPr>
          <p:cNvSpPr/>
          <p:nvPr/>
        </p:nvSpPr>
        <p:spPr>
          <a:xfrm>
            <a:off x="1504518" y="4390580"/>
            <a:ext cx="4084189" cy="584775"/>
          </a:xfrm>
          <a:prstGeom prst="rect">
            <a:avLst/>
          </a:prstGeom>
        </p:spPr>
        <p:txBody>
          <a:bodyPr wrap="square">
            <a:spAutoFit/>
          </a:bodyPr>
          <a:lstStyle/>
          <a:p>
            <a:pPr algn="ctr"/>
            <a:r>
              <a:rPr lang="en-GB" sz="1600" i="1"/>
              <a:t>Measure the flow of work delivered, not just the activities that are performed</a:t>
            </a:r>
          </a:p>
        </p:txBody>
      </p:sp>
      <p:cxnSp>
        <p:nvCxnSpPr>
          <p:cNvPr id="38" name="Straight Connector 37">
            <a:extLst>
              <a:ext uri="{FF2B5EF4-FFF2-40B4-BE49-F238E27FC236}">
                <a16:creationId xmlns:a16="http://schemas.microsoft.com/office/drawing/2014/main" id="{8FD12402-D248-4D1B-9A47-1392ACF96C78}"/>
              </a:ext>
            </a:extLst>
          </p:cNvPr>
          <p:cNvCxnSpPr>
            <a:cxnSpLocks/>
          </p:cNvCxnSpPr>
          <p:nvPr/>
        </p:nvCxnSpPr>
        <p:spPr>
          <a:xfrm>
            <a:off x="1487301" y="4332671"/>
            <a:ext cx="411862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91DCC20-7FDE-499B-AA90-0427130A756A}"/>
              </a:ext>
            </a:extLst>
          </p:cNvPr>
          <p:cNvSpPr>
            <a:spLocks/>
          </p:cNvSpPr>
          <p:nvPr/>
        </p:nvSpPr>
        <p:spPr>
          <a:xfrm>
            <a:off x="501650" y="3486059"/>
            <a:ext cx="6089924" cy="646331"/>
          </a:xfrm>
          <a:prstGeom prst="rect">
            <a:avLst/>
          </a:prstGeom>
        </p:spPr>
        <p:txBody>
          <a:bodyPr wrap="square">
            <a:spAutoFit/>
          </a:bodyPr>
          <a:lstStyle/>
          <a:p>
            <a:pPr algn="ctr"/>
            <a:r>
              <a:rPr lang="en-GB" sz="1200"/>
              <a:t>With a move to </a:t>
            </a:r>
            <a:r>
              <a:rPr lang="en-GB" sz="1200" b="1"/>
              <a:t>agile-based operating models </a:t>
            </a:r>
            <a:r>
              <a:rPr lang="en-GB" sz="1200"/>
              <a:t>and structures there is an </a:t>
            </a:r>
            <a:r>
              <a:rPr lang="en-GB" sz="1200" b="1"/>
              <a:t>need to shift to IT productivity measures </a:t>
            </a:r>
            <a:r>
              <a:rPr lang="en-GB" sz="1200"/>
              <a:t>that link business value and outcomes through to the technology work that enables them.</a:t>
            </a:r>
          </a:p>
        </p:txBody>
      </p:sp>
      <p:cxnSp>
        <p:nvCxnSpPr>
          <p:cNvPr id="40" name="Straight Connector 39">
            <a:extLst>
              <a:ext uri="{FF2B5EF4-FFF2-40B4-BE49-F238E27FC236}">
                <a16:creationId xmlns:a16="http://schemas.microsoft.com/office/drawing/2014/main" id="{ECA03AB6-79E4-410D-A1E5-5277E24253B7}"/>
              </a:ext>
            </a:extLst>
          </p:cNvPr>
          <p:cNvCxnSpPr>
            <a:cxnSpLocks/>
          </p:cNvCxnSpPr>
          <p:nvPr/>
        </p:nvCxnSpPr>
        <p:spPr>
          <a:xfrm>
            <a:off x="1487301" y="5033263"/>
            <a:ext cx="411862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C3766C3-2515-4FD2-B775-8D98477AA1B1}"/>
              </a:ext>
            </a:extLst>
          </p:cNvPr>
          <p:cNvSpPr/>
          <p:nvPr/>
        </p:nvSpPr>
        <p:spPr>
          <a:xfrm>
            <a:off x="1504518" y="2724953"/>
            <a:ext cx="4084189" cy="338554"/>
          </a:xfrm>
          <a:prstGeom prst="rect">
            <a:avLst/>
          </a:prstGeom>
        </p:spPr>
        <p:txBody>
          <a:bodyPr wrap="square">
            <a:spAutoFit/>
          </a:bodyPr>
          <a:lstStyle/>
          <a:p>
            <a:pPr algn="ctr"/>
            <a:r>
              <a:rPr lang="en-GB" sz="1600" i="1"/>
              <a:t>You can’t manage what you can’t measure</a:t>
            </a:r>
          </a:p>
        </p:txBody>
      </p:sp>
      <p:cxnSp>
        <p:nvCxnSpPr>
          <p:cNvPr id="42" name="Straight Connector 41">
            <a:extLst>
              <a:ext uri="{FF2B5EF4-FFF2-40B4-BE49-F238E27FC236}">
                <a16:creationId xmlns:a16="http://schemas.microsoft.com/office/drawing/2014/main" id="{9E5176D9-D5FF-4262-98F1-46B3DDE6EF99}"/>
              </a:ext>
            </a:extLst>
          </p:cNvPr>
          <p:cNvCxnSpPr/>
          <p:nvPr/>
        </p:nvCxnSpPr>
        <p:spPr>
          <a:xfrm>
            <a:off x="1487301" y="2605605"/>
            <a:ext cx="411862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A2B2FE8-1AB0-4ACB-8FA3-F97FEA419F98}"/>
              </a:ext>
            </a:extLst>
          </p:cNvPr>
          <p:cNvCxnSpPr/>
          <p:nvPr/>
        </p:nvCxnSpPr>
        <p:spPr>
          <a:xfrm>
            <a:off x="1487301" y="3173598"/>
            <a:ext cx="411862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53A539C-A6E1-4140-A9CB-F56CFD99F380}"/>
              </a:ext>
            </a:extLst>
          </p:cNvPr>
          <p:cNvSpPr/>
          <p:nvPr/>
        </p:nvSpPr>
        <p:spPr bwMode="gray">
          <a:xfrm>
            <a:off x="7334250" y="1915017"/>
            <a:ext cx="3736573" cy="3925386"/>
          </a:xfrm>
          <a:prstGeom prst="rect">
            <a:avLst/>
          </a:prstGeom>
          <a:solidFill>
            <a:srgbClr val="EDFDE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44" name="TextBox 43">
            <a:extLst>
              <a:ext uri="{FF2B5EF4-FFF2-40B4-BE49-F238E27FC236}">
                <a16:creationId xmlns:a16="http://schemas.microsoft.com/office/drawing/2014/main" id="{5A12C95D-8948-4E78-AF51-54D5C66C7DB0}"/>
              </a:ext>
            </a:extLst>
          </p:cNvPr>
          <p:cNvSpPr txBox="1"/>
          <p:nvPr/>
        </p:nvSpPr>
        <p:spPr>
          <a:xfrm>
            <a:off x="7334250" y="2036551"/>
            <a:ext cx="3736573" cy="215444"/>
          </a:xfrm>
          <a:prstGeom prst="rect">
            <a:avLst/>
          </a:prstGeom>
          <a:noFill/>
        </p:spPr>
        <p:txBody>
          <a:bodyPr wrap="square" lIns="0" tIns="0" rIns="0" bIns="0" rtlCol="0">
            <a:spAutoFit/>
          </a:bodyPr>
          <a:lstStyle/>
          <a:p>
            <a:pPr algn="ctr">
              <a:spcBef>
                <a:spcPts val="600"/>
              </a:spcBef>
              <a:buSzPct val="100000"/>
            </a:pPr>
            <a:r>
              <a:rPr lang="en-GB" sz="1400" b="1">
                <a:cs typeface="Calibri Light" panose="020F0302020204030204" pitchFamily="34" charset="0"/>
              </a:rPr>
              <a:t>Important questions to think about</a:t>
            </a:r>
          </a:p>
        </p:txBody>
      </p:sp>
      <p:sp>
        <p:nvSpPr>
          <p:cNvPr id="46" name="TextBox 45">
            <a:extLst>
              <a:ext uri="{FF2B5EF4-FFF2-40B4-BE49-F238E27FC236}">
                <a16:creationId xmlns:a16="http://schemas.microsoft.com/office/drawing/2014/main" id="{B75BDB2B-D8FC-43EB-9B33-18CFA2D48846}"/>
              </a:ext>
            </a:extLst>
          </p:cNvPr>
          <p:cNvSpPr txBox="1"/>
          <p:nvPr/>
        </p:nvSpPr>
        <p:spPr>
          <a:xfrm>
            <a:off x="7790941" y="2915747"/>
            <a:ext cx="3279883" cy="461665"/>
          </a:xfrm>
          <a:prstGeom prst="rect">
            <a:avLst/>
          </a:prstGeom>
          <a:noFill/>
        </p:spPr>
        <p:txBody>
          <a:bodyPr wrap="square" rtlCol="0">
            <a:spAutoFit/>
          </a:bodyPr>
          <a:lstStyle/>
          <a:p>
            <a:pPr lvl="0">
              <a:defRPr/>
            </a:pPr>
            <a:r>
              <a:rPr lang="en-GB" sz="1200" b="1">
                <a:solidFill>
                  <a:prstClr val="black"/>
                </a:solidFill>
              </a:rPr>
              <a:t>How can technology prove its productivity to the business?</a:t>
            </a:r>
          </a:p>
        </p:txBody>
      </p:sp>
      <p:sp>
        <p:nvSpPr>
          <p:cNvPr id="48" name="Oval 47">
            <a:extLst>
              <a:ext uri="{FF2B5EF4-FFF2-40B4-BE49-F238E27FC236}">
                <a16:creationId xmlns:a16="http://schemas.microsoft.com/office/drawing/2014/main" id="{4E735B39-6113-4C5F-83E2-463F62B0CC50}"/>
              </a:ext>
            </a:extLst>
          </p:cNvPr>
          <p:cNvSpPr/>
          <p:nvPr/>
        </p:nvSpPr>
        <p:spPr>
          <a:xfrm>
            <a:off x="7516621" y="3000840"/>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2</a:t>
            </a:r>
          </a:p>
        </p:txBody>
      </p:sp>
      <p:sp>
        <p:nvSpPr>
          <p:cNvPr id="50" name="Oval 49">
            <a:extLst>
              <a:ext uri="{FF2B5EF4-FFF2-40B4-BE49-F238E27FC236}">
                <a16:creationId xmlns:a16="http://schemas.microsoft.com/office/drawing/2014/main" id="{26270E39-81B3-4457-8743-8BE5E253F15F}"/>
              </a:ext>
            </a:extLst>
          </p:cNvPr>
          <p:cNvSpPr/>
          <p:nvPr/>
        </p:nvSpPr>
        <p:spPr>
          <a:xfrm>
            <a:off x="7516621" y="2408061"/>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1</a:t>
            </a:r>
          </a:p>
        </p:txBody>
      </p:sp>
      <p:sp>
        <p:nvSpPr>
          <p:cNvPr id="51" name="TextBox 50">
            <a:extLst>
              <a:ext uri="{FF2B5EF4-FFF2-40B4-BE49-F238E27FC236}">
                <a16:creationId xmlns:a16="http://schemas.microsoft.com/office/drawing/2014/main" id="{886CD507-B301-4F2B-A835-EFF0DFEA5F3F}"/>
              </a:ext>
            </a:extLst>
          </p:cNvPr>
          <p:cNvSpPr txBox="1"/>
          <p:nvPr/>
        </p:nvSpPr>
        <p:spPr>
          <a:xfrm>
            <a:off x="7790942" y="2329689"/>
            <a:ext cx="3279884" cy="461665"/>
          </a:xfrm>
          <a:prstGeom prst="rect">
            <a:avLst/>
          </a:prstGeom>
          <a:noFill/>
        </p:spPr>
        <p:txBody>
          <a:bodyPr wrap="square" rtlCol="0">
            <a:spAutoFit/>
          </a:bodyPr>
          <a:lstStyle/>
          <a:p>
            <a:pPr lvl="0">
              <a:defRPr/>
            </a:pPr>
            <a:r>
              <a:rPr lang="en-GB" sz="1200" b="1">
                <a:solidFill>
                  <a:prstClr val="black"/>
                </a:solidFill>
              </a:rPr>
              <a:t>What are the metrics that matter for IT productivity?</a:t>
            </a:r>
          </a:p>
        </p:txBody>
      </p:sp>
      <p:sp>
        <p:nvSpPr>
          <p:cNvPr id="54" name="TextBox 53">
            <a:extLst>
              <a:ext uri="{FF2B5EF4-FFF2-40B4-BE49-F238E27FC236}">
                <a16:creationId xmlns:a16="http://schemas.microsoft.com/office/drawing/2014/main" id="{30F113EB-397D-45F1-B0B8-4EE53883ADD2}"/>
              </a:ext>
            </a:extLst>
          </p:cNvPr>
          <p:cNvSpPr txBox="1"/>
          <p:nvPr/>
        </p:nvSpPr>
        <p:spPr>
          <a:xfrm>
            <a:off x="7790942" y="3501805"/>
            <a:ext cx="3279882" cy="461665"/>
          </a:xfrm>
          <a:prstGeom prst="rect">
            <a:avLst/>
          </a:prstGeom>
          <a:noFill/>
        </p:spPr>
        <p:txBody>
          <a:bodyPr wrap="square" rtlCol="0">
            <a:spAutoFit/>
          </a:bodyPr>
          <a:lstStyle/>
          <a:p>
            <a:pPr lvl="0">
              <a:defRPr/>
            </a:pPr>
            <a:r>
              <a:rPr lang="en-GB" sz="1200" b="1">
                <a:solidFill>
                  <a:prstClr val="black"/>
                </a:solidFill>
              </a:rPr>
              <a:t>How does IT productivity connect with business value? </a:t>
            </a:r>
          </a:p>
        </p:txBody>
      </p:sp>
      <p:sp>
        <p:nvSpPr>
          <p:cNvPr id="55" name="Oval 54">
            <a:extLst>
              <a:ext uri="{FF2B5EF4-FFF2-40B4-BE49-F238E27FC236}">
                <a16:creationId xmlns:a16="http://schemas.microsoft.com/office/drawing/2014/main" id="{F67E27BA-C6AE-42D5-B715-68C0B844CC8A}"/>
              </a:ext>
            </a:extLst>
          </p:cNvPr>
          <p:cNvSpPr/>
          <p:nvPr/>
        </p:nvSpPr>
        <p:spPr>
          <a:xfrm>
            <a:off x="7516621" y="355739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3</a:t>
            </a:r>
          </a:p>
        </p:txBody>
      </p:sp>
      <p:sp>
        <p:nvSpPr>
          <p:cNvPr id="58" name="TextBox 57">
            <a:extLst>
              <a:ext uri="{FF2B5EF4-FFF2-40B4-BE49-F238E27FC236}">
                <a16:creationId xmlns:a16="http://schemas.microsoft.com/office/drawing/2014/main" id="{DF62D695-F13B-4EFB-98C7-511D43288A18}"/>
              </a:ext>
            </a:extLst>
          </p:cNvPr>
          <p:cNvSpPr txBox="1"/>
          <p:nvPr/>
        </p:nvSpPr>
        <p:spPr>
          <a:xfrm>
            <a:off x="7790942" y="4087863"/>
            <a:ext cx="3279882" cy="276999"/>
          </a:xfrm>
          <a:prstGeom prst="rect">
            <a:avLst/>
          </a:prstGeom>
          <a:noFill/>
        </p:spPr>
        <p:txBody>
          <a:bodyPr wrap="square" rtlCol="0">
            <a:spAutoFit/>
          </a:bodyPr>
          <a:lstStyle/>
          <a:p>
            <a:pPr lvl="0">
              <a:defRPr/>
            </a:pPr>
            <a:r>
              <a:rPr lang="en-GB" sz="1200" b="1">
                <a:solidFill>
                  <a:prstClr val="black"/>
                </a:solidFill>
              </a:rPr>
              <a:t>How can technology deliver more with less?</a:t>
            </a:r>
          </a:p>
        </p:txBody>
      </p:sp>
      <p:sp>
        <p:nvSpPr>
          <p:cNvPr id="59" name="Oval 58">
            <a:extLst>
              <a:ext uri="{FF2B5EF4-FFF2-40B4-BE49-F238E27FC236}">
                <a16:creationId xmlns:a16="http://schemas.microsoft.com/office/drawing/2014/main" id="{4CE14188-10ED-480E-AA79-505FAC136C38}"/>
              </a:ext>
            </a:extLst>
          </p:cNvPr>
          <p:cNvSpPr/>
          <p:nvPr/>
        </p:nvSpPr>
        <p:spPr>
          <a:xfrm>
            <a:off x="7516621" y="4090542"/>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4</a:t>
            </a:r>
          </a:p>
        </p:txBody>
      </p:sp>
      <p:sp>
        <p:nvSpPr>
          <p:cNvPr id="24" name="TextBox 23">
            <a:extLst>
              <a:ext uri="{FF2B5EF4-FFF2-40B4-BE49-F238E27FC236}">
                <a16:creationId xmlns:a16="http://schemas.microsoft.com/office/drawing/2014/main" id="{C5238DC2-1C5D-4CED-B7A3-66AD6B5578AC}"/>
              </a:ext>
            </a:extLst>
          </p:cNvPr>
          <p:cNvSpPr txBox="1"/>
          <p:nvPr/>
        </p:nvSpPr>
        <p:spPr>
          <a:xfrm>
            <a:off x="7790941" y="4489255"/>
            <a:ext cx="3279882" cy="461665"/>
          </a:xfrm>
          <a:prstGeom prst="rect">
            <a:avLst/>
          </a:prstGeom>
          <a:noFill/>
        </p:spPr>
        <p:txBody>
          <a:bodyPr wrap="square" rtlCol="0">
            <a:spAutoFit/>
          </a:bodyPr>
          <a:lstStyle/>
          <a:p>
            <a:pPr lvl="0">
              <a:defRPr/>
            </a:pPr>
            <a:r>
              <a:rPr lang="en-GB" sz="1200" b="1">
                <a:solidFill>
                  <a:prstClr val="black"/>
                </a:solidFill>
              </a:rPr>
              <a:t>How will the metrics positively or negatively impact behaviour? </a:t>
            </a:r>
          </a:p>
        </p:txBody>
      </p:sp>
      <p:sp>
        <p:nvSpPr>
          <p:cNvPr id="25" name="TextBox 24">
            <a:extLst>
              <a:ext uri="{FF2B5EF4-FFF2-40B4-BE49-F238E27FC236}">
                <a16:creationId xmlns:a16="http://schemas.microsoft.com/office/drawing/2014/main" id="{CAC0D31F-E63A-4F27-BD97-64A7006E5B21}"/>
              </a:ext>
            </a:extLst>
          </p:cNvPr>
          <p:cNvSpPr txBox="1"/>
          <p:nvPr/>
        </p:nvSpPr>
        <p:spPr>
          <a:xfrm>
            <a:off x="7790941" y="5075311"/>
            <a:ext cx="3279882" cy="646331"/>
          </a:xfrm>
          <a:prstGeom prst="rect">
            <a:avLst/>
          </a:prstGeom>
          <a:noFill/>
        </p:spPr>
        <p:txBody>
          <a:bodyPr wrap="square" rtlCol="0">
            <a:spAutoFit/>
          </a:bodyPr>
          <a:lstStyle/>
          <a:p>
            <a:pPr lvl="0">
              <a:defRPr/>
            </a:pPr>
            <a:r>
              <a:rPr lang="en-GB" sz="1200" b="1">
                <a:solidFill>
                  <a:prstClr val="black"/>
                </a:solidFill>
              </a:rPr>
              <a:t>Are IT’s metrics balanced to reflect the organisation's required focus on strategy, execution, operations etc.? </a:t>
            </a:r>
          </a:p>
        </p:txBody>
      </p:sp>
      <p:sp>
        <p:nvSpPr>
          <p:cNvPr id="26" name="Oval 25">
            <a:extLst>
              <a:ext uri="{FF2B5EF4-FFF2-40B4-BE49-F238E27FC236}">
                <a16:creationId xmlns:a16="http://schemas.microsoft.com/office/drawing/2014/main" id="{86644AFA-3D81-4FED-BADA-8939C5CC4D12}"/>
              </a:ext>
            </a:extLst>
          </p:cNvPr>
          <p:cNvSpPr/>
          <p:nvPr/>
        </p:nvSpPr>
        <p:spPr>
          <a:xfrm>
            <a:off x="7516621" y="4545807"/>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5</a:t>
            </a:r>
          </a:p>
        </p:txBody>
      </p:sp>
      <p:sp>
        <p:nvSpPr>
          <p:cNvPr id="27" name="Oval 26">
            <a:extLst>
              <a:ext uri="{FF2B5EF4-FFF2-40B4-BE49-F238E27FC236}">
                <a16:creationId xmlns:a16="http://schemas.microsoft.com/office/drawing/2014/main" id="{B34F464D-FFDB-4829-A4FE-B8E0E3B2C077}"/>
              </a:ext>
            </a:extLst>
          </p:cNvPr>
          <p:cNvSpPr/>
          <p:nvPr/>
        </p:nvSpPr>
        <p:spPr>
          <a:xfrm>
            <a:off x="7516621" y="5153314"/>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ea typeface="+mn-ea"/>
                <a:cs typeface="+mn-cs"/>
              </a:rPr>
              <a:t>6</a:t>
            </a:r>
          </a:p>
        </p:txBody>
      </p:sp>
    </p:spTree>
    <p:extLst>
      <p:ext uri="{BB962C8B-B14F-4D97-AF65-F5344CB8AC3E}">
        <p14:creationId xmlns:p14="http://schemas.microsoft.com/office/powerpoint/2010/main" val="290215819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Where to measure IT productivity</a:t>
            </a:r>
          </a:p>
        </p:txBody>
      </p:sp>
      <p:sp>
        <p:nvSpPr>
          <p:cNvPr id="3" name="Text Placeholder 2"/>
          <p:cNvSpPr>
            <a:spLocks noGrp="1"/>
          </p:cNvSpPr>
          <p:nvPr>
            <p:ph type="body" sz="quarter" idx="14"/>
          </p:nvPr>
        </p:nvSpPr>
        <p:spPr/>
        <p:txBody>
          <a:bodyPr/>
          <a:lstStyle/>
          <a:p>
            <a:r>
              <a:rPr lang="en-GB"/>
              <a:t>IT Productivity can be measured throughout the technology lifecycle – focusing on Run &amp; the later stages of Deliver brings the biggest benefits from measuring productivity</a:t>
            </a:r>
          </a:p>
        </p:txBody>
      </p:sp>
      <p:sp>
        <p:nvSpPr>
          <p:cNvPr id="4" name="Text Placeholder 3"/>
          <p:cNvSpPr>
            <a:spLocks noGrp="1"/>
          </p:cNvSpPr>
          <p:nvPr>
            <p:ph type="body" sz="quarter" idx="4294967295"/>
          </p:nvPr>
        </p:nvSpPr>
        <p:spPr>
          <a:xfrm>
            <a:off x="971550" y="320675"/>
            <a:ext cx="11220450" cy="138113"/>
          </a:xfrm>
        </p:spPr>
        <p:txBody>
          <a:bodyPr/>
          <a:lstStyle/>
          <a:p>
            <a:r>
              <a:rPr lang="en-GB"/>
              <a:t>MEASURES OF SUCCESS: Measuring IT Productivity </a:t>
            </a:r>
          </a:p>
        </p:txBody>
      </p:sp>
      <p:cxnSp>
        <p:nvCxnSpPr>
          <p:cNvPr id="66" name="Straight Arrow Connector 65">
            <a:extLst>
              <a:ext uri="{FF2B5EF4-FFF2-40B4-BE49-F238E27FC236}">
                <a16:creationId xmlns:a16="http://schemas.microsoft.com/office/drawing/2014/main" id="{BAA865D5-440E-47BD-AE49-21D5BB5E3DCE}"/>
              </a:ext>
            </a:extLst>
          </p:cNvPr>
          <p:cNvCxnSpPr/>
          <p:nvPr/>
        </p:nvCxnSpPr>
        <p:spPr>
          <a:xfrm flipH="1">
            <a:off x="1315378" y="3057840"/>
            <a:ext cx="401041" cy="619220"/>
          </a:xfrm>
          <a:prstGeom prst="straightConnector1">
            <a:avLst/>
          </a:prstGeom>
          <a:ln w="1905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8764380-A52C-4DC3-9F7F-9460250F16C9}"/>
              </a:ext>
            </a:extLst>
          </p:cNvPr>
          <p:cNvCxnSpPr/>
          <p:nvPr/>
        </p:nvCxnSpPr>
        <p:spPr>
          <a:xfrm>
            <a:off x="2197808" y="3057689"/>
            <a:ext cx="401041" cy="619220"/>
          </a:xfrm>
          <a:prstGeom prst="straightConnector1">
            <a:avLst/>
          </a:prstGeom>
          <a:ln w="1905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745B900-A459-417C-A0CF-573DAFAD405A}"/>
              </a:ext>
            </a:extLst>
          </p:cNvPr>
          <p:cNvSpPr txBox="1"/>
          <p:nvPr/>
        </p:nvSpPr>
        <p:spPr>
          <a:xfrm>
            <a:off x="764727" y="4563328"/>
            <a:ext cx="758333" cy="184666"/>
          </a:xfrm>
          <a:prstGeom prst="rect">
            <a:avLst/>
          </a:prstGeom>
          <a:noFill/>
        </p:spPr>
        <p:txBody>
          <a:bodyPr wrap="square" lIns="0" tIns="0" rIns="0" bIns="0" rtlCol="0">
            <a:spAutoFit/>
          </a:bodyPr>
          <a:lstStyle/>
          <a:p>
            <a:pPr algn="ctr">
              <a:spcBef>
                <a:spcPts val="600"/>
              </a:spcBef>
              <a:buSzPct val="100000"/>
            </a:pPr>
            <a:r>
              <a:rPr lang="en-GB" sz="1200" b="1">
                <a:solidFill>
                  <a:srgbClr val="313131"/>
                </a:solidFill>
              </a:rPr>
              <a:t>Operate</a:t>
            </a:r>
          </a:p>
        </p:txBody>
      </p:sp>
      <p:sp>
        <p:nvSpPr>
          <p:cNvPr id="61" name="TextBox 60">
            <a:extLst>
              <a:ext uri="{FF2B5EF4-FFF2-40B4-BE49-F238E27FC236}">
                <a16:creationId xmlns:a16="http://schemas.microsoft.com/office/drawing/2014/main" id="{D9BE3049-858C-44A6-9CE5-19E4BE8B174A}"/>
              </a:ext>
            </a:extLst>
          </p:cNvPr>
          <p:cNvSpPr txBox="1"/>
          <p:nvPr/>
        </p:nvSpPr>
        <p:spPr>
          <a:xfrm>
            <a:off x="2266641" y="4564186"/>
            <a:ext cx="997183" cy="184666"/>
          </a:xfrm>
          <a:prstGeom prst="rect">
            <a:avLst/>
          </a:prstGeom>
          <a:noFill/>
        </p:spPr>
        <p:txBody>
          <a:bodyPr wrap="square" lIns="0" tIns="0" rIns="0" bIns="0" rtlCol="0">
            <a:spAutoFit/>
          </a:bodyPr>
          <a:lstStyle/>
          <a:p>
            <a:pPr algn="ctr">
              <a:spcBef>
                <a:spcPts val="600"/>
              </a:spcBef>
              <a:buSzPct val="100000"/>
            </a:pPr>
            <a:r>
              <a:rPr lang="en-GB" sz="1200" b="1">
                <a:solidFill>
                  <a:srgbClr val="313131"/>
                </a:solidFill>
              </a:rPr>
              <a:t>Deliver</a:t>
            </a:r>
          </a:p>
        </p:txBody>
      </p:sp>
      <p:sp>
        <p:nvSpPr>
          <p:cNvPr id="62" name="TextBox 61">
            <a:extLst>
              <a:ext uri="{FF2B5EF4-FFF2-40B4-BE49-F238E27FC236}">
                <a16:creationId xmlns:a16="http://schemas.microsoft.com/office/drawing/2014/main" id="{A00258E1-B037-4C40-87EC-84DF17B2AC8F}"/>
              </a:ext>
            </a:extLst>
          </p:cNvPr>
          <p:cNvSpPr txBox="1"/>
          <p:nvPr/>
        </p:nvSpPr>
        <p:spPr>
          <a:xfrm>
            <a:off x="998488" y="1716024"/>
            <a:ext cx="1938190" cy="184666"/>
          </a:xfrm>
          <a:prstGeom prst="rect">
            <a:avLst/>
          </a:prstGeom>
          <a:noFill/>
        </p:spPr>
        <p:txBody>
          <a:bodyPr wrap="square" lIns="0" tIns="0" rIns="0" bIns="0" rtlCol="0">
            <a:spAutoFit/>
          </a:bodyPr>
          <a:lstStyle/>
          <a:p>
            <a:pPr algn="ctr">
              <a:spcBef>
                <a:spcPts val="600"/>
              </a:spcBef>
              <a:buSzPct val="100000"/>
            </a:pPr>
            <a:r>
              <a:rPr lang="en-GB" sz="1200" b="1">
                <a:solidFill>
                  <a:srgbClr val="313131"/>
                </a:solidFill>
              </a:rPr>
              <a:t>Discovery &amp; Incubation </a:t>
            </a:r>
          </a:p>
        </p:txBody>
      </p:sp>
      <p:sp>
        <p:nvSpPr>
          <p:cNvPr id="73" name="Rectangle 72">
            <a:extLst>
              <a:ext uri="{FF2B5EF4-FFF2-40B4-BE49-F238E27FC236}">
                <a16:creationId xmlns:a16="http://schemas.microsoft.com/office/drawing/2014/main" id="{731333C4-0E23-431F-A671-4F06B69C0B91}"/>
              </a:ext>
            </a:extLst>
          </p:cNvPr>
          <p:cNvSpPr/>
          <p:nvPr/>
        </p:nvSpPr>
        <p:spPr>
          <a:xfrm>
            <a:off x="4205973" y="1910062"/>
            <a:ext cx="2388472" cy="2254886"/>
          </a:xfrm>
          <a:prstGeom prst="rect">
            <a:avLst/>
          </a:prstGeom>
          <a:solidFill>
            <a:srgbClr val="FFFFFF"/>
          </a:solidFill>
          <a:ln w="381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a typeface="+mn-ea"/>
              <a:cs typeface="+mn-cs"/>
            </a:endParaRPr>
          </a:p>
        </p:txBody>
      </p:sp>
      <p:sp>
        <p:nvSpPr>
          <p:cNvPr id="74" name="Title 3">
            <a:extLst>
              <a:ext uri="{FF2B5EF4-FFF2-40B4-BE49-F238E27FC236}">
                <a16:creationId xmlns:a16="http://schemas.microsoft.com/office/drawing/2014/main" id="{7DABCFBF-9CB3-4832-A9BC-F96DC02FD7E7}"/>
              </a:ext>
            </a:extLst>
          </p:cNvPr>
          <p:cNvSpPr txBox="1">
            <a:spLocks/>
          </p:cNvSpPr>
          <p:nvPr/>
        </p:nvSpPr>
        <p:spPr>
          <a:xfrm>
            <a:off x="5007710" y="2136038"/>
            <a:ext cx="1442541" cy="425393"/>
          </a:xfrm>
          <a:prstGeom prst="rect">
            <a:avLst/>
          </a:prstGeom>
          <a:effectLst/>
        </p:spPr>
        <p:txBody>
          <a:bodyPr lIns="0" tIns="0" rIns="0" bIns="0"/>
          <a:lstStyle>
            <a:lvl1pPr algn="l" defTabSz="914400" rtl="0" eaLnBrk="1" latinLnBrk="0" hangingPunct="1">
              <a:lnSpc>
                <a:spcPct val="90000"/>
              </a:lnSpc>
              <a:spcBef>
                <a:spcPct val="0"/>
              </a:spcBef>
              <a:buNone/>
              <a:defRPr sz="3600" b="0" i="0" kern="1200">
                <a:solidFill>
                  <a:schemeClr val="tx1"/>
                </a:solidFill>
                <a:latin typeface="Chronicle Display Black" charset="0"/>
                <a:ea typeface="Chronicle Display Black" charset="0"/>
                <a:cs typeface="Chronicle Display Black" charset="0"/>
              </a:defRPr>
            </a:lvl1pPr>
          </a:lstStyle>
          <a:p>
            <a:pPr>
              <a:lnSpc>
                <a:spcPct val="100000"/>
              </a:lnSpc>
              <a:spcBef>
                <a:spcPts val="600"/>
              </a:spcBef>
              <a:spcAft>
                <a:spcPts val="600"/>
              </a:spcAft>
              <a:buSzPct val="100000"/>
              <a:defRPr/>
            </a:pPr>
            <a:r>
              <a:rPr lang="en-US" sz="1400" b="1">
                <a:latin typeface="+mn-lt"/>
                <a:ea typeface="+mn-ea"/>
                <a:cs typeface="Calibri Light" panose="020F0302020204030204" pitchFamily="34" charset="0"/>
              </a:rPr>
              <a:t>Discovery &amp; Incubation </a:t>
            </a:r>
          </a:p>
        </p:txBody>
      </p:sp>
      <p:sp>
        <p:nvSpPr>
          <p:cNvPr id="75" name="Rectangle 74">
            <a:extLst>
              <a:ext uri="{FF2B5EF4-FFF2-40B4-BE49-F238E27FC236}">
                <a16:creationId xmlns:a16="http://schemas.microsoft.com/office/drawing/2014/main" id="{6AEF3287-CB21-416B-88D4-B1CEC35BB346}"/>
              </a:ext>
            </a:extLst>
          </p:cNvPr>
          <p:cNvSpPr/>
          <p:nvPr/>
        </p:nvSpPr>
        <p:spPr>
          <a:xfrm>
            <a:off x="6457736" y="1774478"/>
            <a:ext cx="2448624" cy="2531580"/>
          </a:xfrm>
          <a:prstGeom prst="rect">
            <a:avLst/>
          </a:prstGeom>
          <a:solidFill>
            <a:srgbClr val="FFFFFF"/>
          </a:solidFill>
          <a:ln w="381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a typeface="+mn-ea"/>
              <a:cs typeface="+mn-cs"/>
            </a:endParaRPr>
          </a:p>
        </p:txBody>
      </p:sp>
      <p:sp>
        <p:nvSpPr>
          <p:cNvPr id="76" name="TextBox 75">
            <a:extLst>
              <a:ext uri="{FF2B5EF4-FFF2-40B4-BE49-F238E27FC236}">
                <a16:creationId xmlns:a16="http://schemas.microsoft.com/office/drawing/2014/main" id="{589C1121-BB9F-4451-92EF-18BFF60604ED}"/>
              </a:ext>
            </a:extLst>
          </p:cNvPr>
          <p:cNvSpPr txBox="1"/>
          <p:nvPr/>
        </p:nvSpPr>
        <p:spPr>
          <a:xfrm>
            <a:off x="4505490" y="2618707"/>
            <a:ext cx="1879466" cy="1341073"/>
          </a:xfrm>
          <a:prstGeom prst="rect">
            <a:avLst/>
          </a:prstGeom>
          <a:noFill/>
          <a:effectLst/>
        </p:spPr>
        <p:txBody>
          <a:bodyPr wrap="square" lIns="0" tIns="0" rIns="0" bIns="0" rtlCol="0">
            <a:spAutoFit/>
          </a:bodyPr>
          <a:lstStyle/>
          <a:p>
            <a:pPr>
              <a:lnSpc>
                <a:spcPct val="130000"/>
              </a:lnSpc>
              <a:spcAft>
                <a:spcPts val="300"/>
              </a:spcAft>
              <a:defRPr/>
            </a:pPr>
            <a:r>
              <a:rPr lang="en-US" sz="1100" b="1">
                <a:solidFill>
                  <a:srgbClr val="000000"/>
                </a:solidFill>
                <a:latin typeface="+mj-lt"/>
                <a:ea typeface="Open Sans Semibold" charset="0"/>
                <a:cs typeface="Open Sans Semibold" charset="0"/>
              </a:rPr>
              <a:t>Fluid</a:t>
            </a:r>
            <a:r>
              <a:rPr lang="en-US" sz="1100">
                <a:solidFill>
                  <a:srgbClr val="000000"/>
                </a:solidFill>
                <a:latin typeface="+mj-lt"/>
                <a:ea typeface="Open Sans Semibold" charset="0"/>
                <a:cs typeface="Open Sans Semibold" charset="0"/>
              </a:rPr>
              <a:t> and </a:t>
            </a:r>
            <a:r>
              <a:rPr lang="en-US" sz="1100" b="1">
                <a:solidFill>
                  <a:srgbClr val="000000"/>
                </a:solidFill>
                <a:latin typeface="+mj-lt"/>
                <a:ea typeface="Open Sans Semibold" charset="0"/>
                <a:cs typeface="Open Sans Semibold" charset="0"/>
              </a:rPr>
              <a:t>dynamic</a:t>
            </a:r>
            <a:r>
              <a:rPr lang="en-US" sz="1100">
                <a:solidFill>
                  <a:srgbClr val="000000"/>
                </a:solidFill>
                <a:latin typeface="+mj-lt"/>
                <a:ea typeface="Open Sans Semibold" charset="0"/>
                <a:cs typeface="Open Sans Semibold" charset="0"/>
              </a:rPr>
              <a:t> environment where thinking and processes are constantly changing. </a:t>
            </a:r>
          </a:p>
          <a:p>
            <a:pPr>
              <a:lnSpc>
                <a:spcPct val="130000"/>
              </a:lnSpc>
              <a:spcAft>
                <a:spcPts val="300"/>
              </a:spcAft>
              <a:defRPr/>
            </a:pPr>
            <a:r>
              <a:rPr lang="en-US" sz="1100">
                <a:solidFill>
                  <a:srgbClr val="000000"/>
                </a:solidFill>
                <a:latin typeface="+mj-lt"/>
                <a:ea typeface="Open Sans Semibold" charset="0"/>
                <a:cs typeface="Open Sans Semibold" charset="0"/>
              </a:rPr>
              <a:t>Measures for IT Productivity should focus on </a:t>
            </a:r>
            <a:r>
              <a:rPr lang="en-US" sz="1100" b="1">
                <a:solidFill>
                  <a:srgbClr val="000000"/>
                </a:solidFill>
                <a:latin typeface="+mj-lt"/>
                <a:ea typeface="Open Sans Semibold" charset="0"/>
                <a:cs typeface="Open Sans Semibold" charset="0"/>
              </a:rPr>
              <a:t>idea generation and ratification</a:t>
            </a:r>
          </a:p>
        </p:txBody>
      </p:sp>
      <p:sp>
        <p:nvSpPr>
          <p:cNvPr id="78" name="TextBox 77">
            <a:extLst>
              <a:ext uri="{FF2B5EF4-FFF2-40B4-BE49-F238E27FC236}">
                <a16:creationId xmlns:a16="http://schemas.microsoft.com/office/drawing/2014/main" id="{E392B75D-002B-48CC-93BC-DEB1CF135213}"/>
              </a:ext>
            </a:extLst>
          </p:cNvPr>
          <p:cNvSpPr txBox="1"/>
          <p:nvPr/>
        </p:nvSpPr>
        <p:spPr>
          <a:xfrm>
            <a:off x="6667225" y="2478288"/>
            <a:ext cx="2057780" cy="1561133"/>
          </a:xfrm>
          <a:prstGeom prst="rect">
            <a:avLst/>
          </a:prstGeom>
          <a:noFill/>
          <a:effectLst/>
        </p:spPr>
        <p:txBody>
          <a:bodyPr wrap="square" lIns="0" tIns="0" rIns="0" bIns="0" rtlCol="0">
            <a:spAutoFit/>
          </a:bodyPr>
          <a:lstStyle/>
          <a:p>
            <a:pPr>
              <a:lnSpc>
                <a:spcPct val="130000"/>
              </a:lnSpc>
              <a:spcAft>
                <a:spcPts val="300"/>
              </a:spcAft>
              <a:defRPr/>
            </a:pPr>
            <a:r>
              <a:rPr lang="en-US" sz="1100" b="1">
                <a:solidFill>
                  <a:srgbClr val="000000"/>
                </a:solidFill>
                <a:latin typeface="+mj-lt"/>
              </a:rPr>
              <a:t>Evolving</a:t>
            </a:r>
            <a:r>
              <a:rPr lang="en-US" sz="1100">
                <a:solidFill>
                  <a:srgbClr val="000000"/>
                </a:solidFill>
                <a:latin typeface="+mj-lt"/>
              </a:rPr>
              <a:t> and </a:t>
            </a:r>
            <a:r>
              <a:rPr lang="en-US" sz="1100" b="1">
                <a:solidFill>
                  <a:srgbClr val="000000"/>
                </a:solidFill>
                <a:latin typeface="+mj-lt"/>
              </a:rPr>
              <a:t>scaling</a:t>
            </a:r>
            <a:r>
              <a:rPr lang="en-US" sz="1100">
                <a:solidFill>
                  <a:srgbClr val="000000"/>
                </a:solidFill>
                <a:latin typeface="+mj-lt"/>
              </a:rPr>
              <a:t> environment where there is an emerging baseline as solutions become more mature</a:t>
            </a:r>
          </a:p>
          <a:p>
            <a:pPr>
              <a:lnSpc>
                <a:spcPct val="130000"/>
              </a:lnSpc>
              <a:spcAft>
                <a:spcPts val="300"/>
              </a:spcAft>
              <a:defRPr/>
            </a:pPr>
            <a:r>
              <a:rPr lang="en-US" sz="1100">
                <a:solidFill>
                  <a:srgbClr val="000000"/>
                </a:solidFill>
                <a:latin typeface="+mj-lt"/>
              </a:rPr>
              <a:t>Measures for IT productivity should focus on finding </a:t>
            </a:r>
            <a:r>
              <a:rPr lang="en-US" sz="1100" b="1">
                <a:solidFill>
                  <a:srgbClr val="000000"/>
                </a:solidFill>
                <a:latin typeface="+mj-lt"/>
              </a:rPr>
              <a:t>common patterns where work is scaling up</a:t>
            </a:r>
          </a:p>
        </p:txBody>
      </p:sp>
      <p:sp>
        <p:nvSpPr>
          <p:cNvPr id="79" name="Title 3">
            <a:extLst>
              <a:ext uri="{FF2B5EF4-FFF2-40B4-BE49-F238E27FC236}">
                <a16:creationId xmlns:a16="http://schemas.microsoft.com/office/drawing/2014/main" id="{C293033B-A95C-4431-991D-4E6C49C5F6D9}"/>
              </a:ext>
            </a:extLst>
          </p:cNvPr>
          <p:cNvSpPr txBox="1">
            <a:spLocks/>
          </p:cNvSpPr>
          <p:nvPr/>
        </p:nvSpPr>
        <p:spPr>
          <a:xfrm>
            <a:off x="7134365" y="2051170"/>
            <a:ext cx="1625782" cy="303170"/>
          </a:xfrm>
          <a:prstGeom prst="rect">
            <a:avLst/>
          </a:prstGeom>
          <a:effectLst/>
        </p:spPr>
        <p:txBody>
          <a:bodyPr vert="horz" lIns="0" tIns="0" rIns="0" bIns="0" rtlCol="0" anchor="t" anchorCtr="0">
            <a:noAutofit/>
          </a:bodyPr>
          <a:lstStyle>
            <a:lvl1pPr algn="l" defTabSz="914400" rtl="0" eaLnBrk="1" latinLnBrk="0" hangingPunct="1">
              <a:lnSpc>
                <a:spcPct val="80000"/>
              </a:lnSpc>
              <a:spcBef>
                <a:spcPct val="0"/>
              </a:spcBef>
              <a:buNone/>
              <a:defRPr sz="3600" b="0" i="0" kern="1200" cap="none" spc="-100" baseline="0">
                <a:solidFill>
                  <a:schemeClr val="tx1"/>
                </a:solidFill>
                <a:latin typeface="Chronicle Display Black" charset="0"/>
                <a:ea typeface="Chronicle Display Black" charset="0"/>
                <a:cs typeface="Chronicle Display Black" charset="0"/>
              </a:defRPr>
            </a:lvl1pPr>
          </a:lstStyle>
          <a:p>
            <a:pPr>
              <a:lnSpc>
                <a:spcPct val="100000"/>
              </a:lnSpc>
              <a:spcBef>
                <a:spcPts val="600"/>
              </a:spcBef>
              <a:spcAft>
                <a:spcPts val="600"/>
              </a:spcAft>
              <a:buSzPct val="100000"/>
              <a:defRPr/>
            </a:pPr>
            <a:r>
              <a:rPr lang="en-US" sz="1400" b="1">
                <a:latin typeface="+mn-lt"/>
                <a:ea typeface="+mn-ea"/>
                <a:cs typeface="Calibri Light" panose="020F0302020204030204" pitchFamily="34" charset="0"/>
                <a:sym typeface="Frutiger Next Pro Medium" charset="0"/>
              </a:rPr>
              <a:t>Deliver</a:t>
            </a:r>
          </a:p>
        </p:txBody>
      </p:sp>
      <p:sp>
        <p:nvSpPr>
          <p:cNvPr id="80" name="Rectangle 79">
            <a:extLst>
              <a:ext uri="{FF2B5EF4-FFF2-40B4-BE49-F238E27FC236}">
                <a16:creationId xmlns:a16="http://schemas.microsoft.com/office/drawing/2014/main" id="{3585E6A5-AE3E-4D03-9182-7EF2B62067BA}"/>
              </a:ext>
            </a:extLst>
          </p:cNvPr>
          <p:cNvSpPr/>
          <p:nvPr/>
        </p:nvSpPr>
        <p:spPr>
          <a:xfrm>
            <a:off x="8795289" y="1684663"/>
            <a:ext cx="2448624" cy="2750923"/>
          </a:xfrm>
          <a:prstGeom prst="rect">
            <a:avLst/>
          </a:prstGeom>
          <a:solidFill>
            <a:srgbClr val="FFFFFF"/>
          </a:solidFill>
          <a:ln w="3810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a typeface="+mn-ea"/>
              <a:cs typeface="+mn-cs"/>
            </a:endParaRPr>
          </a:p>
        </p:txBody>
      </p:sp>
      <p:sp>
        <p:nvSpPr>
          <p:cNvPr id="82" name="Title 3">
            <a:extLst>
              <a:ext uri="{FF2B5EF4-FFF2-40B4-BE49-F238E27FC236}">
                <a16:creationId xmlns:a16="http://schemas.microsoft.com/office/drawing/2014/main" id="{431D8269-4411-4BA7-AB43-F90642E457BC}"/>
              </a:ext>
            </a:extLst>
          </p:cNvPr>
          <p:cNvSpPr txBox="1">
            <a:spLocks/>
          </p:cNvSpPr>
          <p:nvPr/>
        </p:nvSpPr>
        <p:spPr>
          <a:xfrm>
            <a:off x="9594115" y="1950246"/>
            <a:ext cx="1649566" cy="294794"/>
          </a:xfrm>
          <a:prstGeom prst="rect">
            <a:avLst/>
          </a:prstGeom>
          <a:effectLst/>
        </p:spPr>
        <p:txBody>
          <a:bodyPr lIns="0" tIns="0" rIns="0" bIns="0"/>
          <a:lstStyle>
            <a:lvl1pPr algn="l" defTabSz="914400" rtl="0" eaLnBrk="1" latinLnBrk="0" hangingPunct="1">
              <a:lnSpc>
                <a:spcPct val="90000"/>
              </a:lnSpc>
              <a:spcBef>
                <a:spcPct val="0"/>
              </a:spcBef>
              <a:buNone/>
              <a:defRPr sz="3600" b="0" i="0" kern="1200">
                <a:solidFill>
                  <a:schemeClr val="tx1"/>
                </a:solidFill>
                <a:latin typeface="Chronicle Display Black" charset="0"/>
                <a:ea typeface="Chronicle Display Black" charset="0"/>
                <a:cs typeface="Chronicle Display Black" charset="0"/>
              </a:defRPr>
            </a:lvl1pPr>
          </a:lstStyle>
          <a:p>
            <a:pPr>
              <a:lnSpc>
                <a:spcPct val="100000"/>
              </a:lnSpc>
              <a:spcBef>
                <a:spcPts val="600"/>
              </a:spcBef>
              <a:spcAft>
                <a:spcPts val="600"/>
              </a:spcAft>
              <a:buSzPct val="100000"/>
              <a:defRPr/>
            </a:pPr>
            <a:r>
              <a:rPr lang="en-US" sz="1400" b="1">
                <a:latin typeface="+mn-lt"/>
                <a:ea typeface="+mn-ea"/>
                <a:cs typeface="Calibri Light" panose="020F0302020204030204" pitchFamily="34" charset="0"/>
                <a:sym typeface="Frutiger Next Pro Medium" charset="0"/>
              </a:rPr>
              <a:t>Operate</a:t>
            </a:r>
          </a:p>
        </p:txBody>
      </p:sp>
      <p:sp>
        <p:nvSpPr>
          <p:cNvPr id="83" name="TextBox 82">
            <a:extLst>
              <a:ext uri="{FF2B5EF4-FFF2-40B4-BE49-F238E27FC236}">
                <a16:creationId xmlns:a16="http://schemas.microsoft.com/office/drawing/2014/main" id="{E116FD39-1E72-4950-84BD-ECF7F64AE35E}"/>
              </a:ext>
            </a:extLst>
          </p:cNvPr>
          <p:cNvSpPr txBox="1"/>
          <p:nvPr/>
        </p:nvSpPr>
        <p:spPr>
          <a:xfrm>
            <a:off x="9036900" y="2394635"/>
            <a:ext cx="2099192" cy="1781193"/>
          </a:xfrm>
          <a:prstGeom prst="rect">
            <a:avLst/>
          </a:prstGeom>
          <a:noFill/>
          <a:effectLst/>
        </p:spPr>
        <p:txBody>
          <a:bodyPr wrap="square" lIns="0" tIns="0" rIns="0" bIns="0" rtlCol="0">
            <a:spAutoFit/>
          </a:bodyPr>
          <a:lstStyle/>
          <a:p>
            <a:pPr>
              <a:lnSpc>
                <a:spcPct val="130000"/>
              </a:lnSpc>
              <a:spcAft>
                <a:spcPts val="300"/>
              </a:spcAft>
              <a:defRPr/>
            </a:pPr>
            <a:r>
              <a:rPr lang="en-US" sz="1100" b="1">
                <a:solidFill>
                  <a:srgbClr val="000000"/>
                </a:solidFill>
                <a:latin typeface="+mj-lt"/>
                <a:ea typeface="Open Sans Semibold" charset="0"/>
                <a:cs typeface="Open Sans Semibold" charset="0"/>
              </a:rPr>
              <a:t>Stable environment </a:t>
            </a:r>
            <a:r>
              <a:rPr lang="en-US" sz="1100">
                <a:solidFill>
                  <a:srgbClr val="000000"/>
                </a:solidFill>
                <a:latin typeface="+mj-lt"/>
                <a:ea typeface="Open Sans Semibold" charset="0"/>
                <a:cs typeface="Open Sans Semibold" charset="0"/>
              </a:rPr>
              <a:t>where solutions are mature at a high-level, with new features and changes through iterations</a:t>
            </a:r>
          </a:p>
          <a:p>
            <a:pPr>
              <a:lnSpc>
                <a:spcPct val="130000"/>
              </a:lnSpc>
              <a:spcAft>
                <a:spcPts val="300"/>
              </a:spcAft>
              <a:defRPr/>
            </a:pPr>
            <a:r>
              <a:rPr lang="en-US" sz="1100">
                <a:solidFill>
                  <a:srgbClr val="000000"/>
                </a:solidFill>
                <a:latin typeface="+mj-lt"/>
                <a:ea typeface="Open Sans Semibold" charset="0"/>
                <a:cs typeface="Open Sans Semibold" charset="0"/>
              </a:rPr>
              <a:t>Measures for IT productivity should focus on capturing </a:t>
            </a:r>
            <a:r>
              <a:rPr lang="en-US" sz="1100" b="1">
                <a:solidFill>
                  <a:srgbClr val="000000"/>
                </a:solidFill>
                <a:latin typeface="+mj-lt"/>
                <a:ea typeface="Open Sans Semibold" charset="0"/>
                <a:cs typeface="Open Sans Semibold" charset="0"/>
              </a:rPr>
              <a:t>end-to-end lead times, throughput and the linkage to overall outcomes</a:t>
            </a:r>
          </a:p>
        </p:txBody>
      </p:sp>
      <p:cxnSp>
        <p:nvCxnSpPr>
          <p:cNvPr id="68" name="Straight Arrow Connector 67">
            <a:extLst>
              <a:ext uri="{FF2B5EF4-FFF2-40B4-BE49-F238E27FC236}">
                <a16:creationId xmlns:a16="http://schemas.microsoft.com/office/drawing/2014/main" id="{EC69BDEE-AC86-403B-8710-331CA3B799B0}"/>
              </a:ext>
            </a:extLst>
          </p:cNvPr>
          <p:cNvCxnSpPr>
            <a:cxnSpLocks/>
          </p:cNvCxnSpPr>
          <p:nvPr/>
        </p:nvCxnSpPr>
        <p:spPr>
          <a:xfrm flipH="1">
            <a:off x="1559075" y="4099278"/>
            <a:ext cx="758196" cy="0"/>
          </a:xfrm>
          <a:prstGeom prst="straightConnector1">
            <a:avLst/>
          </a:prstGeom>
          <a:ln w="1905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26BC073-FD0A-4908-AD57-A4891A1DE04C}"/>
              </a:ext>
            </a:extLst>
          </p:cNvPr>
          <p:cNvSpPr/>
          <p:nvPr/>
        </p:nvSpPr>
        <p:spPr>
          <a:xfrm>
            <a:off x="399230" y="5298835"/>
            <a:ext cx="3313076" cy="475579"/>
          </a:xfrm>
          <a:prstGeom prst="rect">
            <a:avLst/>
          </a:prstGeom>
        </p:spPr>
        <p:txBody>
          <a:bodyPr wrap="square">
            <a:spAutoFit/>
          </a:bodyPr>
          <a:lstStyle/>
          <a:p>
            <a:pPr algn="ctr">
              <a:lnSpc>
                <a:spcPct val="106000"/>
              </a:lnSpc>
              <a:buFont typeface="Wingdings 2" pitchFamily="18" charset="2"/>
              <a:buNone/>
            </a:pPr>
            <a:r>
              <a:rPr lang="en-GB" sz="1200"/>
              <a:t>Measuring IT productivity can be performed across the end to end technology delivery lifecycle. </a:t>
            </a:r>
          </a:p>
        </p:txBody>
      </p:sp>
      <p:sp>
        <p:nvSpPr>
          <p:cNvPr id="16" name="Rectangle 15">
            <a:extLst>
              <a:ext uri="{FF2B5EF4-FFF2-40B4-BE49-F238E27FC236}">
                <a16:creationId xmlns:a16="http://schemas.microsoft.com/office/drawing/2014/main" id="{95D766F9-964A-4F7D-AF9E-E903B63C6376}"/>
              </a:ext>
            </a:extLst>
          </p:cNvPr>
          <p:cNvSpPr/>
          <p:nvPr/>
        </p:nvSpPr>
        <p:spPr bwMode="gray">
          <a:xfrm>
            <a:off x="4205973" y="4556686"/>
            <a:ext cx="7037708" cy="1218473"/>
          </a:xfrm>
          <a:prstGeom prst="rect">
            <a:avLst/>
          </a:prstGeom>
          <a:solidFill>
            <a:schemeClr val="bg1">
              <a:lumMod val="95000"/>
            </a:schemeClr>
          </a:solidFill>
          <a:ln w="19050" algn="ctr">
            <a:solidFill>
              <a:schemeClr val="bg1">
                <a:lumMod val="9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22" name="Arrow: Pentagon 121">
            <a:extLst>
              <a:ext uri="{FF2B5EF4-FFF2-40B4-BE49-F238E27FC236}">
                <a16:creationId xmlns:a16="http://schemas.microsoft.com/office/drawing/2014/main" id="{1ED400ED-F75B-4453-B43D-E01DE199F157}"/>
              </a:ext>
            </a:extLst>
          </p:cNvPr>
          <p:cNvSpPr/>
          <p:nvPr/>
        </p:nvSpPr>
        <p:spPr bwMode="gray">
          <a:xfrm>
            <a:off x="4183380" y="5969727"/>
            <a:ext cx="7085019" cy="343745"/>
          </a:xfrm>
          <a:prstGeom prst="homePlate">
            <a:avLst>
              <a:gd name="adj" fmla="val 27227"/>
            </a:avLst>
          </a:prstGeom>
          <a:gradFill>
            <a:gsLst>
              <a:gs pos="0">
                <a:schemeClr val="accent1">
                  <a:lumMod val="20000"/>
                  <a:lumOff val="80000"/>
                </a:schemeClr>
              </a:gs>
              <a:gs pos="100000">
                <a:schemeClr val="accent1">
                  <a:lumMod val="60000"/>
                  <a:lumOff val="40000"/>
                </a:schemeClr>
              </a:gs>
            </a:gsLst>
            <a:lin ang="0" scaled="0"/>
          </a:gradFill>
          <a:ln w="19050" algn="ctr">
            <a:noFill/>
            <a:miter lim="800000"/>
            <a:headEnd/>
            <a:tailEnd/>
          </a:ln>
        </p:spPr>
        <p:txBody>
          <a:bodyPr wrap="square" lIns="88900" tIns="88900" rIns="88900" bIns="88900" rtlCol="0" anchor="ctr"/>
          <a:lstStyle/>
          <a:p>
            <a:pPr algn="ctr">
              <a:spcBef>
                <a:spcPts val="600"/>
              </a:spcBef>
              <a:spcAft>
                <a:spcPts val="600"/>
              </a:spcAft>
              <a:buSzPct val="100000"/>
              <a:defRPr/>
            </a:pPr>
            <a:r>
              <a:rPr lang="en-GB" sz="1200" b="1">
                <a:cs typeface="Calibri Light" panose="020F0302020204030204" pitchFamily="34" charset="0"/>
              </a:rPr>
              <a:t>The more predictable &amp; higher volume the work, the bigger the benefits in systemically measuring IT productivity</a:t>
            </a:r>
          </a:p>
        </p:txBody>
      </p:sp>
      <p:sp>
        <p:nvSpPr>
          <p:cNvPr id="123" name="Rectangle 122">
            <a:extLst>
              <a:ext uri="{FF2B5EF4-FFF2-40B4-BE49-F238E27FC236}">
                <a16:creationId xmlns:a16="http://schemas.microsoft.com/office/drawing/2014/main" id="{C879DD7A-F4A9-4E37-BF1F-A6B967D793C5}"/>
              </a:ext>
            </a:extLst>
          </p:cNvPr>
          <p:cNvSpPr/>
          <p:nvPr/>
        </p:nvSpPr>
        <p:spPr bwMode="gray">
          <a:xfrm>
            <a:off x="4183380" y="4577450"/>
            <a:ext cx="1232858" cy="117694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200"/>
              <a:t>Typically lower volume, higher value of work</a:t>
            </a:r>
          </a:p>
        </p:txBody>
      </p:sp>
      <p:sp>
        <p:nvSpPr>
          <p:cNvPr id="124" name="Rectangle 123">
            <a:extLst>
              <a:ext uri="{FF2B5EF4-FFF2-40B4-BE49-F238E27FC236}">
                <a16:creationId xmlns:a16="http://schemas.microsoft.com/office/drawing/2014/main" id="{FFBF8F6C-AFEC-4A1F-924B-43176239FB0F}"/>
              </a:ext>
            </a:extLst>
          </p:cNvPr>
          <p:cNvSpPr/>
          <p:nvPr/>
        </p:nvSpPr>
        <p:spPr bwMode="gray">
          <a:xfrm>
            <a:off x="10035540" y="4577037"/>
            <a:ext cx="1232859" cy="1177771"/>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200"/>
              <a:t>Typically higher volume, lower value of work</a:t>
            </a:r>
          </a:p>
        </p:txBody>
      </p:sp>
      <p:grpSp>
        <p:nvGrpSpPr>
          <p:cNvPr id="125" name="Group 124">
            <a:extLst>
              <a:ext uri="{FF2B5EF4-FFF2-40B4-BE49-F238E27FC236}">
                <a16:creationId xmlns:a16="http://schemas.microsoft.com/office/drawing/2014/main" id="{6F874C7F-37A0-48D2-A6FA-C147FDD2E164}"/>
              </a:ext>
            </a:extLst>
          </p:cNvPr>
          <p:cNvGrpSpPr/>
          <p:nvPr/>
        </p:nvGrpSpPr>
        <p:grpSpPr>
          <a:xfrm>
            <a:off x="5509260" y="4693552"/>
            <a:ext cx="4419600" cy="180000"/>
            <a:chOff x="5471160" y="4714267"/>
            <a:chExt cx="4419600" cy="180000"/>
          </a:xfrm>
        </p:grpSpPr>
        <p:cxnSp>
          <p:nvCxnSpPr>
            <p:cNvPr id="126" name="Straight Connector 125">
              <a:extLst>
                <a:ext uri="{FF2B5EF4-FFF2-40B4-BE49-F238E27FC236}">
                  <a16:creationId xmlns:a16="http://schemas.microsoft.com/office/drawing/2014/main" id="{C1C885ED-8E3B-4675-A844-69697457894D}"/>
                </a:ext>
              </a:extLst>
            </p:cNvPr>
            <p:cNvCxnSpPr>
              <a:cxnSpLocks/>
            </p:cNvCxnSpPr>
            <p:nvPr/>
          </p:nvCxnSpPr>
          <p:spPr>
            <a:xfrm>
              <a:off x="5532120" y="4804267"/>
              <a:ext cx="4358640" cy="0"/>
            </a:xfrm>
            <a:prstGeom prst="line">
              <a:avLst/>
            </a:prstGeom>
            <a:ln w="19050">
              <a:solidFill>
                <a:schemeClr val="bg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E7C08749-4BF8-483B-8251-98E69467EAA8}"/>
                </a:ext>
              </a:extLst>
            </p:cNvPr>
            <p:cNvSpPr/>
            <p:nvPr/>
          </p:nvSpPr>
          <p:spPr bwMode="gray">
            <a:xfrm>
              <a:off x="6773907" y="4725878"/>
              <a:ext cx="1756087" cy="156779"/>
            </a:xfrm>
            <a:prstGeom prst="rect">
              <a:avLst/>
            </a:prstGeom>
            <a:solidFill>
              <a:schemeClr val="bg1">
                <a:lumMod val="95000"/>
              </a:schemeClr>
            </a:solidFill>
            <a:ln w="19050" algn="ctr">
              <a:solidFill>
                <a:schemeClr val="bg1">
                  <a:lumMod val="95000"/>
                </a:schemeClr>
              </a:solidFill>
              <a:miter lim="800000"/>
              <a:headEnd/>
              <a:tailEnd/>
            </a:ln>
          </p:spPr>
          <p:txBody>
            <a:bodyPr wrap="square" lIns="88900" tIns="88900" rIns="88900" bIns="88900" rtlCol="0" anchor="ctr"/>
            <a:lstStyle/>
            <a:p>
              <a:pPr algn="ctr">
                <a:lnSpc>
                  <a:spcPct val="106000"/>
                </a:lnSpc>
              </a:pPr>
              <a:r>
                <a:rPr lang="en-GB" sz="1200" b="1">
                  <a:cs typeface="Calibri Light" panose="020F0302020204030204" pitchFamily="34" charset="0"/>
                </a:rPr>
                <a:t>Increasing Predictability</a:t>
              </a:r>
            </a:p>
          </p:txBody>
        </p:sp>
        <p:sp>
          <p:nvSpPr>
            <p:cNvPr id="128" name="Diamond 127">
              <a:extLst>
                <a:ext uri="{FF2B5EF4-FFF2-40B4-BE49-F238E27FC236}">
                  <a16:creationId xmlns:a16="http://schemas.microsoft.com/office/drawing/2014/main" id="{B67FA6A0-1874-4831-8893-972459A6D378}"/>
                </a:ext>
              </a:extLst>
            </p:cNvPr>
            <p:cNvSpPr/>
            <p:nvPr/>
          </p:nvSpPr>
          <p:spPr bwMode="gray">
            <a:xfrm>
              <a:off x="5471160" y="4714267"/>
              <a:ext cx="180000" cy="180000"/>
            </a:xfrm>
            <a:prstGeom prst="diamond">
              <a:avLst/>
            </a:prstGeom>
            <a:solidFill>
              <a:schemeClr val="bg1"/>
            </a:solidFill>
            <a:ln w="19050" algn="ctr">
              <a:solidFill>
                <a:schemeClr val="tx1">
                  <a:lumMod val="50000"/>
                  <a:lumOff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200" b="1">
                <a:solidFill>
                  <a:schemeClr val="bg1"/>
                </a:solidFill>
              </a:endParaRPr>
            </a:p>
          </p:txBody>
        </p:sp>
      </p:grpSp>
      <p:grpSp>
        <p:nvGrpSpPr>
          <p:cNvPr id="7" name="Group 6">
            <a:extLst>
              <a:ext uri="{FF2B5EF4-FFF2-40B4-BE49-F238E27FC236}">
                <a16:creationId xmlns:a16="http://schemas.microsoft.com/office/drawing/2014/main" id="{F699B5AF-1BC0-4816-95FF-3B7EDC5A28A7}"/>
              </a:ext>
            </a:extLst>
          </p:cNvPr>
          <p:cNvGrpSpPr/>
          <p:nvPr/>
        </p:nvGrpSpPr>
        <p:grpSpPr>
          <a:xfrm>
            <a:off x="5509260" y="5077949"/>
            <a:ext cx="4419600" cy="180000"/>
            <a:chOff x="5509260" y="5023818"/>
            <a:chExt cx="4419600" cy="180000"/>
          </a:xfrm>
        </p:grpSpPr>
        <p:cxnSp>
          <p:nvCxnSpPr>
            <p:cNvPr id="130" name="Straight Connector 129">
              <a:extLst>
                <a:ext uri="{FF2B5EF4-FFF2-40B4-BE49-F238E27FC236}">
                  <a16:creationId xmlns:a16="http://schemas.microsoft.com/office/drawing/2014/main" id="{139EE1DF-0739-4CAE-BF83-EB87220043A4}"/>
                </a:ext>
              </a:extLst>
            </p:cNvPr>
            <p:cNvCxnSpPr>
              <a:cxnSpLocks/>
            </p:cNvCxnSpPr>
            <p:nvPr/>
          </p:nvCxnSpPr>
          <p:spPr>
            <a:xfrm>
              <a:off x="5570220" y="5113818"/>
              <a:ext cx="4358640" cy="0"/>
            </a:xfrm>
            <a:prstGeom prst="line">
              <a:avLst/>
            </a:prstGeom>
            <a:ln w="19050">
              <a:solidFill>
                <a:schemeClr val="bg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F9773ECC-0B4C-4621-AAA7-58031717341D}"/>
                </a:ext>
              </a:extLst>
            </p:cNvPr>
            <p:cNvSpPr/>
            <p:nvPr/>
          </p:nvSpPr>
          <p:spPr bwMode="gray">
            <a:xfrm>
              <a:off x="7073620" y="5024348"/>
              <a:ext cx="1232859" cy="178940"/>
            </a:xfrm>
            <a:prstGeom prst="rect">
              <a:avLst/>
            </a:prstGeom>
            <a:solidFill>
              <a:schemeClr val="bg1">
                <a:lumMod val="95000"/>
              </a:schemeClr>
            </a:solidFill>
            <a:ln w="19050" algn="ctr">
              <a:solidFill>
                <a:schemeClr val="bg1">
                  <a:lumMod val="95000"/>
                </a:schemeClr>
              </a:solidFill>
              <a:miter lim="800000"/>
              <a:headEnd/>
              <a:tailEnd/>
            </a:ln>
          </p:spPr>
          <p:txBody>
            <a:bodyPr wrap="square" lIns="88900" tIns="88900" rIns="88900" bIns="88900" rtlCol="0" anchor="ctr"/>
            <a:lstStyle/>
            <a:p>
              <a:pPr algn="ctr">
                <a:lnSpc>
                  <a:spcPct val="106000"/>
                </a:lnSpc>
              </a:pPr>
              <a:r>
                <a:rPr lang="en-GB" sz="1200" b="1">
                  <a:cs typeface="Calibri Light" panose="020F0302020204030204" pitchFamily="34" charset="0"/>
                </a:rPr>
                <a:t>Increasing Scale</a:t>
              </a:r>
            </a:p>
          </p:txBody>
        </p:sp>
        <p:sp>
          <p:nvSpPr>
            <p:cNvPr id="132" name="Diamond 131">
              <a:extLst>
                <a:ext uri="{FF2B5EF4-FFF2-40B4-BE49-F238E27FC236}">
                  <a16:creationId xmlns:a16="http://schemas.microsoft.com/office/drawing/2014/main" id="{08A6D06F-AF08-4E1A-8F8A-280AE215180B}"/>
                </a:ext>
              </a:extLst>
            </p:cNvPr>
            <p:cNvSpPr/>
            <p:nvPr/>
          </p:nvSpPr>
          <p:spPr bwMode="gray">
            <a:xfrm>
              <a:off x="5509260" y="5023818"/>
              <a:ext cx="180000" cy="180000"/>
            </a:xfrm>
            <a:prstGeom prst="diamond">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pPr>
              <a:endParaRPr lang="en-GB" sz="1400">
                <a:cs typeface="Calibri Light" panose="020F0302020204030204" pitchFamily="34" charset="0"/>
              </a:endParaRPr>
            </a:p>
          </p:txBody>
        </p:sp>
      </p:grpSp>
      <p:grpSp>
        <p:nvGrpSpPr>
          <p:cNvPr id="6" name="Group 5">
            <a:extLst>
              <a:ext uri="{FF2B5EF4-FFF2-40B4-BE49-F238E27FC236}">
                <a16:creationId xmlns:a16="http://schemas.microsoft.com/office/drawing/2014/main" id="{53D04DD2-6B7F-4436-ADC5-3A57B9D920CB}"/>
              </a:ext>
            </a:extLst>
          </p:cNvPr>
          <p:cNvGrpSpPr/>
          <p:nvPr/>
        </p:nvGrpSpPr>
        <p:grpSpPr>
          <a:xfrm>
            <a:off x="5509260" y="5462347"/>
            <a:ext cx="4419600" cy="180000"/>
            <a:chOff x="5509260" y="5479844"/>
            <a:chExt cx="4419600" cy="180000"/>
          </a:xfrm>
        </p:grpSpPr>
        <p:cxnSp>
          <p:nvCxnSpPr>
            <p:cNvPr id="134" name="Straight Connector 133">
              <a:extLst>
                <a:ext uri="{FF2B5EF4-FFF2-40B4-BE49-F238E27FC236}">
                  <a16:creationId xmlns:a16="http://schemas.microsoft.com/office/drawing/2014/main" id="{C4FDDE74-C322-474D-BF7A-1356321BAACB}"/>
                </a:ext>
              </a:extLst>
            </p:cNvPr>
            <p:cNvCxnSpPr>
              <a:cxnSpLocks/>
            </p:cNvCxnSpPr>
            <p:nvPr/>
          </p:nvCxnSpPr>
          <p:spPr>
            <a:xfrm>
              <a:off x="5570220" y="5569844"/>
              <a:ext cx="4358640" cy="0"/>
            </a:xfrm>
            <a:prstGeom prst="line">
              <a:avLst/>
            </a:prstGeom>
            <a:ln w="19050">
              <a:solidFill>
                <a:schemeClr val="bg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325B071F-3A77-47F9-8C49-BD37693C3066}"/>
                </a:ext>
              </a:extLst>
            </p:cNvPr>
            <p:cNvSpPr/>
            <p:nvPr/>
          </p:nvSpPr>
          <p:spPr bwMode="gray">
            <a:xfrm>
              <a:off x="7197045" y="5481835"/>
              <a:ext cx="1055563" cy="176018"/>
            </a:xfrm>
            <a:prstGeom prst="rect">
              <a:avLst/>
            </a:prstGeom>
            <a:solidFill>
              <a:schemeClr val="bg1">
                <a:lumMod val="95000"/>
              </a:schemeClr>
            </a:solidFill>
            <a:ln w="19050" algn="ctr">
              <a:solidFill>
                <a:schemeClr val="bg1">
                  <a:lumMod val="9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1200" b="1">
                  <a:cs typeface="Calibri Light" panose="020F0302020204030204" pitchFamily="34" charset="0"/>
                </a:rPr>
                <a:t>More Detailed</a:t>
              </a:r>
            </a:p>
          </p:txBody>
        </p:sp>
        <p:sp>
          <p:nvSpPr>
            <p:cNvPr id="136" name="Diamond 135">
              <a:extLst>
                <a:ext uri="{FF2B5EF4-FFF2-40B4-BE49-F238E27FC236}">
                  <a16:creationId xmlns:a16="http://schemas.microsoft.com/office/drawing/2014/main" id="{BE26DFC4-EB76-44AA-A243-81D4DBC5E752}"/>
                </a:ext>
              </a:extLst>
            </p:cNvPr>
            <p:cNvSpPr/>
            <p:nvPr/>
          </p:nvSpPr>
          <p:spPr bwMode="gray">
            <a:xfrm>
              <a:off x="5509260" y="5479844"/>
              <a:ext cx="180000" cy="180000"/>
            </a:xfrm>
            <a:prstGeom prst="diamond">
              <a:avLst/>
            </a:prstGeom>
            <a:solidFill>
              <a:schemeClr val="bg1"/>
            </a:solidFill>
            <a:ln w="19050" algn="ctr">
              <a:solidFill>
                <a:schemeClr val="tx1">
                  <a:lumMod val="50000"/>
                  <a:lumOff val="50000"/>
                </a:schemeClr>
              </a:solidFill>
              <a:miter lim="800000"/>
              <a:headEnd/>
              <a:tailEnd/>
            </a:ln>
          </p:spPr>
          <p:txBody>
            <a:bodyPr wrap="square" lIns="88900" tIns="88900" rIns="88900" bIns="88900" rtlCol="0" anchor="ctr"/>
            <a:lstStyle/>
            <a:p>
              <a:pPr algn="ctr">
                <a:lnSpc>
                  <a:spcPct val="106000"/>
                </a:lnSpc>
              </a:pPr>
              <a:endParaRPr lang="en-GB" sz="1600" b="1">
                <a:solidFill>
                  <a:schemeClr val="bg1"/>
                </a:solidFill>
              </a:endParaRPr>
            </a:p>
          </p:txBody>
        </p:sp>
      </p:grpSp>
      <p:grpSp>
        <p:nvGrpSpPr>
          <p:cNvPr id="77" name="Group 662">
            <a:extLst>
              <a:ext uri="{FF2B5EF4-FFF2-40B4-BE49-F238E27FC236}">
                <a16:creationId xmlns:a16="http://schemas.microsoft.com/office/drawing/2014/main" id="{24B36099-24BF-47BA-8B1B-959F990B5723}"/>
              </a:ext>
            </a:extLst>
          </p:cNvPr>
          <p:cNvGrpSpPr>
            <a:grpSpLocks noChangeAspect="1"/>
          </p:cNvGrpSpPr>
          <p:nvPr/>
        </p:nvGrpSpPr>
        <p:grpSpPr bwMode="auto">
          <a:xfrm>
            <a:off x="2333229" y="3676989"/>
            <a:ext cx="864008" cy="864009"/>
            <a:chOff x="2340" y="2340"/>
            <a:chExt cx="340" cy="340"/>
          </a:xfrm>
          <a:solidFill>
            <a:schemeClr val="accent2"/>
          </a:solidFill>
        </p:grpSpPr>
        <p:sp>
          <p:nvSpPr>
            <p:cNvPr id="81" name="Oval 663">
              <a:extLst>
                <a:ext uri="{FF2B5EF4-FFF2-40B4-BE49-F238E27FC236}">
                  <a16:creationId xmlns:a16="http://schemas.microsoft.com/office/drawing/2014/main" id="{5D0B5E8C-2216-4C5B-88D0-F36ADFC29FE9}"/>
                </a:ext>
              </a:extLst>
            </p:cNvPr>
            <p:cNvSpPr>
              <a:spLocks noChangeArrowheads="1"/>
            </p:cNvSpPr>
            <p:nvPr/>
          </p:nvSpPr>
          <p:spPr bwMode="auto">
            <a:xfrm>
              <a:off x="2559" y="2559"/>
              <a:ext cx="15" cy="1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664">
              <a:extLst>
                <a:ext uri="{FF2B5EF4-FFF2-40B4-BE49-F238E27FC236}">
                  <a16:creationId xmlns:a16="http://schemas.microsoft.com/office/drawing/2014/main" id="{F2417CBB-010C-4B97-B14A-7A19AFDA7C99}"/>
                </a:ext>
              </a:extLst>
            </p:cNvPr>
            <p:cNvSpPr>
              <a:spLocks/>
            </p:cNvSpPr>
            <p:nvPr/>
          </p:nvSpPr>
          <p:spPr bwMode="auto">
            <a:xfrm>
              <a:off x="2418" y="2460"/>
              <a:ext cx="184" cy="99"/>
            </a:xfrm>
            <a:custGeom>
              <a:avLst/>
              <a:gdLst>
                <a:gd name="T0" fmla="*/ 267 w 277"/>
                <a:gd name="T1" fmla="*/ 64 h 149"/>
                <a:gd name="T2" fmla="*/ 213 w 277"/>
                <a:gd name="T3" fmla="*/ 64 h 149"/>
                <a:gd name="T4" fmla="*/ 213 w 277"/>
                <a:gd name="T5" fmla="*/ 96 h 149"/>
                <a:gd name="T6" fmla="*/ 203 w 277"/>
                <a:gd name="T7" fmla="*/ 107 h 149"/>
                <a:gd name="T8" fmla="*/ 192 w 277"/>
                <a:gd name="T9" fmla="*/ 96 h 149"/>
                <a:gd name="T10" fmla="*/ 192 w 277"/>
                <a:gd name="T11" fmla="*/ 0 h 149"/>
                <a:gd name="T12" fmla="*/ 0 w 277"/>
                <a:gd name="T13" fmla="*/ 0 h 149"/>
                <a:gd name="T14" fmla="*/ 0 w 277"/>
                <a:gd name="T15" fmla="*/ 149 h 149"/>
                <a:gd name="T16" fmla="*/ 13 w 277"/>
                <a:gd name="T17" fmla="*/ 149 h 149"/>
                <a:gd name="T18" fmla="*/ 43 w 277"/>
                <a:gd name="T19" fmla="*/ 128 h 149"/>
                <a:gd name="T20" fmla="*/ 73 w 277"/>
                <a:gd name="T21" fmla="*/ 149 h 149"/>
                <a:gd name="T22" fmla="*/ 194 w 277"/>
                <a:gd name="T23" fmla="*/ 149 h 149"/>
                <a:gd name="T24" fmla="*/ 224 w 277"/>
                <a:gd name="T25" fmla="*/ 128 h 149"/>
                <a:gd name="T26" fmla="*/ 254 w 277"/>
                <a:gd name="T27" fmla="*/ 149 h 149"/>
                <a:gd name="T28" fmla="*/ 277 w 277"/>
                <a:gd name="T29" fmla="*/ 149 h 149"/>
                <a:gd name="T30" fmla="*/ 277 w 277"/>
                <a:gd name="T31" fmla="*/ 75 h 149"/>
                <a:gd name="T32" fmla="*/ 267 w 277"/>
                <a:gd name="T33" fmla="*/ 6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49">
                  <a:moveTo>
                    <a:pt x="267" y="64"/>
                  </a:moveTo>
                  <a:cubicBezTo>
                    <a:pt x="213" y="64"/>
                    <a:pt x="213" y="64"/>
                    <a:pt x="213" y="64"/>
                  </a:cubicBezTo>
                  <a:cubicBezTo>
                    <a:pt x="213" y="96"/>
                    <a:pt x="213" y="96"/>
                    <a:pt x="213" y="96"/>
                  </a:cubicBezTo>
                  <a:cubicBezTo>
                    <a:pt x="213" y="102"/>
                    <a:pt x="209" y="107"/>
                    <a:pt x="203" y="107"/>
                  </a:cubicBezTo>
                  <a:cubicBezTo>
                    <a:pt x="197" y="107"/>
                    <a:pt x="192" y="102"/>
                    <a:pt x="192" y="96"/>
                  </a:cubicBezTo>
                  <a:cubicBezTo>
                    <a:pt x="192" y="0"/>
                    <a:pt x="192" y="0"/>
                    <a:pt x="192" y="0"/>
                  </a:cubicBezTo>
                  <a:cubicBezTo>
                    <a:pt x="0" y="0"/>
                    <a:pt x="0" y="0"/>
                    <a:pt x="0" y="0"/>
                  </a:cubicBezTo>
                  <a:cubicBezTo>
                    <a:pt x="0" y="149"/>
                    <a:pt x="0" y="149"/>
                    <a:pt x="0" y="149"/>
                  </a:cubicBezTo>
                  <a:cubicBezTo>
                    <a:pt x="13" y="149"/>
                    <a:pt x="13" y="149"/>
                    <a:pt x="13" y="149"/>
                  </a:cubicBezTo>
                  <a:cubicBezTo>
                    <a:pt x="17" y="137"/>
                    <a:pt x="29" y="128"/>
                    <a:pt x="43" y="128"/>
                  </a:cubicBezTo>
                  <a:cubicBezTo>
                    <a:pt x="57" y="128"/>
                    <a:pt x="68" y="137"/>
                    <a:pt x="73" y="149"/>
                  </a:cubicBezTo>
                  <a:cubicBezTo>
                    <a:pt x="194" y="149"/>
                    <a:pt x="194" y="149"/>
                    <a:pt x="194" y="149"/>
                  </a:cubicBezTo>
                  <a:cubicBezTo>
                    <a:pt x="198" y="137"/>
                    <a:pt x="210" y="128"/>
                    <a:pt x="224" y="128"/>
                  </a:cubicBezTo>
                  <a:cubicBezTo>
                    <a:pt x="238" y="128"/>
                    <a:pt x="250" y="137"/>
                    <a:pt x="254" y="149"/>
                  </a:cubicBezTo>
                  <a:cubicBezTo>
                    <a:pt x="277" y="149"/>
                    <a:pt x="277" y="149"/>
                    <a:pt x="277" y="149"/>
                  </a:cubicBezTo>
                  <a:cubicBezTo>
                    <a:pt x="277" y="75"/>
                    <a:pt x="277" y="75"/>
                    <a:pt x="277" y="75"/>
                  </a:cubicBezTo>
                  <a:cubicBezTo>
                    <a:pt x="277" y="69"/>
                    <a:pt x="273" y="64"/>
                    <a:pt x="267"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Oval 665">
              <a:extLst>
                <a:ext uri="{FF2B5EF4-FFF2-40B4-BE49-F238E27FC236}">
                  <a16:creationId xmlns:a16="http://schemas.microsoft.com/office/drawing/2014/main" id="{E88687C0-C6BA-4D03-A194-03F08A41A428}"/>
                </a:ext>
              </a:extLst>
            </p:cNvPr>
            <p:cNvSpPr>
              <a:spLocks noChangeArrowheads="1"/>
            </p:cNvSpPr>
            <p:nvPr/>
          </p:nvSpPr>
          <p:spPr bwMode="auto">
            <a:xfrm>
              <a:off x="2439" y="2559"/>
              <a:ext cx="14" cy="1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666">
              <a:extLst>
                <a:ext uri="{FF2B5EF4-FFF2-40B4-BE49-F238E27FC236}">
                  <a16:creationId xmlns:a16="http://schemas.microsoft.com/office/drawing/2014/main" id="{A995C654-F1EC-44C7-8908-7D37DE5A40C2}"/>
                </a:ext>
              </a:extLst>
            </p:cNvPr>
            <p:cNvSpPr>
              <a:spLocks noEditPoints="1"/>
            </p:cNvSpPr>
            <p:nvPr/>
          </p:nvSpPr>
          <p:spPr bwMode="auto">
            <a:xfrm>
              <a:off x="2340" y="234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41 h 512"/>
                <a:gd name="T12" fmla="*/ 405 w 512"/>
                <a:gd name="T13" fmla="*/ 352 h 512"/>
                <a:gd name="T14" fmla="*/ 371 w 512"/>
                <a:gd name="T15" fmla="*/ 352 h 512"/>
                <a:gd name="T16" fmla="*/ 341 w 512"/>
                <a:gd name="T17" fmla="*/ 373 h 512"/>
                <a:gd name="T18" fmla="*/ 311 w 512"/>
                <a:gd name="T19" fmla="*/ 352 h 512"/>
                <a:gd name="T20" fmla="*/ 190 w 512"/>
                <a:gd name="T21" fmla="*/ 352 h 512"/>
                <a:gd name="T22" fmla="*/ 160 w 512"/>
                <a:gd name="T23" fmla="*/ 373 h 512"/>
                <a:gd name="T24" fmla="*/ 130 w 512"/>
                <a:gd name="T25" fmla="*/ 352 h 512"/>
                <a:gd name="T26" fmla="*/ 106 w 512"/>
                <a:gd name="T27" fmla="*/ 352 h 512"/>
                <a:gd name="T28" fmla="*/ 96 w 512"/>
                <a:gd name="T29" fmla="*/ 341 h 512"/>
                <a:gd name="T30" fmla="*/ 96 w 512"/>
                <a:gd name="T31" fmla="*/ 170 h 512"/>
                <a:gd name="T32" fmla="*/ 106 w 512"/>
                <a:gd name="T33" fmla="*/ 160 h 512"/>
                <a:gd name="T34" fmla="*/ 320 w 512"/>
                <a:gd name="T35" fmla="*/ 160 h 512"/>
                <a:gd name="T36" fmla="*/ 330 w 512"/>
                <a:gd name="T37" fmla="*/ 170 h 512"/>
                <a:gd name="T38" fmla="*/ 330 w 512"/>
                <a:gd name="T39" fmla="*/ 224 h 512"/>
                <a:gd name="T40" fmla="*/ 384 w 512"/>
                <a:gd name="T41" fmla="*/ 224 h 512"/>
                <a:gd name="T42" fmla="*/ 416 w 512"/>
                <a:gd name="T43" fmla="*/ 256 h 512"/>
                <a:gd name="T44" fmla="*/ 416 w 512"/>
                <a:gd name="T45" fmla="*/ 34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41"/>
                  </a:moveTo>
                  <a:cubicBezTo>
                    <a:pt x="416" y="347"/>
                    <a:pt x="411" y="352"/>
                    <a:pt x="405" y="352"/>
                  </a:cubicBezTo>
                  <a:cubicBezTo>
                    <a:pt x="371" y="352"/>
                    <a:pt x="371" y="352"/>
                    <a:pt x="371" y="352"/>
                  </a:cubicBezTo>
                  <a:cubicBezTo>
                    <a:pt x="367" y="364"/>
                    <a:pt x="355" y="373"/>
                    <a:pt x="341" y="373"/>
                  </a:cubicBezTo>
                  <a:cubicBezTo>
                    <a:pt x="327" y="373"/>
                    <a:pt x="315" y="364"/>
                    <a:pt x="311" y="352"/>
                  </a:cubicBezTo>
                  <a:cubicBezTo>
                    <a:pt x="190" y="352"/>
                    <a:pt x="190" y="352"/>
                    <a:pt x="190" y="352"/>
                  </a:cubicBezTo>
                  <a:cubicBezTo>
                    <a:pt x="185" y="364"/>
                    <a:pt x="174" y="373"/>
                    <a:pt x="160" y="373"/>
                  </a:cubicBezTo>
                  <a:cubicBezTo>
                    <a:pt x="146" y="373"/>
                    <a:pt x="134" y="364"/>
                    <a:pt x="130" y="352"/>
                  </a:cubicBezTo>
                  <a:cubicBezTo>
                    <a:pt x="106" y="352"/>
                    <a:pt x="106" y="352"/>
                    <a:pt x="106" y="352"/>
                  </a:cubicBezTo>
                  <a:cubicBezTo>
                    <a:pt x="100" y="352"/>
                    <a:pt x="96" y="347"/>
                    <a:pt x="96" y="341"/>
                  </a:cubicBezTo>
                  <a:cubicBezTo>
                    <a:pt x="96" y="170"/>
                    <a:pt x="96" y="170"/>
                    <a:pt x="96" y="170"/>
                  </a:cubicBezTo>
                  <a:cubicBezTo>
                    <a:pt x="96" y="164"/>
                    <a:pt x="100" y="160"/>
                    <a:pt x="106" y="160"/>
                  </a:cubicBezTo>
                  <a:cubicBezTo>
                    <a:pt x="320" y="160"/>
                    <a:pt x="320" y="160"/>
                    <a:pt x="320" y="160"/>
                  </a:cubicBezTo>
                  <a:cubicBezTo>
                    <a:pt x="326" y="160"/>
                    <a:pt x="330" y="164"/>
                    <a:pt x="330" y="170"/>
                  </a:cubicBezTo>
                  <a:cubicBezTo>
                    <a:pt x="330" y="224"/>
                    <a:pt x="330" y="224"/>
                    <a:pt x="330" y="224"/>
                  </a:cubicBezTo>
                  <a:cubicBezTo>
                    <a:pt x="384" y="224"/>
                    <a:pt x="384" y="224"/>
                    <a:pt x="384" y="224"/>
                  </a:cubicBezTo>
                  <a:cubicBezTo>
                    <a:pt x="401" y="224"/>
                    <a:pt x="416" y="238"/>
                    <a:pt x="416" y="256"/>
                  </a:cubicBezTo>
                  <a:lnTo>
                    <a:pt x="416" y="3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7" name="Freeform 232">
            <a:extLst>
              <a:ext uri="{FF2B5EF4-FFF2-40B4-BE49-F238E27FC236}">
                <a16:creationId xmlns:a16="http://schemas.microsoft.com/office/drawing/2014/main" id="{3F6030B7-9A80-497D-B555-74B9B0D1BB2E}"/>
              </a:ext>
            </a:extLst>
          </p:cNvPr>
          <p:cNvSpPr>
            <a:spLocks noChangeAspect="1" noEditPoints="1"/>
          </p:cNvSpPr>
          <p:nvPr/>
        </p:nvSpPr>
        <p:spPr bwMode="auto">
          <a:xfrm>
            <a:off x="713886" y="3661822"/>
            <a:ext cx="864000" cy="864000"/>
          </a:xfrm>
          <a:custGeom>
            <a:avLst/>
            <a:gdLst>
              <a:gd name="T0" fmla="*/ 247 w 512"/>
              <a:gd name="T1" fmla="*/ 278 h 512"/>
              <a:gd name="T2" fmla="*/ 323 w 512"/>
              <a:gd name="T3" fmla="*/ 219 h 512"/>
              <a:gd name="T4" fmla="*/ 264 w 512"/>
              <a:gd name="T5" fmla="*/ 295 h 512"/>
              <a:gd name="T6" fmla="*/ 256 w 512"/>
              <a:gd name="T7" fmla="*/ 298 h 512"/>
              <a:gd name="T8" fmla="*/ 256 w 512"/>
              <a:gd name="T9" fmla="*/ 298 h 512"/>
              <a:gd name="T10" fmla="*/ 247 w 512"/>
              <a:gd name="T11" fmla="*/ 295 h 512"/>
              <a:gd name="T12" fmla="*/ 243 w 512"/>
              <a:gd name="T13" fmla="*/ 286 h 512"/>
              <a:gd name="T14" fmla="*/ 247 w 512"/>
              <a:gd name="T15" fmla="*/ 278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416 w 512"/>
              <a:gd name="T27" fmla="*/ 288 h 512"/>
              <a:gd name="T28" fmla="*/ 378 w 512"/>
              <a:gd name="T29" fmla="*/ 184 h 512"/>
              <a:gd name="T30" fmla="*/ 392 w 512"/>
              <a:gd name="T31" fmla="*/ 166 h 512"/>
              <a:gd name="T32" fmla="*/ 391 w 512"/>
              <a:gd name="T33" fmla="*/ 152 h 512"/>
              <a:gd name="T34" fmla="*/ 377 w 512"/>
              <a:gd name="T35" fmla="*/ 151 h 512"/>
              <a:gd name="T36" fmla="*/ 359 w 512"/>
              <a:gd name="T37" fmla="*/ 165 h 512"/>
              <a:gd name="T38" fmla="*/ 256 w 512"/>
              <a:gd name="T39" fmla="*/ 128 h 512"/>
              <a:gd name="T40" fmla="*/ 96 w 512"/>
              <a:gd name="T41" fmla="*/ 288 h 512"/>
              <a:gd name="T42" fmla="*/ 106 w 512"/>
              <a:gd name="T43" fmla="*/ 298 h 512"/>
              <a:gd name="T44" fmla="*/ 117 w 512"/>
              <a:gd name="T45" fmla="*/ 288 h 512"/>
              <a:gd name="T46" fmla="*/ 256 w 512"/>
              <a:gd name="T47" fmla="*/ 149 h 512"/>
              <a:gd name="T48" fmla="*/ 341 w 512"/>
              <a:gd name="T49" fmla="*/ 179 h 512"/>
              <a:gd name="T50" fmla="*/ 233 w 512"/>
              <a:gd name="T51" fmla="*/ 261 h 512"/>
              <a:gd name="T52" fmla="*/ 232 w 512"/>
              <a:gd name="T53" fmla="*/ 262 h 512"/>
              <a:gd name="T54" fmla="*/ 222 w 512"/>
              <a:gd name="T55" fmla="*/ 286 h 512"/>
              <a:gd name="T56" fmla="*/ 232 w 512"/>
              <a:gd name="T57" fmla="*/ 310 h 512"/>
              <a:gd name="T58" fmla="*/ 256 w 512"/>
              <a:gd name="T59" fmla="*/ 320 h 512"/>
              <a:gd name="T60" fmla="*/ 256 w 512"/>
              <a:gd name="T61" fmla="*/ 320 h 512"/>
              <a:gd name="T62" fmla="*/ 279 w 512"/>
              <a:gd name="T63" fmla="*/ 310 h 512"/>
              <a:gd name="T64" fmla="*/ 280 w 512"/>
              <a:gd name="T65" fmla="*/ 309 h 512"/>
              <a:gd name="T66" fmla="*/ 364 w 512"/>
              <a:gd name="T67" fmla="*/ 202 h 512"/>
              <a:gd name="T68" fmla="*/ 394 w 512"/>
              <a:gd name="T69" fmla="*/ 288 h 512"/>
              <a:gd name="T70" fmla="*/ 405 w 512"/>
              <a:gd name="T71" fmla="*/ 298 h 512"/>
              <a:gd name="T72" fmla="*/ 416 w 512"/>
              <a:gd name="T73" fmla="*/ 2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47" y="278"/>
                </a:moveTo>
                <a:cubicBezTo>
                  <a:pt x="323" y="219"/>
                  <a:pt x="323" y="219"/>
                  <a:pt x="323" y="219"/>
                </a:cubicBezTo>
                <a:cubicBezTo>
                  <a:pt x="264" y="295"/>
                  <a:pt x="264" y="295"/>
                  <a:pt x="264" y="295"/>
                </a:cubicBezTo>
                <a:cubicBezTo>
                  <a:pt x="262" y="297"/>
                  <a:pt x="259" y="298"/>
                  <a:pt x="256" y="298"/>
                </a:cubicBezTo>
                <a:cubicBezTo>
                  <a:pt x="256" y="298"/>
                  <a:pt x="256" y="298"/>
                  <a:pt x="256" y="298"/>
                </a:cubicBezTo>
                <a:cubicBezTo>
                  <a:pt x="252" y="298"/>
                  <a:pt x="249" y="297"/>
                  <a:pt x="247" y="295"/>
                </a:cubicBezTo>
                <a:cubicBezTo>
                  <a:pt x="245" y="292"/>
                  <a:pt x="243" y="289"/>
                  <a:pt x="243" y="286"/>
                </a:cubicBezTo>
                <a:cubicBezTo>
                  <a:pt x="243" y="283"/>
                  <a:pt x="245" y="280"/>
                  <a:pt x="247" y="27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88"/>
                </a:moveTo>
                <a:cubicBezTo>
                  <a:pt x="416" y="248"/>
                  <a:pt x="401" y="212"/>
                  <a:pt x="378" y="184"/>
                </a:cubicBezTo>
                <a:cubicBezTo>
                  <a:pt x="392" y="166"/>
                  <a:pt x="392" y="166"/>
                  <a:pt x="392" y="166"/>
                </a:cubicBezTo>
                <a:cubicBezTo>
                  <a:pt x="395" y="162"/>
                  <a:pt x="395" y="156"/>
                  <a:pt x="391" y="152"/>
                </a:cubicBezTo>
                <a:cubicBezTo>
                  <a:pt x="387" y="148"/>
                  <a:pt x="381" y="148"/>
                  <a:pt x="377" y="151"/>
                </a:cubicBezTo>
                <a:cubicBezTo>
                  <a:pt x="359" y="165"/>
                  <a:pt x="359" y="165"/>
                  <a:pt x="359" y="165"/>
                </a:cubicBezTo>
                <a:cubicBezTo>
                  <a:pt x="331" y="142"/>
                  <a:pt x="295" y="128"/>
                  <a:pt x="256" y="128"/>
                </a:cubicBezTo>
                <a:cubicBezTo>
                  <a:pt x="167" y="128"/>
                  <a:pt x="96" y="199"/>
                  <a:pt x="96" y="288"/>
                </a:cubicBezTo>
                <a:cubicBezTo>
                  <a:pt x="96" y="294"/>
                  <a:pt x="100" y="298"/>
                  <a:pt x="106" y="298"/>
                </a:cubicBezTo>
                <a:cubicBezTo>
                  <a:pt x="112" y="298"/>
                  <a:pt x="117" y="294"/>
                  <a:pt x="117" y="288"/>
                </a:cubicBezTo>
                <a:cubicBezTo>
                  <a:pt x="117" y="211"/>
                  <a:pt x="179" y="149"/>
                  <a:pt x="256" y="149"/>
                </a:cubicBezTo>
                <a:cubicBezTo>
                  <a:pt x="288" y="149"/>
                  <a:pt x="318" y="160"/>
                  <a:pt x="341" y="179"/>
                </a:cubicBezTo>
                <a:cubicBezTo>
                  <a:pt x="233" y="261"/>
                  <a:pt x="233" y="261"/>
                  <a:pt x="233" y="261"/>
                </a:cubicBezTo>
                <a:cubicBezTo>
                  <a:pt x="233" y="262"/>
                  <a:pt x="232" y="262"/>
                  <a:pt x="232" y="262"/>
                </a:cubicBezTo>
                <a:cubicBezTo>
                  <a:pt x="226" y="269"/>
                  <a:pt x="222" y="277"/>
                  <a:pt x="222" y="286"/>
                </a:cubicBezTo>
                <a:cubicBezTo>
                  <a:pt x="222" y="295"/>
                  <a:pt x="226" y="303"/>
                  <a:pt x="232" y="310"/>
                </a:cubicBezTo>
                <a:cubicBezTo>
                  <a:pt x="238" y="316"/>
                  <a:pt x="247" y="320"/>
                  <a:pt x="256" y="320"/>
                </a:cubicBezTo>
                <a:cubicBezTo>
                  <a:pt x="256" y="320"/>
                  <a:pt x="256" y="320"/>
                  <a:pt x="256" y="320"/>
                </a:cubicBezTo>
                <a:cubicBezTo>
                  <a:pt x="265" y="320"/>
                  <a:pt x="273" y="316"/>
                  <a:pt x="279" y="310"/>
                </a:cubicBezTo>
                <a:cubicBezTo>
                  <a:pt x="280" y="310"/>
                  <a:pt x="280" y="309"/>
                  <a:pt x="280" y="309"/>
                </a:cubicBezTo>
                <a:cubicBezTo>
                  <a:pt x="364" y="202"/>
                  <a:pt x="364" y="202"/>
                  <a:pt x="364" y="202"/>
                </a:cubicBezTo>
                <a:cubicBezTo>
                  <a:pt x="383" y="225"/>
                  <a:pt x="394" y="255"/>
                  <a:pt x="394" y="288"/>
                </a:cubicBezTo>
                <a:cubicBezTo>
                  <a:pt x="394" y="294"/>
                  <a:pt x="399" y="298"/>
                  <a:pt x="405" y="298"/>
                </a:cubicBezTo>
                <a:cubicBezTo>
                  <a:pt x="411" y="298"/>
                  <a:pt x="416" y="294"/>
                  <a:pt x="416" y="2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91" name="Freeform 624">
            <a:extLst>
              <a:ext uri="{FF2B5EF4-FFF2-40B4-BE49-F238E27FC236}">
                <a16:creationId xmlns:a16="http://schemas.microsoft.com/office/drawing/2014/main" id="{EFC50745-2930-4C76-B0F2-4448E2BDC637}"/>
              </a:ext>
            </a:extLst>
          </p:cNvPr>
          <p:cNvSpPr>
            <a:spLocks noChangeAspect="1" noEditPoints="1"/>
          </p:cNvSpPr>
          <p:nvPr/>
        </p:nvSpPr>
        <p:spPr bwMode="auto">
          <a:xfrm>
            <a:off x="1525113" y="2251995"/>
            <a:ext cx="864000" cy="864000"/>
          </a:xfrm>
          <a:custGeom>
            <a:avLst/>
            <a:gdLst>
              <a:gd name="T0" fmla="*/ 379 w 512"/>
              <a:gd name="T1" fmla="*/ 223 h 512"/>
              <a:gd name="T2" fmla="*/ 353 w 512"/>
              <a:gd name="T3" fmla="*/ 181 h 512"/>
              <a:gd name="T4" fmla="*/ 314 w 512"/>
              <a:gd name="T5" fmla="*/ 149 h 512"/>
              <a:gd name="T6" fmla="*/ 284 w 512"/>
              <a:gd name="T7" fmla="*/ 151 h 512"/>
              <a:gd name="T8" fmla="*/ 228 w 512"/>
              <a:gd name="T9" fmla="*/ 151 h 512"/>
              <a:gd name="T10" fmla="*/ 176 w 512"/>
              <a:gd name="T11" fmla="*/ 160 h 512"/>
              <a:gd name="T12" fmla="*/ 144 w 512"/>
              <a:gd name="T13" fmla="*/ 206 h 512"/>
              <a:gd name="T14" fmla="*/ 181 w 512"/>
              <a:gd name="T15" fmla="*/ 282 h 512"/>
              <a:gd name="T16" fmla="*/ 239 w 512"/>
              <a:gd name="T17" fmla="*/ 288 h 512"/>
              <a:gd name="T18" fmla="*/ 279 w 512"/>
              <a:gd name="T19" fmla="*/ 309 h 512"/>
              <a:gd name="T20" fmla="*/ 332 w 512"/>
              <a:gd name="T21" fmla="*/ 373 h 512"/>
              <a:gd name="T22" fmla="*/ 370 w 512"/>
              <a:gd name="T23" fmla="*/ 302 h 512"/>
              <a:gd name="T24" fmla="*/ 394 w 512"/>
              <a:gd name="T25" fmla="*/ 261 h 512"/>
              <a:gd name="T26" fmla="*/ 185 w 512"/>
              <a:gd name="T27" fmla="*/ 242 h 512"/>
              <a:gd name="T28" fmla="*/ 140 w 512"/>
              <a:gd name="T29" fmla="*/ 251 h 512"/>
              <a:gd name="T30" fmla="*/ 172 w 512"/>
              <a:gd name="T31" fmla="*/ 197 h 512"/>
              <a:gd name="T32" fmla="*/ 202 w 512"/>
              <a:gd name="T33" fmla="*/ 233 h 512"/>
              <a:gd name="T34" fmla="*/ 234 w 512"/>
              <a:gd name="T35" fmla="*/ 185 h 512"/>
              <a:gd name="T36" fmla="*/ 255 w 512"/>
              <a:gd name="T37" fmla="*/ 177 h 512"/>
              <a:gd name="T38" fmla="*/ 259 w 512"/>
              <a:gd name="T39" fmla="*/ 198 h 512"/>
              <a:gd name="T40" fmla="*/ 234 w 512"/>
              <a:gd name="T41" fmla="*/ 213 h 512"/>
              <a:gd name="T42" fmla="*/ 284 w 512"/>
              <a:gd name="T43" fmla="*/ 248 h 512"/>
              <a:gd name="T44" fmla="*/ 273 w 512"/>
              <a:gd name="T45" fmla="*/ 266 h 512"/>
              <a:gd name="T46" fmla="*/ 230 w 512"/>
              <a:gd name="T47" fmla="*/ 246 h 512"/>
              <a:gd name="T48" fmla="*/ 283 w 512"/>
              <a:gd name="T49" fmla="*/ 215 h 512"/>
              <a:gd name="T50" fmla="*/ 320 w 512"/>
              <a:gd name="T51" fmla="*/ 192 h 512"/>
              <a:gd name="T52" fmla="*/ 347 w 512"/>
              <a:gd name="T53" fmla="*/ 233 h 512"/>
              <a:gd name="T54" fmla="*/ 318 w 512"/>
              <a:gd name="T55" fmla="*/ 213 h 512"/>
              <a:gd name="T56" fmla="*/ 362 w 512"/>
              <a:gd name="T57" fmla="*/ 266 h 512"/>
              <a:gd name="T58" fmla="*/ 340 w 512"/>
              <a:gd name="T59" fmla="*/ 281 h 512"/>
              <a:gd name="T60" fmla="*/ 340 w 512"/>
              <a:gd name="T61" fmla="*/ 324 h 512"/>
              <a:gd name="T62" fmla="*/ 308 w 512"/>
              <a:gd name="T63" fmla="*/ 311 h 512"/>
              <a:gd name="T64" fmla="*/ 313 w 512"/>
              <a:gd name="T65" fmla="*/ 264 h 512"/>
              <a:gd name="T66" fmla="*/ 334 w 512"/>
              <a:gd name="T67" fmla="*/ 255 h 512"/>
              <a:gd name="T68" fmla="*/ 362 w 512"/>
              <a:gd name="T69" fmla="*/ 266 h 512"/>
              <a:gd name="T70" fmla="*/ 256 w 512"/>
              <a:gd name="T71" fmla="*/ 512 h 512"/>
              <a:gd name="T72" fmla="*/ 393 w 512"/>
              <a:gd name="T73" fmla="*/ 302 h 512"/>
              <a:gd name="T74" fmla="*/ 352 w 512"/>
              <a:gd name="T75" fmla="*/ 384 h 512"/>
              <a:gd name="T76" fmla="*/ 266 w 512"/>
              <a:gd name="T77" fmla="*/ 384 h 512"/>
              <a:gd name="T78" fmla="*/ 218 w 512"/>
              <a:gd name="T79" fmla="*/ 320 h 512"/>
              <a:gd name="T80" fmla="*/ 96 w 512"/>
              <a:gd name="T81" fmla="*/ 245 h 512"/>
              <a:gd name="T82" fmla="*/ 176 w 512"/>
              <a:gd name="T83" fmla="*/ 138 h 512"/>
              <a:gd name="T84" fmla="*/ 261 w 512"/>
              <a:gd name="T85" fmla="*/ 117 h 512"/>
              <a:gd name="T86" fmla="*/ 359 w 512"/>
              <a:gd name="T87" fmla="*/ 160 h 512"/>
              <a:gd name="T88" fmla="*/ 416 w 512"/>
              <a:gd name="T89" fmla="*/ 2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382" y="238"/>
                </a:moveTo>
                <a:cubicBezTo>
                  <a:pt x="379" y="237"/>
                  <a:pt x="377" y="234"/>
                  <a:pt x="377" y="231"/>
                </a:cubicBezTo>
                <a:cubicBezTo>
                  <a:pt x="376" y="229"/>
                  <a:pt x="377" y="226"/>
                  <a:pt x="379" y="223"/>
                </a:cubicBezTo>
                <a:cubicBezTo>
                  <a:pt x="382" y="219"/>
                  <a:pt x="384" y="213"/>
                  <a:pt x="384" y="208"/>
                </a:cubicBezTo>
                <a:cubicBezTo>
                  <a:pt x="384" y="193"/>
                  <a:pt x="372" y="181"/>
                  <a:pt x="357" y="181"/>
                </a:cubicBezTo>
                <a:cubicBezTo>
                  <a:pt x="356" y="181"/>
                  <a:pt x="354" y="181"/>
                  <a:pt x="353" y="181"/>
                </a:cubicBezTo>
                <a:cubicBezTo>
                  <a:pt x="350" y="182"/>
                  <a:pt x="347" y="181"/>
                  <a:pt x="345" y="179"/>
                </a:cubicBezTo>
                <a:cubicBezTo>
                  <a:pt x="342" y="178"/>
                  <a:pt x="341" y="175"/>
                  <a:pt x="341" y="172"/>
                </a:cubicBezTo>
                <a:cubicBezTo>
                  <a:pt x="339" y="159"/>
                  <a:pt x="328" y="149"/>
                  <a:pt x="314" y="149"/>
                </a:cubicBezTo>
                <a:cubicBezTo>
                  <a:pt x="309" y="149"/>
                  <a:pt x="303" y="151"/>
                  <a:pt x="299" y="154"/>
                </a:cubicBezTo>
                <a:cubicBezTo>
                  <a:pt x="296" y="156"/>
                  <a:pt x="293" y="156"/>
                  <a:pt x="291" y="156"/>
                </a:cubicBezTo>
                <a:cubicBezTo>
                  <a:pt x="288" y="155"/>
                  <a:pt x="285" y="154"/>
                  <a:pt x="284" y="151"/>
                </a:cubicBezTo>
                <a:cubicBezTo>
                  <a:pt x="279" y="143"/>
                  <a:pt x="270" y="138"/>
                  <a:pt x="261" y="138"/>
                </a:cubicBezTo>
                <a:cubicBezTo>
                  <a:pt x="253" y="138"/>
                  <a:pt x="246" y="142"/>
                  <a:pt x="241" y="148"/>
                </a:cubicBezTo>
                <a:cubicBezTo>
                  <a:pt x="238" y="152"/>
                  <a:pt x="233" y="153"/>
                  <a:pt x="228" y="151"/>
                </a:cubicBezTo>
                <a:cubicBezTo>
                  <a:pt x="218" y="147"/>
                  <a:pt x="205" y="150"/>
                  <a:pt x="198" y="159"/>
                </a:cubicBezTo>
                <a:cubicBezTo>
                  <a:pt x="195" y="162"/>
                  <a:pt x="190" y="163"/>
                  <a:pt x="186" y="162"/>
                </a:cubicBezTo>
                <a:cubicBezTo>
                  <a:pt x="183" y="160"/>
                  <a:pt x="179" y="160"/>
                  <a:pt x="176" y="160"/>
                </a:cubicBezTo>
                <a:cubicBezTo>
                  <a:pt x="161" y="160"/>
                  <a:pt x="149" y="172"/>
                  <a:pt x="149" y="186"/>
                </a:cubicBezTo>
                <a:cubicBezTo>
                  <a:pt x="149" y="188"/>
                  <a:pt x="149" y="190"/>
                  <a:pt x="150" y="193"/>
                </a:cubicBezTo>
                <a:cubicBezTo>
                  <a:pt x="151" y="198"/>
                  <a:pt x="149" y="203"/>
                  <a:pt x="144" y="206"/>
                </a:cubicBezTo>
                <a:cubicBezTo>
                  <a:pt x="127" y="212"/>
                  <a:pt x="117" y="228"/>
                  <a:pt x="117" y="245"/>
                </a:cubicBezTo>
                <a:cubicBezTo>
                  <a:pt x="117" y="269"/>
                  <a:pt x="136" y="288"/>
                  <a:pt x="160" y="288"/>
                </a:cubicBezTo>
                <a:cubicBezTo>
                  <a:pt x="167" y="288"/>
                  <a:pt x="174" y="286"/>
                  <a:pt x="181" y="282"/>
                </a:cubicBezTo>
                <a:cubicBezTo>
                  <a:pt x="186" y="279"/>
                  <a:pt x="193" y="280"/>
                  <a:pt x="196" y="285"/>
                </a:cubicBezTo>
                <a:cubicBezTo>
                  <a:pt x="201" y="293"/>
                  <a:pt x="209" y="298"/>
                  <a:pt x="218" y="298"/>
                </a:cubicBezTo>
                <a:cubicBezTo>
                  <a:pt x="226" y="298"/>
                  <a:pt x="234" y="295"/>
                  <a:pt x="239" y="288"/>
                </a:cubicBezTo>
                <a:cubicBezTo>
                  <a:pt x="241" y="285"/>
                  <a:pt x="245" y="284"/>
                  <a:pt x="249" y="284"/>
                </a:cubicBezTo>
                <a:cubicBezTo>
                  <a:pt x="253" y="285"/>
                  <a:pt x="256" y="288"/>
                  <a:pt x="257" y="291"/>
                </a:cubicBezTo>
                <a:cubicBezTo>
                  <a:pt x="261" y="301"/>
                  <a:pt x="269" y="307"/>
                  <a:pt x="279" y="309"/>
                </a:cubicBezTo>
                <a:cubicBezTo>
                  <a:pt x="284" y="309"/>
                  <a:pt x="288" y="314"/>
                  <a:pt x="288" y="319"/>
                </a:cubicBezTo>
                <a:cubicBezTo>
                  <a:pt x="288" y="373"/>
                  <a:pt x="288" y="373"/>
                  <a:pt x="288" y="373"/>
                </a:cubicBezTo>
                <a:cubicBezTo>
                  <a:pt x="332" y="373"/>
                  <a:pt x="332" y="373"/>
                  <a:pt x="332" y="373"/>
                </a:cubicBezTo>
                <a:cubicBezTo>
                  <a:pt x="334" y="363"/>
                  <a:pt x="339" y="349"/>
                  <a:pt x="353" y="340"/>
                </a:cubicBezTo>
                <a:cubicBezTo>
                  <a:pt x="370" y="330"/>
                  <a:pt x="373" y="322"/>
                  <a:pt x="373" y="315"/>
                </a:cubicBezTo>
                <a:cubicBezTo>
                  <a:pt x="373" y="310"/>
                  <a:pt x="372" y="306"/>
                  <a:pt x="370" y="302"/>
                </a:cubicBezTo>
                <a:cubicBezTo>
                  <a:pt x="368" y="299"/>
                  <a:pt x="368" y="295"/>
                  <a:pt x="369" y="292"/>
                </a:cubicBezTo>
                <a:cubicBezTo>
                  <a:pt x="370" y="290"/>
                  <a:pt x="373" y="287"/>
                  <a:pt x="376" y="286"/>
                </a:cubicBezTo>
                <a:cubicBezTo>
                  <a:pt x="387" y="283"/>
                  <a:pt x="394" y="273"/>
                  <a:pt x="394" y="261"/>
                </a:cubicBezTo>
                <a:cubicBezTo>
                  <a:pt x="394" y="252"/>
                  <a:pt x="390" y="243"/>
                  <a:pt x="382" y="238"/>
                </a:cubicBezTo>
                <a:close/>
                <a:moveTo>
                  <a:pt x="196" y="244"/>
                </a:moveTo>
                <a:cubicBezTo>
                  <a:pt x="193" y="246"/>
                  <a:pt x="188" y="245"/>
                  <a:pt x="185" y="242"/>
                </a:cubicBezTo>
                <a:cubicBezTo>
                  <a:pt x="182" y="240"/>
                  <a:pt x="168" y="245"/>
                  <a:pt x="155" y="254"/>
                </a:cubicBezTo>
                <a:cubicBezTo>
                  <a:pt x="153" y="255"/>
                  <a:pt x="151" y="256"/>
                  <a:pt x="149" y="256"/>
                </a:cubicBezTo>
                <a:cubicBezTo>
                  <a:pt x="146" y="256"/>
                  <a:pt x="142" y="254"/>
                  <a:pt x="140" y="251"/>
                </a:cubicBezTo>
                <a:cubicBezTo>
                  <a:pt x="137" y="247"/>
                  <a:pt x="138" y="240"/>
                  <a:pt x="143" y="236"/>
                </a:cubicBezTo>
                <a:cubicBezTo>
                  <a:pt x="147" y="233"/>
                  <a:pt x="163" y="222"/>
                  <a:pt x="179" y="221"/>
                </a:cubicBezTo>
                <a:cubicBezTo>
                  <a:pt x="177" y="212"/>
                  <a:pt x="175" y="203"/>
                  <a:pt x="172" y="197"/>
                </a:cubicBezTo>
                <a:cubicBezTo>
                  <a:pt x="169" y="192"/>
                  <a:pt x="171" y="185"/>
                  <a:pt x="176" y="182"/>
                </a:cubicBezTo>
                <a:cubicBezTo>
                  <a:pt x="181" y="179"/>
                  <a:pt x="188" y="181"/>
                  <a:pt x="190" y="187"/>
                </a:cubicBezTo>
                <a:cubicBezTo>
                  <a:pt x="199" y="203"/>
                  <a:pt x="202" y="230"/>
                  <a:pt x="202" y="233"/>
                </a:cubicBezTo>
                <a:cubicBezTo>
                  <a:pt x="203" y="238"/>
                  <a:pt x="200" y="242"/>
                  <a:pt x="196" y="244"/>
                </a:cubicBezTo>
                <a:close/>
                <a:moveTo>
                  <a:pt x="223" y="197"/>
                </a:moveTo>
                <a:cubicBezTo>
                  <a:pt x="224" y="195"/>
                  <a:pt x="225" y="191"/>
                  <a:pt x="234" y="185"/>
                </a:cubicBezTo>
                <a:cubicBezTo>
                  <a:pt x="233" y="182"/>
                  <a:pt x="234" y="178"/>
                  <a:pt x="236" y="176"/>
                </a:cubicBezTo>
                <a:cubicBezTo>
                  <a:pt x="239" y="171"/>
                  <a:pt x="245" y="169"/>
                  <a:pt x="250" y="172"/>
                </a:cubicBezTo>
                <a:cubicBezTo>
                  <a:pt x="253" y="173"/>
                  <a:pt x="254" y="175"/>
                  <a:pt x="255" y="177"/>
                </a:cubicBezTo>
                <a:cubicBezTo>
                  <a:pt x="255" y="177"/>
                  <a:pt x="256" y="177"/>
                  <a:pt x="257" y="177"/>
                </a:cubicBezTo>
                <a:cubicBezTo>
                  <a:pt x="262" y="178"/>
                  <a:pt x="266" y="182"/>
                  <a:pt x="266" y="187"/>
                </a:cubicBezTo>
                <a:cubicBezTo>
                  <a:pt x="267" y="192"/>
                  <a:pt x="264" y="197"/>
                  <a:pt x="259" y="198"/>
                </a:cubicBezTo>
                <a:cubicBezTo>
                  <a:pt x="254" y="200"/>
                  <a:pt x="248" y="202"/>
                  <a:pt x="245" y="204"/>
                </a:cubicBezTo>
                <a:cubicBezTo>
                  <a:pt x="245" y="206"/>
                  <a:pt x="244" y="208"/>
                  <a:pt x="242" y="210"/>
                </a:cubicBezTo>
                <a:cubicBezTo>
                  <a:pt x="240" y="212"/>
                  <a:pt x="237" y="213"/>
                  <a:pt x="234" y="213"/>
                </a:cubicBezTo>
                <a:cubicBezTo>
                  <a:pt x="232" y="213"/>
                  <a:pt x="229" y="212"/>
                  <a:pt x="227" y="210"/>
                </a:cubicBezTo>
                <a:cubicBezTo>
                  <a:pt x="223" y="207"/>
                  <a:pt x="222" y="202"/>
                  <a:pt x="223" y="197"/>
                </a:cubicBezTo>
                <a:close/>
                <a:moveTo>
                  <a:pt x="284" y="248"/>
                </a:moveTo>
                <a:cubicBezTo>
                  <a:pt x="288" y="251"/>
                  <a:pt x="289" y="257"/>
                  <a:pt x="286" y="261"/>
                </a:cubicBezTo>
                <a:cubicBezTo>
                  <a:pt x="284" y="265"/>
                  <a:pt x="281" y="266"/>
                  <a:pt x="277" y="266"/>
                </a:cubicBezTo>
                <a:cubicBezTo>
                  <a:pt x="276" y="266"/>
                  <a:pt x="274" y="266"/>
                  <a:pt x="273" y="266"/>
                </a:cubicBezTo>
                <a:cubicBezTo>
                  <a:pt x="255" y="258"/>
                  <a:pt x="239" y="265"/>
                  <a:pt x="239" y="265"/>
                </a:cubicBezTo>
                <a:cubicBezTo>
                  <a:pt x="233" y="268"/>
                  <a:pt x="227" y="265"/>
                  <a:pt x="225" y="260"/>
                </a:cubicBezTo>
                <a:cubicBezTo>
                  <a:pt x="222" y="255"/>
                  <a:pt x="224" y="249"/>
                  <a:pt x="230" y="246"/>
                </a:cubicBezTo>
                <a:cubicBezTo>
                  <a:pt x="230" y="246"/>
                  <a:pt x="243" y="240"/>
                  <a:pt x="260" y="241"/>
                </a:cubicBezTo>
                <a:cubicBezTo>
                  <a:pt x="260" y="234"/>
                  <a:pt x="262" y="226"/>
                  <a:pt x="268" y="217"/>
                </a:cubicBezTo>
                <a:cubicBezTo>
                  <a:pt x="272" y="213"/>
                  <a:pt x="279" y="212"/>
                  <a:pt x="283" y="215"/>
                </a:cubicBezTo>
                <a:cubicBezTo>
                  <a:pt x="288" y="219"/>
                  <a:pt x="289" y="225"/>
                  <a:pt x="286" y="230"/>
                </a:cubicBezTo>
                <a:cubicBezTo>
                  <a:pt x="277" y="241"/>
                  <a:pt x="283" y="247"/>
                  <a:pt x="284" y="248"/>
                </a:cubicBezTo>
                <a:close/>
                <a:moveTo>
                  <a:pt x="320" y="192"/>
                </a:moveTo>
                <a:cubicBezTo>
                  <a:pt x="320" y="192"/>
                  <a:pt x="320" y="192"/>
                  <a:pt x="320" y="192"/>
                </a:cubicBezTo>
                <a:cubicBezTo>
                  <a:pt x="325" y="192"/>
                  <a:pt x="336" y="195"/>
                  <a:pt x="350" y="218"/>
                </a:cubicBezTo>
                <a:cubicBezTo>
                  <a:pt x="353" y="223"/>
                  <a:pt x="352" y="230"/>
                  <a:pt x="347" y="233"/>
                </a:cubicBezTo>
                <a:cubicBezTo>
                  <a:pt x="345" y="234"/>
                  <a:pt x="343" y="234"/>
                  <a:pt x="341" y="234"/>
                </a:cubicBezTo>
                <a:cubicBezTo>
                  <a:pt x="337" y="234"/>
                  <a:pt x="334" y="233"/>
                  <a:pt x="332" y="229"/>
                </a:cubicBezTo>
                <a:cubicBezTo>
                  <a:pt x="324" y="217"/>
                  <a:pt x="319" y="213"/>
                  <a:pt x="318" y="213"/>
                </a:cubicBezTo>
                <a:cubicBezTo>
                  <a:pt x="313" y="212"/>
                  <a:pt x="309" y="208"/>
                  <a:pt x="309" y="202"/>
                </a:cubicBezTo>
                <a:cubicBezTo>
                  <a:pt x="309" y="196"/>
                  <a:pt x="314" y="192"/>
                  <a:pt x="320" y="192"/>
                </a:cubicBezTo>
                <a:close/>
                <a:moveTo>
                  <a:pt x="362" y="266"/>
                </a:moveTo>
                <a:cubicBezTo>
                  <a:pt x="346" y="266"/>
                  <a:pt x="341" y="279"/>
                  <a:pt x="340" y="280"/>
                </a:cubicBezTo>
                <a:cubicBezTo>
                  <a:pt x="340" y="280"/>
                  <a:pt x="340" y="281"/>
                  <a:pt x="340" y="281"/>
                </a:cubicBezTo>
                <a:cubicBezTo>
                  <a:pt x="340" y="281"/>
                  <a:pt x="340" y="281"/>
                  <a:pt x="340" y="281"/>
                </a:cubicBezTo>
                <a:cubicBezTo>
                  <a:pt x="340" y="282"/>
                  <a:pt x="335" y="294"/>
                  <a:pt x="329" y="304"/>
                </a:cubicBezTo>
                <a:cubicBezTo>
                  <a:pt x="329" y="306"/>
                  <a:pt x="332" y="309"/>
                  <a:pt x="335" y="310"/>
                </a:cubicBezTo>
                <a:cubicBezTo>
                  <a:pt x="340" y="313"/>
                  <a:pt x="342" y="319"/>
                  <a:pt x="340" y="324"/>
                </a:cubicBezTo>
                <a:cubicBezTo>
                  <a:pt x="338" y="328"/>
                  <a:pt x="334" y="330"/>
                  <a:pt x="330" y="330"/>
                </a:cubicBezTo>
                <a:cubicBezTo>
                  <a:pt x="329" y="330"/>
                  <a:pt x="327" y="330"/>
                  <a:pt x="326" y="329"/>
                </a:cubicBezTo>
                <a:cubicBezTo>
                  <a:pt x="323" y="328"/>
                  <a:pt x="311" y="322"/>
                  <a:pt x="308" y="311"/>
                </a:cubicBezTo>
                <a:cubicBezTo>
                  <a:pt x="306" y="305"/>
                  <a:pt x="307" y="298"/>
                  <a:pt x="311" y="293"/>
                </a:cubicBezTo>
                <a:cubicBezTo>
                  <a:pt x="315" y="286"/>
                  <a:pt x="319" y="277"/>
                  <a:pt x="320" y="274"/>
                </a:cubicBezTo>
                <a:cubicBezTo>
                  <a:pt x="320" y="272"/>
                  <a:pt x="317" y="267"/>
                  <a:pt x="313" y="264"/>
                </a:cubicBezTo>
                <a:cubicBezTo>
                  <a:pt x="308" y="261"/>
                  <a:pt x="308" y="254"/>
                  <a:pt x="311" y="249"/>
                </a:cubicBezTo>
                <a:cubicBezTo>
                  <a:pt x="315" y="244"/>
                  <a:pt x="321" y="244"/>
                  <a:pt x="326" y="247"/>
                </a:cubicBezTo>
                <a:cubicBezTo>
                  <a:pt x="327" y="248"/>
                  <a:pt x="330" y="250"/>
                  <a:pt x="334" y="255"/>
                </a:cubicBezTo>
                <a:cubicBezTo>
                  <a:pt x="341" y="249"/>
                  <a:pt x="350" y="245"/>
                  <a:pt x="363" y="245"/>
                </a:cubicBezTo>
                <a:cubicBezTo>
                  <a:pt x="369" y="245"/>
                  <a:pt x="373" y="250"/>
                  <a:pt x="373" y="256"/>
                </a:cubicBezTo>
                <a:cubicBezTo>
                  <a:pt x="373" y="262"/>
                  <a:pt x="368" y="266"/>
                  <a:pt x="362"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3" y="302"/>
                </a:moveTo>
                <a:cubicBezTo>
                  <a:pt x="394" y="306"/>
                  <a:pt x="394" y="310"/>
                  <a:pt x="394" y="314"/>
                </a:cubicBezTo>
                <a:cubicBezTo>
                  <a:pt x="395" y="336"/>
                  <a:pt x="379" y="349"/>
                  <a:pt x="365" y="358"/>
                </a:cubicBezTo>
                <a:cubicBezTo>
                  <a:pt x="352" y="366"/>
                  <a:pt x="352" y="384"/>
                  <a:pt x="352" y="384"/>
                </a:cubicBezTo>
                <a:cubicBezTo>
                  <a:pt x="352" y="390"/>
                  <a:pt x="347" y="394"/>
                  <a:pt x="341" y="394"/>
                </a:cubicBezTo>
                <a:cubicBezTo>
                  <a:pt x="277" y="394"/>
                  <a:pt x="277" y="394"/>
                  <a:pt x="277" y="394"/>
                </a:cubicBezTo>
                <a:cubicBezTo>
                  <a:pt x="271" y="394"/>
                  <a:pt x="266" y="390"/>
                  <a:pt x="266" y="384"/>
                </a:cubicBezTo>
                <a:cubicBezTo>
                  <a:pt x="266" y="328"/>
                  <a:pt x="266" y="328"/>
                  <a:pt x="266" y="328"/>
                </a:cubicBezTo>
                <a:cubicBezTo>
                  <a:pt x="258" y="324"/>
                  <a:pt x="250" y="319"/>
                  <a:pt x="245" y="312"/>
                </a:cubicBezTo>
                <a:cubicBezTo>
                  <a:pt x="237" y="317"/>
                  <a:pt x="228" y="320"/>
                  <a:pt x="218" y="320"/>
                </a:cubicBezTo>
                <a:cubicBezTo>
                  <a:pt x="205" y="320"/>
                  <a:pt x="192" y="314"/>
                  <a:pt x="183" y="304"/>
                </a:cubicBezTo>
                <a:cubicBezTo>
                  <a:pt x="176" y="307"/>
                  <a:pt x="168" y="309"/>
                  <a:pt x="160" y="309"/>
                </a:cubicBezTo>
                <a:cubicBezTo>
                  <a:pt x="124" y="309"/>
                  <a:pt x="96" y="280"/>
                  <a:pt x="96" y="245"/>
                </a:cubicBezTo>
                <a:cubicBezTo>
                  <a:pt x="96" y="222"/>
                  <a:pt x="108" y="201"/>
                  <a:pt x="128" y="190"/>
                </a:cubicBezTo>
                <a:cubicBezTo>
                  <a:pt x="128" y="188"/>
                  <a:pt x="128" y="187"/>
                  <a:pt x="128" y="186"/>
                </a:cubicBezTo>
                <a:cubicBezTo>
                  <a:pt x="128" y="160"/>
                  <a:pt x="149" y="138"/>
                  <a:pt x="176" y="138"/>
                </a:cubicBezTo>
                <a:cubicBezTo>
                  <a:pt x="179" y="138"/>
                  <a:pt x="183" y="139"/>
                  <a:pt x="187" y="140"/>
                </a:cubicBezTo>
                <a:cubicBezTo>
                  <a:pt x="198" y="129"/>
                  <a:pt x="215" y="125"/>
                  <a:pt x="229" y="129"/>
                </a:cubicBezTo>
                <a:cubicBezTo>
                  <a:pt x="238" y="121"/>
                  <a:pt x="249" y="117"/>
                  <a:pt x="261" y="117"/>
                </a:cubicBezTo>
                <a:cubicBezTo>
                  <a:pt x="274" y="117"/>
                  <a:pt x="286" y="122"/>
                  <a:pt x="295" y="132"/>
                </a:cubicBezTo>
                <a:cubicBezTo>
                  <a:pt x="301" y="129"/>
                  <a:pt x="308" y="128"/>
                  <a:pt x="314" y="128"/>
                </a:cubicBezTo>
                <a:cubicBezTo>
                  <a:pt x="335" y="128"/>
                  <a:pt x="353" y="141"/>
                  <a:pt x="359" y="160"/>
                </a:cubicBezTo>
                <a:cubicBezTo>
                  <a:pt x="385" y="161"/>
                  <a:pt x="405" y="182"/>
                  <a:pt x="405" y="208"/>
                </a:cubicBezTo>
                <a:cubicBezTo>
                  <a:pt x="405" y="214"/>
                  <a:pt x="404" y="221"/>
                  <a:pt x="401" y="227"/>
                </a:cubicBezTo>
                <a:cubicBezTo>
                  <a:pt x="410" y="236"/>
                  <a:pt x="416" y="248"/>
                  <a:pt x="416" y="261"/>
                </a:cubicBezTo>
                <a:cubicBezTo>
                  <a:pt x="416" y="278"/>
                  <a:pt x="407" y="293"/>
                  <a:pt x="393" y="30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92" name="Group 662">
            <a:extLst>
              <a:ext uri="{FF2B5EF4-FFF2-40B4-BE49-F238E27FC236}">
                <a16:creationId xmlns:a16="http://schemas.microsoft.com/office/drawing/2014/main" id="{527193E4-B9E9-4B4C-B7D4-957D72F95EF5}"/>
              </a:ext>
            </a:extLst>
          </p:cNvPr>
          <p:cNvGrpSpPr>
            <a:grpSpLocks noChangeAspect="1"/>
          </p:cNvGrpSpPr>
          <p:nvPr/>
        </p:nvGrpSpPr>
        <p:grpSpPr bwMode="auto">
          <a:xfrm>
            <a:off x="6672428" y="1960123"/>
            <a:ext cx="432003" cy="432003"/>
            <a:chOff x="2340" y="2340"/>
            <a:chExt cx="340" cy="340"/>
          </a:xfrm>
          <a:solidFill>
            <a:schemeClr val="accent2"/>
          </a:solidFill>
        </p:grpSpPr>
        <p:sp>
          <p:nvSpPr>
            <p:cNvPr id="93" name="Oval 663">
              <a:extLst>
                <a:ext uri="{FF2B5EF4-FFF2-40B4-BE49-F238E27FC236}">
                  <a16:creationId xmlns:a16="http://schemas.microsoft.com/office/drawing/2014/main" id="{B9CEBEE2-FE5D-4B4F-8AE3-0B23B9720839}"/>
                </a:ext>
              </a:extLst>
            </p:cNvPr>
            <p:cNvSpPr>
              <a:spLocks noChangeArrowheads="1"/>
            </p:cNvSpPr>
            <p:nvPr/>
          </p:nvSpPr>
          <p:spPr bwMode="auto">
            <a:xfrm>
              <a:off x="2559" y="2559"/>
              <a:ext cx="15" cy="1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664">
              <a:extLst>
                <a:ext uri="{FF2B5EF4-FFF2-40B4-BE49-F238E27FC236}">
                  <a16:creationId xmlns:a16="http://schemas.microsoft.com/office/drawing/2014/main" id="{33708F47-DA1B-4F47-8554-6D867F82D45F}"/>
                </a:ext>
              </a:extLst>
            </p:cNvPr>
            <p:cNvSpPr>
              <a:spLocks/>
            </p:cNvSpPr>
            <p:nvPr/>
          </p:nvSpPr>
          <p:spPr bwMode="auto">
            <a:xfrm>
              <a:off x="2418" y="2460"/>
              <a:ext cx="184" cy="99"/>
            </a:xfrm>
            <a:custGeom>
              <a:avLst/>
              <a:gdLst>
                <a:gd name="T0" fmla="*/ 267 w 277"/>
                <a:gd name="T1" fmla="*/ 64 h 149"/>
                <a:gd name="T2" fmla="*/ 213 w 277"/>
                <a:gd name="T3" fmla="*/ 64 h 149"/>
                <a:gd name="T4" fmla="*/ 213 w 277"/>
                <a:gd name="T5" fmla="*/ 96 h 149"/>
                <a:gd name="T6" fmla="*/ 203 w 277"/>
                <a:gd name="T7" fmla="*/ 107 h 149"/>
                <a:gd name="T8" fmla="*/ 192 w 277"/>
                <a:gd name="T9" fmla="*/ 96 h 149"/>
                <a:gd name="T10" fmla="*/ 192 w 277"/>
                <a:gd name="T11" fmla="*/ 0 h 149"/>
                <a:gd name="T12" fmla="*/ 0 w 277"/>
                <a:gd name="T13" fmla="*/ 0 h 149"/>
                <a:gd name="T14" fmla="*/ 0 w 277"/>
                <a:gd name="T15" fmla="*/ 149 h 149"/>
                <a:gd name="T16" fmla="*/ 13 w 277"/>
                <a:gd name="T17" fmla="*/ 149 h 149"/>
                <a:gd name="T18" fmla="*/ 43 w 277"/>
                <a:gd name="T19" fmla="*/ 128 h 149"/>
                <a:gd name="T20" fmla="*/ 73 w 277"/>
                <a:gd name="T21" fmla="*/ 149 h 149"/>
                <a:gd name="T22" fmla="*/ 194 w 277"/>
                <a:gd name="T23" fmla="*/ 149 h 149"/>
                <a:gd name="T24" fmla="*/ 224 w 277"/>
                <a:gd name="T25" fmla="*/ 128 h 149"/>
                <a:gd name="T26" fmla="*/ 254 w 277"/>
                <a:gd name="T27" fmla="*/ 149 h 149"/>
                <a:gd name="T28" fmla="*/ 277 w 277"/>
                <a:gd name="T29" fmla="*/ 149 h 149"/>
                <a:gd name="T30" fmla="*/ 277 w 277"/>
                <a:gd name="T31" fmla="*/ 75 h 149"/>
                <a:gd name="T32" fmla="*/ 267 w 277"/>
                <a:gd name="T33" fmla="*/ 6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49">
                  <a:moveTo>
                    <a:pt x="267" y="64"/>
                  </a:moveTo>
                  <a:cubicBezTo>
                    <a:pt x="213" y="64"/>
                    <a:pt x="213" y="64"/>
                    <a:pt x="213" y="64"/>
                  </a:cubicBezTo>
                  <a:cubicBezTo>
                    <a:pt x="213" y="96"/>
                    <a:pt x="213" y="96"/>
                    <a:pt x="213" y="96"/>
                  </a:cubicBezTo>
                  <a:cubicBezTo>
                    <a:pt x="213" y="102"/>
                    <a:pt x="209" y="107"/>
                    <a:pt x="203" y="107"/>
                  </a:cubicBezTo>
                  <a:cubicBezTo>
                    <a:pt x="197" y="107"/>
                    <a:pt x="192" y="102"/>
                    <a:pt x="192" y="96"/>
                  </a:cubicBezTo>
                  <a:cubicBezTo>
                    <a:pt x="192" y="0"/>
                    <a:pt x="192" y="0"/>
                    <a:pt x="192" y="0"/>
                  </a:cubicBezTo>
                  <a:cubicBezTo>
                    <a:pt x="0" y="0"/>
                    <a:pt x="0" y="0"/>
                    <a:pt x="0" y="0"/>
                  </a:cubicBezTo>
                  <a:cubicBezTo>
                    <a:pt x="0" y="149"/>
                    <a:pt x="0" y="149"/>
                    <a:pt x="0" y="149"/>
                  </a:cubicBezTo>
                  <a:cubicBezTo>
                    <a:pt x="13" y="149"/>
                    <a:pt x="13" y="149"/>
                    <a:pt x="13" y="149"/>
                  </a:cubicBezTo>
                  <a:cubicBezTo>
                    <a:pt x="17" y="137"/>
                    <a:pt x="29" y="128"/>
                    <a:pt x="43" y="128"/>
                  </a:cubicBezTo>
                  <a:cubicBezTo>
                    <a:pt x="57" y="128"/>
                    <a:pt x="68" y="137"/>
                    <a:pt x="73" y="149"/>
                  </a:cubicBezTo>
                  <a:cubicBezTo>
                    <a:pt x="194" y="149"/>
                    <a:pt x="194" y="149"/>
                    <a:pt x="194" y="149"/>
                  </a:cubicBezTo>
                  <a:cubicBezTo>
                    <a:pt x="198" y="137"/>
                    <a:pt x="210" y="128"/>
                    <a:pt x="224" y="128"/>
                  </a:cubicBezTo>
                  <a:cubicBezTo>
                    <a:pt x="238" y="128"/>
                    <a:pt x="250" y="137"/>
                    <a:pt x="254" y="149"/>
                  </a:cubicBezTo>
                  <a:cubicBezTo>
                    <a:pt x="277" y="149"/>
                    <a:pt x="277" y="149"/>
                    <a:pt x="277" y="149"/>
                  </a:cubicBezTo>
                  <a:cubicBezTo>
                    <a:pt x="277" y="75"/>
                    <a:pt x="277" y="75"/>
                    <a:pt x="277" y="75"/>
                  </a:cubicBezTo>
                  <a:cubicBezTo>
                    <a:pt x="277" y="69"/>
                    <a:pt x="273" y="64"/>
                    <a:pt x="267"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Oval 665">
              <a:extLst>
                <a:ext uri="{FF2B5EF4-FFF2-40B4-BE49-F238E27FC236}">
                  <a16:creationId xmlns:a16="http://schemas.microsoft.com/office/drawing/2014/main" id="{DA23F512-704C-4EA2-AEB3-B9554D414C69}"/>
                </a:ext>
              </a:extLst>
            </p:cNvPr>
            <p:cNvSpPr>
              <a:spLocks noChangeArrowheads="1"/>
            </p:cNvSpPr>
            <p:nvPr/>
          </p:nvSpPr>
          <p:spPr bwMode="auto">
            <a:xfrm>
              <a:off x="2439" y="2559"/>
              <a:ext cx="14" cy="1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666">
              <a:extLst>
                <a:ext uri="{FF2B5EF4-FFF2-40B4-BE49-F238E27FC236}">
                  <a16:creationId xmlns:a16="http://schemas.microsoft.com/office/drawing/2014/main" id="{709613FC-B414-4F73-878F-B726F3A57F77}"/>
                </a:ext>
              </a:extLst>
            </p:cNvPr>
            <p:cNvSpPr>
              <a:spLocks noEditPoints="1"/>
            </p:cNvSpPr>
            <p:nvPr/>
          </p:nvSpPr>
          <p:spPr bwMode="auto">
            <a:xfrm>
              <a:off x="2340" y="234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41 h 512"/>
                <a:gd name="T12" fmla="*/ 405 w 512"/>
                <a:gd name="T13" fmla="*/ 352 h 512"/>
                <a:gd name="T14" fmla="*/ 371 w 512"/>
                <a:gd name="T15" fmla="*/ 352 h 512"/>
                <a:gd name="T16" fmla="*/ 341 w 512"/>
                <a:gd name="T17" fmla="*/ 373 h 512"/>
                <a:gd name="T18" fmla="*/ 311 w 512"/>
                <a:gd name="T19" fmla="*/ 352 h 512"/>
                <a:gd name="T20" fmla="*/ 190 w 512"/>
                <a:gd name="T21" fmla="*/ 352 h 512"/>
                <a:gd name="T22" fmla="*/ 160 w 512"/>
                <a:gd name="T23" fmla="*/ 373 h 512"/>
                <a:gd name="T24" fmla="*/ 130 w 512"/>
                <a:gd name="T25" fmla="*/ 352 h 512"/>
                <a:gd name="T26" fmla="*/ 106 w 512"/>
                <a:gd name="T27" fmla="*/ 352 h 512"/>
                <a:gd name="T28" fmla="*/ 96 w 512"/>
                <a:gd name="T29" fmla="*/ 341 h 512"/>
                <a:gd name="T30" fmla="*/ 96 w 512"/>
                <a:gd name="T31" fmla="*/ 170 h 512"/>
                <a:gd name="T32" fmla="*/ 106 w 512"/>
                <a:gd name="T33" fmla="*/ 160 h 512"/>
                <a:gd name="T34" fmla="*/ 320 w 512"/>
                <a:gd name="T35" fmla="*/ 160 h 512"/>
                <a:gd name="T36" fmla="*/ 330 w 512"/>
                <a:gd name="T37" fmla="*/ 170 h 512"/>
                <a:gd name="T38" fmla="*/ 330 w 512"/>
                <a:gd name="T39" fmla="*/ 224 h 512"/>
                <a:gd name="T40" fmla="*/ 384 w 512"/>
                <a:gd name="T41" fmla="*/ 224 h 512"/>
                <a:gd name="T42" fmla="*/ 416 w 512"/>
                <a:gd name="T43" fmla="*/ 256 h 512"/>
                <a:gd name="T44" fmla="*/ 416 w 512"/>
                <a:gd name="T45" fmla="*/ 34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41"/>
                  </a:moveTo>
                  <a:cubicBezTo>
                    <a:pt x="416" y="347"/>
                    <a:pt x="411" y="352"/>
                    <a:pt x="405" y="352"/>
                  </a:cubicBezTo>
                  <a:cubicBezTo>
                    <a:pt x="371" y="352"/>
                    <a:pt x="371" y="352"/>
                    <a:pt x="371" y="352"/>
                  </a:cubicBezTo>
                  <a:cubicBezTo>
                    <a:pt x="367" y="364"/>
                    <a:pt x="355" y="373"/>
                    <a:pt x="341" y="373"/>
                  </a:cubicBezTo>
                  <a:cubicBezTo>
                    <a:pt x="327" y="373"/>
                    <a:pt x="315" y="364"/>
                    <a:pt x="311" y="352"/>
                  </a:cubicBezTo>
                  <a:cubicBezTo>
                    <a:pt x="190" y="352"/>
                    <a:pt x="190" y="352"/>
                    <a:pt x="190" y="352"/>
                  </a:cubicBezTo>
                  <a:cubicBezTo>
                    <a:pt x="185" y="364"/>
                    <a:pt x="174" y="373"/>
                    <a:pt x="160" y="373"/>
                  </a:cubicBezTo>
                  <a:cubicBezTo>
                    <a:pt x="146" y="373"/>
                    <a:pt x="134" y="364"/>
                    <a:pt x="130" y="352"/>
                  </a:cubicBezTo>
                  <a:cubicBezTo>
                    <a:pt x="106" y="352"/>
                    <a:pt x="106" y="352"/>
                    <a:pt x="106" y="352"/>
                  </a:cubicBezTo>
                  <a:cubicBezTo>
                    <a:pt x="100" y="352"/>
                    <a:pt x="96" y="347"/>
                    <a:pt x="96" y="341"/>
                  </a:cubicBezTo>
                  <a:cubicBezTo>
                    <a:pt x="96" y="170"/>
                    <a:pt x="96" y="170"/>
                    <a:pt x="96" y="170"/>
                  </a:cubicBezTo>
                  <a:cubicBezTo>
                    <a:pt x="96" y="164"/>
                    <a:pt x="100" y="160"/>
                    <a:pt x="106" y="160"/>
                  </a:cubicBezTo>
                  <a:cubicBezTo>
                    <a:pt x="320" y="160"/>
                    <a:pt x="320" y="160"/>
                    <a:pt x="320" y="160"/>
                  </a:cubicBezTo>
                  <a:cubicBezTo>
                    <a:pt x="326" y="160"/>
                    <a:pt x="330" y="164"/>
                    <a:pt x="330" y="170"/>
                  </a:cubicBezTo>
                  <a:cubicBezTo>
                    <a:pt x="330" y="224"/>
                    <a:pt x="330" y="224"/>
                    <a:pt x="330" y="224"/>
                  </a:cubicBezTo>
                  <a:cubicBezTo>
                    <a:pt x="384" y="224"/>
                    <a:pt x="384" y="224"/>
                    <a:pt x="384" y="224"/>
                  </a:cubicBezTo>
                  <a:cubicBezTo>
                    <a:pt x="401" y="224"/>
                    <a:pt x="416" y="238"/>
                    <a:pt x="416" y="256"/>
                  </a:cubicBezTo>
                  <a:lnTo>
                    <a:pt x="416" y="3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13" name="Freeform 232">
            <a:extLst>
              <a:ext uri="{FF2B5EF4-FFF2-40B4-BE49-F238E27FC236}">
                <a16:creationId xmlns:a16="http://schemas.microsoft.com/office/drawing/2014/main" id="{ACD8323A-1525-453D-83C4-8CF5138EF980}"/>
              </a:ext>
            </a:extLst>
          </p:cNvPr>
          <p:cNvSpPr>
            <a:spLocks noChangeAspect="1" noEditPoints="1"/>
          </p:cNvSpPr>
          <p:nvPr/>
        </p:nvSpPr>
        <p:spPr bwMode="auto">
          <a:xfrm>
            <a:off x="9034237" y="1881643"/>
            <a:ext cx="432000" cy="432000"/>
          </a:xfrm>
          <a:custGeom>
            <a:avLst/>
            <a:gdLst>
              <a:gd name="T0" fmla="*/ 247 w 512"/>
              <a:gd name="T1" fmla="*/ 278 h 512"/>
              <a:gd name="T2" fmla="*/ 323 w 512"/>
              <a:gd name="T3" fmla="*/ 219 h 512"/>
              <a:gd name="T4" fmla="*/ 264 w 512"/>
              <a:gd name="T5" fmla="*/ 295 h 512"/>
              <a:gd name="T6" fmla="*/ 256 w 512"/>
              <a:gd name="T7" fmla="*/ 298 h 512"/>
              <a:gd name="T8" fmla="*/ 256 w 512"/>
              <a:gd name="T9" fmla="*/ 298 h 512"/>
              <a:gd name="T10" fmla="*/ 247 w 512"/>
              <a:gd name="T11" fmla="*/ 295 h 512"/>
              <a:gd name="T12" fmla="*/ 243 w 512"/>
              <a:gd name="T13" fmla="*/ 286 h 512"/>
              <a:gd name="T14" fmla="*/ 247 w 512"/>
              <a:gd name="T15" fmla="*/ 278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416 w 512"/>
              <a:gd name="T27" fmla="*/ 288 h 512"/>
              <a:gd name="T28" fmla="*/ 378 w 512"/>
              <a:gd name="T29" fmla="*/ 184 h 512"/>
              <a:gd name="T30" fmla="*/ 392 w 512"/>
              <a:gd name="T31" fmla="*/ 166 h 512"/>
              <a:gd name="T32" fmla="*/ 391 w 512"/>
              <a:gd name="T33" fmla="*/ 152 h 512"/>
              <a:gd name="T34" fmla="*/ 377 w 512"/>
              <a:gd name="T35" fmla="*/ 151 h 512"/>
              <a:gd name="T36" fmla="*/ 359 w 512"/>
              <a:gd name="T37" fmla="*/ 165 h 512"/>
              <a:gd name="T38" fmla="*/ 256 w 512"/>
              <a:gd name="T39" fmla="*/ 128 h 512"/>
              <a:gd name="T40" fmla="*/ 96 w 512"/>
              <a:gd name="T41" fmla="*/ 288 h 512"/>
              <a:gd name="T42" fmla="*/ 106 w 512"/>
              <a:gd name="T43" fmla="*/ 298 h 512"/>
              <a:gd name="T44" fmla="*/ 117 w 512"/>
              <a:gd name="T45" fmla="*/ 288 h 512"/>
              <a:gd name="T46" fmla="*/ 256 w 512"/>
              <a:gd name="T47" fmla="*/ 149 h 512"/>
              <a:gd name="T48" fmla="*/ 341 w 512"/>
              <a:gd name="T49" fmla="*/ 179 h 512"/>
              <a:gd name="T50" fmla="*/ 233 w 512"/>
              <a:gd name="T51" fmla="*/ 261 h 512"/>
              <a:gd name="T52" fmla="*/ 232 w 512"/>
              <a:gd name="T53" fmla="*/ 262 h 512"/>
              <a:gd name="T54" fmla="*/ 222 w 512"/>
              <a:gd name="T55" fmla="*/ 286 h 512"/>
              <a:gd name="T56" fmla="*/ 232 w 512"/>
              <a:gd name="T57" fmla="*/ 310 h 512"/>
              <a:gd name="T58" fmla="*/ 256 w 512"/>
              <a:gd name="T59" fmla="*/ 320 h 512"/>
              <a:gd name="T60" fmla="*/ 256 w 512"/>
              <a:gd name="T61" fmla="*/ 320 h 512"/>
              <a:gd name="T62" fmla="*/ 279 w 512"/>
              <a:gd name="T63" fmla="*/ 310 h 512"/>
              <a:gd name="T64" fmla="*/ 280 w 512"/>
              <a:gd name="T65" fmla="*/ 309 h 512"/>
              <a:gd name="T66" fmla="*/ 364 w 512"/>
              <a:gd name="T67" fmla="*/ 202 h 512"/>
              <a:gd name="T68" fmla="*/ 394 w 512"/>
              <a:gd name="T69" fmla="*/ 288 h 512"/>
              <a:gd name="T70" fmla="*/ 405 w 512"/>
              <a:gd name="T71" fmla="*/ 298 h 512"/>
              <a:gd name="T72" fmla="*/ 416 w 512"/>
              <a:gd name="T73" fmla="*/ 2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47" y="278"/>
                </a:moveTo>
                <a:cubicBezTo>
                  <a:pt x="323" y="219"/>
                  <a:pt x="323" y="219"/>
                  <a:pt x="323" y="219"/>
                </a:cubicBezTo>
                <a:cubicBezTo>
                  <a:pt x="264" y="295"/>
                  <a:pt x="264" y="295"/>
                  <a:pt x="264" y="295"/>
                </a:cubicBezTo>
                <a:cubicBezTo>
                  <a:pt x="262" y="297"/>
                  <a:pt x="259" y="298"/>
                  <a:pt x="256" y="298"/>
                </a:cubicBezTo>
                <a:cubicBezTo>
                  <a:pt x="256" y="298"/>
                  <a:pt x="256" y="298"/>
                  <a:pt x="256" y="298"/>
                </a:cubicBezTo>
                <a:cubicBezTo>
                  <a:pt x="252" y="298"/>
                  <a:pt x="249" y="297"/>
                  <a:pt x="247" y="295"/>
                </a:cubicBezTo>
                <a:cubicBezTo>
                  <a:pt x="245" y="292"/>
                  <a:pt x="243" y="289"/>
                  <a:pt x="243" y="286"/>
                </a:cubicBezTo>
                <a:cubicBezTo>
                  <a:pt x="243" y="283"/>
                  <a:pt x="245" y="280"/>
                  <a:pt x="247" y="27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88"/>
                </a:moveTo>
                <a:cubicBezTo>
                  <a:pt x="416" y="248"/>
                  <a:pt x="401" y="212"/>
                  <a:pt x="378" y="184"/>
                </a:cubicBezTo>
                <a:cubicBezTo>
                  <a:pt x="392" y="166"/>
                  <a:pt x="392" y="166"/>
                  <a:pt x="392" y="166"/>
                </a:cubicBezTo>
                <a:cubicBezTo>
                  <a:pt x="395" y="162"/>
                  <a:pt x="395" y="156"/>
                  <a:pt x="391" y="152"/>
                </a:cubicBezTo>
                <a:cubicBezTo>
                  <a:pt x="387" y="148"/>
                  <a:pt x="381" y="148"/>
                  <a:pt x="377" y="151"/>
                </a:cubicBezTo>
                <a:cubicBezTo>
                  <a:pt x="359" y="165"/>
                  <a:pt x="359" y="165"/>
                  <a:pt x="359" y="165"/>
                </a:cubicBezTo>
                <a:cubicBezTo>
                  <a:pt x="331" y="142"/>
                  <a:pt x="295" y="128"/>
                  <a:pt x="256" y="128"/>
                </a:cubicBezTo>
                <a:cubicBezTo>
                  <a:pt x="167" y="128"/>
                  <a:pt x="96" y="199"/>
                  <a:pt x="96" y="288"/>
                </a:cubicBezTo>
                <a:cubicBezTo>
                  <a:pt x="96" y="294"/>
                  <a:pt x="100" y="298"/>
                  <a:pt x="106" y="298"/>
                </a:cubicBezTo>
                <a:cubicBezTo>
                  <a:pt x="112" y="298"/>
                  <a:pt x="117" y="294"/>
                  <a:pt x="117" y="288"/>
                </a:cubicBezTo>
                <a:cubicBezTo>
                  <a:pt x="117" y="211"/>
                  <a:pt x="179" y="149"/>
                  <a:pt x="256" y="149"/>
                </a:cubicBezTo>
                <a:cubicBezTo>
                  <a:pt x="288" y="149"/>
                  <a:pt x="318" y="160"/>
                  <a:pt x="341" y="179"/>
                </a:cubicBezTo>
                <a:cubicBezTo>
                  <a:pt x="233" y="261"/>
                  <a:pt x="233" y="261"/>
                  <a:pt x="233" y="261"/>
                </a:cubicBezTo>
                <a:cubicBezTo>
                  <a:pt x="233" y="262"/>
                  <a:pt x="232" y="262"/>
                  <a:pt x="232" y="262"/>
                </a:cubicBezTo>
                <a:cubicBezTo>
                  <a:pt x="226" y="269"/>
                  <a:pt x="222" y="277"/>
                  <a:pt x="222" y="286"/>
                </a:cubicBezTo>
                <a:cubicBezTo>
                  <a:pt x="222" y="295"/>
                  <a:pt x="226" y="303"/>
                  <a:pt x="232" y="310"/>
                </a:cubicBezTo>
                <a:cubicBezTo>
                  <a:pt x="238" y="316"/>
                  <a:pt x="247" y="320"/>
                  <a:pt x="256" y="320"/>
                </a:cubicBezTo>
                <a:cubicBezTo>
                  <a:pt x="256" y="320"/>
                  <a:pt x="256" y="320"/>
                  <a:pt x="256" y="320"/>
                </a:cubicBezTo>
                <a:cubicBezTo>
                  <a:pt x="265" y="320"/>
                  <a:pt x="273" y="316"/>
                  <a:pt x="279" y="310"/>
                </a:cubicBezTo>
                <a:cubicBezTo>
                  <a:pt x="280" y="310"/>
                  <a:pt x="280" y="309"/>
                  <a:pt x="280" y="309"/>
                </a:cubicBezTo>
                <a:cubicBezTo>
                  <a:pt x="364" y="202"/>
                  <a:pt x="364" y="202"/>
                  <a:pt x="364" y="202"/>
                </a:cubicBezTo>
                <a:cubicBezTo>
                  <a:pt x="383" y="225"/>
                  <a:pt x="394" y="255"/>
                  <a:pt x="394" y="288"/>
                </a:cubicBezTo>
                <a:cubicBezTo>
                  <a:pt x="394" y="294"/>
                  <a:pt x="399" y="298"/>
                  <a:pt x="405" y="298"/>
                </a:cubicBezTo>
                <a:cubicBezTo>
                  <a:pt x="411" y="298"/>
                  <a:pt x="416" y="294"/>
                  <a:pt x="416" y="2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14" name="Freeform 624">
            <a:extLst>
              <a:ext uri="{FF2B5EF4-FFF2-40B4-BE49-F238E27FC236}">
                <a16:creationId xmlns:a16="http://schemas.microsoft.com/office/drawing/2014/main" id="{FAAC310B-6178-410F-84C6-BCC1C272672D}"/>
              </a:ext>
            </a:extLst>
          </p:cNvPr>
          <p:cNvSpPr>
            <a:spLocks noChangeAspect="1" noEditPoints="1"/>
          </p:cNvSpPr>
          <p:nvPr/>
        </p:nvSpPr>
        <p:spPr bwMode="auto">
          <a:xfrm>
            <a:off x="4467889" y="2150214"/>
            <a:ext cx="432000" cy="432000"/>
          </a:xfrm>
          <a:custGeom>
            <a:avLst/>
            <a:gdLst>
              <a:gd name="T0" fmla="*/ 379 w 512"/>
              <a:gd name="T1" fmla="*/ 223 h 512"/>
              <a:gd name="T2" fmla="*/ 353 w 512"/>
              <a:gd name="T3" fmla="*/ 181 h 512"/>
              <a:gd name="T4" fmla="*/ 314 w 512"/>
              <a:gd name="T5" fmla="*/ 149 h 512"/>
              <a:gd name="T6" fmla="*/ 284 w 512"/>
              <a:gd name="T7" fmla="*/ 151 h 512"/>
              <a:gd name="T8" fmla="*/ 228 w 512"/>
              <a:gd name="T9" fmla="*/ 151 h 512"/>
              <a:gd name="T10" fmla="*/ 176 w 512"/>
              <a:gd name="T11" fmla="*/ 160 h 512"/>
              <a:gd name="T12" fmla="*/ 144 w 512"/>
              <a:gd name="T13" fmla="*/ 206 h 512"/>
              <a:gd name="T14" fmla="*/ 181 w 512"/>
              <a:gd name="T15" fmla="*/ 282 h 512"/>
              <a:gd name="T16" fmla="*/ 239 w 512"/>
              <a:gd name="T17" fmla="*/ 288 h 512"/>
              <a:gd name="T18" fmla="*/ 279 w 512"/>
              <a:gd name="T19" fmla="*/ 309 h 512"/>
              <a:gd name="T20" fmla="*/ 332 w 512"/>
              <a:gd name="T21" fmla="*/ 373 h 512"/>
              <a:gd name="T22" fmla="*/ 370 w 512"/>
              <a:gd name="T23" fmla="*/ 302 h 512"/>
              <a:gd name="T24" fmla="*/ 394 w 512"/>
              <a:gd name="T25" fmla="*/ 261 h 512"/>
              <a:gd name="T26" fmla="*/ 185 w 512"/>
              <a:gd name="T27" fmla="*/ 242 h 512"/>
              <a:gd name="T28" fmla="*/ 140 w 512"/>
              <a:gd name="T29" fmla="*/ 251 h 512"/>
              <a:gd name="T30" fmla="*/ 172 w 512"/>
              <a:gd name="T31" fmla="*/ 197 h 512"/>
              <a:gd name="T32" fmla="*/ 202 w 512"/>
              <a:gd name="T33" fmla="*/ 233 h 512"/>
              <a:gd name="T34" fmla="*/ 234 w 512"/>
              <a:gd name="T35" fmla="*/ 185 h 512"/>
              <a:gd name="T36" fmla="*/ 255 w 512"/>
              <a:gd name="T37" fmla="*/ 177 h 512"/>
              <a:gd name="T38" fmla="*/ 259 w 512"/>
              <a:gd name="T39" fmla="*/ 198 h 512"/>
              <a:gd name="T40" fmla="*/ 234 w 512"/>
              <a:gd name="T41" fmla="*/ 213 h 512"/>
              <a:gd name="T42" fmla="*/ 284 w 512"/>
              <a:gd name="T43" fmla="*/ 248 h 512"/>
              <a:gd name="T44" fmla="*/ 273 w 512"/>
              <a:gd name="T45" fmla="*/ 266 h 512"/>
              <a:gd name="T46" fmla="*/ 230 w 512"/>
              <a:gd name="T47" fmla="*/ 246 h 512"/>
              <a:gd name="T48" fmla="*/ 283 w 512"/>
              <a:gd name="T49" fmla="*/ 215 h 512"/>
              <a:gd name="T50" fmla="*/ 320 w 512"/>
              <a:gd name="T51" fmla="*/ 192 h 512"/>
              <a:gd name="T52" fmla="*/ 347 w 512"/>
              <a:gd name="T53" fmla="*/ 233 h 512"/>
              <a:gd name="T54" fmla="*/ 318 w 512"/>
              <a:gd name="T55" fmla="*/ 213 h 512"/>
              <a:gd name="T56" fmla="*/ 362 w 512"/>
              <a:gd name="T57" fmla="*/ 266 h 512"/>
              <a:gd name="T58" fmla="*/ 340 w 512"/>
              <a:gd name="T59" fmla="*/ 281 h 512"/>
              <a:gd name="T60" fmla="*/ 340 w 512"/>
              <a:gd name="T61" fmla="*/ 324 h 512"/>
              <a:gd name="T62" fmla="*/ 308 w 512"/>
              <a:gd name="T63" fmla="*/ 311 h 512"/>
              <a:gd name="T64" fmla="*/ 313 w 512"/>
              <a:gd name="T65" fmla="*/ 264 h 512"/>
              <a:gd name="T66" fmla="*/ 334 w 512"/>
              <a:gd name="T67" fmla="*/ 255 h 512"/>
              <a:gd name="T68" fmla="*/ 362 w 512"/>
              <a:gd name="T69" fmla="*/ 266 h 512"/>
              <a:gd name="T70" fmla="*/ 256 w 512"/>
              <a:gd name="T71" fmla="*/ 512 h 512"/>
              <a:gd name="T72" fmla="*/ 393 w 512"/>
              <a:gd name="T73" fmla="*/ 302 h 512"/>
              <a:gd name="T74" fmla="*/ 352 w 512"/>
              <a:gd name="T75" fmla="*/ 384 h 512"/>
              <a:gd name="T76" fmla="*/ 266 w 512"/>
              <a:gd name="T77" fmla="*/ 384 h 512"/>
              <a:gd name="T78" fmla="*/ 218 w 512"/>
              <a:gd name="T79" fmla="*/ 320 h 512"/>
              <a:gd name="T80" fmla="*/ 96 w 512"/>
              <a:gd name="T81" fmla="*/ 245 h 512"/>
              <a:gd name="T82" fmla="*/ 176 w 512"/>
              <a:gd name="T83" fmla="*/ 138 h 512"/>
              <a:gd name="T84" fmla="*/ 261 w 512"/>
              <a:gd name="T85" fmla="*/ 117 h 512"/>
              <a:gd name="T86" fmla="*/ 359 w 512"/>
              <a:gd name="T87" fmla="*/ 160 h 512"/>
              <a:gd name="T88" fmla="*/ 416 w 512"/>
              <a:gd name="T89" fmla="*/ 2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382" y="238"/>
                </a:moveTo>
                <a:cubicBezTo>
                  <a:pt x="379" y="237"/>
                  <a:pt x="377" y="234"/>
                  <a:pt x="377" y="231"/>
                </a:cubicBezTo>
                <a:cubicBezTo>
                  <a:pt x="376" y="229"/>
                  <a:pt x="377" y="226"/>
                  <a:pt x="379" y="223"/>
                </a:cubicBezTo>
                <a:cubicBezTo>
                  <a:pt x="382" y="219"/>
                  <a:pt x="384" y="213"/>
                  <a:pt x="384" y="208"/>
                </a:cubicBezTo>
                <a:cubicBezTo>
                  <a:pt x="384" y="193"/>
                  <a:pt x="372" y="181"/>
                  <a:pt x="357" y="181"/>
                </a:cubicBezTo>
                <a:cubicBezTo>
                  <a:pt x="356" y="181"/>
                  <a:pt x="354" y="181"/>
                  <a:pt x="353" y="181"/>
                </a:cubicBezTo>
                <a:cubicBezTo>
                  <a:pt x="350" y="182"/>
                  <a:pt x="347" y="181"/>
                  <a:pt x="345" y="179"/>
                </a:cubicBezTo>
                <a:cubicBezTo>
                  <a:pt x="342" y="178"/>
                  <a:pt x="341" y="175"/>
                  <a:pt x="341" y="172"/>
                </a:cubicBezTo>
                <a:cubicBezTo>
                  <a:pt x="339" y="159"/>
                  <a:pt x="328" y="149"/>
                  <a:pt x="314" y="149"/>
                </a:cubicBezTo>
                <a:cubicBezTo>
                  <a:pt x="309" y="149"/>
                  <a:pt x="303" y="151"/>
                  <a:pt x="299" y="154"/>
                </a:cubicBezTo>
                <a:cubicBezTo>
                  <a:pt x="296" y="156"/>
                  <a:pt x="293" y="156"/>
                  <a:pt x="291" y="156"/>
                </a:cubicBezTo>
                <a:cubicBezTo>
                  <a:pt x="288" y="155"/>
                  <a:pt x="285" y="154"/>
                  <a:pt x="284" y="151"/>
                </a:cubicBezTo>
                <a:cubicBezTo>
                  <a:pt x="279" y="143"/>
                  <a:pt x="270" y="138"/>
                  <a:pt x="261" y="138"/>
                </a:cubicBezTo>
                <a:cubicBezTo>
                  <a:pt x="253" y="138"/>
                  <a:pt x="246" y="142"/>
                  <a:pt x="241" y="148"/>
                </a:cubicBezTo>
                <a:cubicBezTo>
                  <a:pt x="238" y="152"/>
                  <a:pt x="233" y="153"/>
                  <a:pt x="228" y="151"/>
                </a:cubicBezTo>
                <a:cubicBezTo>
                  <a:pt x="218" y="147"/>
                  <a:pt x="205" y="150"/>
                  <a:pt x="198" y="159"/>
                </a:cubicBezTo>
                <a:cubicBezTo>
                  <a:pt x="195" y="162"/>
                  <a:pt x="190" y="163"/>
                  <a:pt x="186" y="162"/>
                </a:cubicBezTo>
                <a:cubicBezTo>
                  <a:pt x="183" y="160"/>
                  <a:pt x="179" y="160"/>
                  <a:pt x="176" y="160"/>
                </a:cubicBezTo>
                <a:cubicBezTo>
                  <a:pt x="161" y="160"/>
                  <a:pt x="149" y="172"/>
                  <a:pt x="149" y="186"/>
                </a:cubicBezTo>
                <a:cubicBezTo>
                  <a:pt x="149" y="188"/>
                  <a:pt x="149" y="190"/>
                  <a:pt x="150" y="193"/>
                </a:cubicBezTo>
                <a:cubicBezTo>
                  <a:pt x="151" y="198"/>
                  <a:pt x="149" y="203"/>
                  <a:pt x="144" y="206"/>
                </a:cubicBezTo>
                <a:cubicBezTo>
                  <a:pt x="127" y="212"/>
                  <a:pt x="117" y="228"/>
                  <a:pt x="117" y="245"/>
                </a:cubicBezTo>
                <a:cubicBezTo>
                  <a:pt x="117" y="269"/>
                  <a:pt x="136" y="288"/>
                  <a:pt x="160" y="288"/>
                </a:cubicBezTo>
                <a:cubicBezTo>
                  <a:pt x="167" y="288"/>
                  <a:pt x="174" y="286"/>
                  <a:pt x="181" y="282"/>
                </a:cubicBezTo>
                <a:cubicBezTo>
                  <a:pt x="186" y="279"/>
                  <a:pt x="193" y="280"/>
                  <a:pt x="196" y="285"/>
                </a:cubicBezTo>
                <a:cubicBezTo>
                  <a:pt x="201" y="293"/>
                  <a:pt x="209" y="298"/>
                  <a:pt x="218" y="298"/>
                </a:cubicBezTo>
                <a:cubicBezTo>
                  <a:pt x="226" y="298"/>
                  <a:pt x="234" y="295"/>
                  <a:pt x="239" y="288"/>
                </a:cubicBezTo>
                <a:cubicBezTo>
                  <a:pt x="241" y="285"/>
                  <a:pt x="245" y="284"/>
                  <a:pt x="249" y="284"/>
                </a:cubicBezTo>
                <a:cubicBezTo>
                  <a:pt x="253" y="285"/>
                  <a:pt x="256" y="288"/>
                  <a:pt x="257" y="291"/>
                </a:cubicBezTo>
                <a:cubicBezTo>
                  <a:pt x="261" y="301"/>
                  <a:pt x="269" y="307"/>
                  <a:pt x="279" y="309"/>
                </a:cubicBezTo>
                <a:cubicBezTo>
                  <a:pt x="284" y="309"/>
                  <a:pt x="288" y="314"/>
                  <a:pt x="288" y="319"/>
                </a:cubicBezTo>
                <a:cubicBezTo>
                  <a:pt x="288" y="373"/>
                  <a:pt x="288" y="373"/>
                  <a:pt x="288" y="373"/>
                </a:cubicBezTo>
                <a:cubicBezTo>
                  <a:pt x="332" y="373"/>
                  <a:pt x="332" y="373"/>
                  <a:pt x="332" y="373"/>
                </a:cubicBezTo>
                <a:cubicBezTo>
                  <a:pt x="334" y="363"/>
                  <a:pt x="339" y="349"/>
                  <a:pt x="353" y="340"/>
                </a:cubicBezTo>
                <a:cubicBezTo>
                  <a:pt x="370" y="330"/>
                  <a:pt x="373" y="322"/>
                  <a:pt x="373" y="315"/>
                </a:cubicBezTo>
                <a:cubicBezTo>
                  <a:pt x="373" y="310"/>
                  <a:pt x="372" y="306"/>
                  <a:pt x="370" y="302"/>
                </a:cubicBezTo>
                <a:cubicBezTo>
                  <a:pt x="368" y="299"/>
                  <a:pt x="368" y="295"/>
                  <a:pt x="369" y="292"/>
                </a:cubicBezTo>
                <a:cubicBezTo>
                  <a:pt x="370" y="290"/>
                  <a:pt x="373" y="287"/>
                  <a:pt x="376" y="286"/>
                </a:cubicBezTo>
                <a:cubicBezTo>
                  <a:pt x="387" y="283"/>
                  <a:pt x="394" y="273"/>
                  <a:pt x="394" y="261"/>
                </a:cubicBezTo>
                <a:cubicBezTo>
                  <a:pt x="394" y="252"/>
                  <a:pt x="390" y="243"/>
                  <a:pt x="382" y="238"/>
                </a:cubicBezTo>
                <a:close/>
                <a:moveTo>
                  <a:pt x="196" y="244"/>
                </a:moveTo>
                <a:cubicBezTo>
                  <a:pt x="193" y="246"/>
                  <a:pt x="188" y="245"/>
                  <a:pt x="185" y="242"/>
                </a:cubicBezTo>
                <a:cubicBezTo>
                  <a:pt x="182" y="240"/>
                  <a:pt x="168" y="245"/>
                  <a:pt x="155" y="254"/>
                </a:cubicBezTo>
                <a:cubicBezTo>
                  <a:pt x="153" y="255"/>
                  <a:pt x="151" y="256"/>
                  <a:pt x="149" y="256"/>
                </a:cubicBezTo>
                <a:cubicBezTo>
                  <a:pt x="146" y="256"/>
                  <a:pt x="142" y="254"/>
                  <a:pt x="140" y="251"/>
                </a:cubicBezTo>
                <a:cubicBezTo>
                  <a:pt x="137" y="247"/>
                  <a:pt x="138" y="240"/>
                  <a:pt x="143" y="236"/>
                </a:cubicBezTo>
                <a:cubicBezTo>
                  <a:pt x="147" y="233"/>
                  <a:pt x="163" y="222"/>
                  <a:pt x="179" y="221"/>
                </a:cubicBezTo>
                <a:cubicBezTo>
                  <a:pt x="177" y="212"/>
                  <a:pt x="175" y="203"/>
                  <a:pt x="172" y="197"/>
                </a:cubicBezTo>
                <a:cubicBezTo>
                  <a:pt x="169" y="192"/>
                  <a:pt x="171" y="185"/>
                  <a:pt x="176" y="182"/>
                </a:cubicBezTo>
                <a:cubicBezTo>
                  <a:pt x="181" y="179"/>
                  <a:pt x="188" y="181"/>
                  <a:pt x="190" y="187"/>
                </a:cubicBezTo>
                <a:cubicBezTo>
                  <a:pt x="199" y="203"/>
                  <a:pt x="202" y="230"/>
                  <a:pt x="202" y="233"/>
                </a:cubicBezTo>
                <a:cubicBezTo>
                  <a:pt x="203" y="238"/>
                  <a:pt x="200" y="242"/>
                  <a:pt x="196" y="244"/>
                </a:cubicBezTo>
                <a:close/>
                <a:moveTo>
                  <a:pt x="223" y="197"/>
                </a:moveTo>
                <a:cubicBezTo>
                  <a:pt x="224" y="195"/>
                  <a:pt x="225" y="191"/>
                  <a:pt x="234" y="185"/>
                </a:cubicBezTo>
                <a:cubicBezTo>
                  <a:pt x="233" y="182"/>
                  <a:pt x="234" y="178"/>
                  <a:pt x="236" y="176"/>
                </a:cubicBezTo>
                <a:cubicBezTo>
                  <a:pt x="239" y="171"/>
                  <a:pt x="245" y="169"/>
                  <a:pt x="250" y="172"/>
                </a:cubicBezTo>
                <a:cubicBezTo>
                  <a:pt x="253" y="173"/>
                  <a:pt x="254" y="175"/>
                  <a:pt x="255" y="177"/>
                </a:cubicBezTo>
                <a:cubicBezTo>
                  <a:pt x="255" y="177"/>
                  <a:pt x="256" y="177"/>
                  <a:pt x="257" y="177"/>
                </a:cubicBezTo>
                <a:cubicBezTo>
                  <a:pt x="262" y="178"/>
                  <a:pt x="266" y="182"/>
                  <a:pt x="266" y="187"/>
                </a:cubicBezTo>
                <a:cubicBezTo>
                  <a:pt x="267" y="192"/>
                  <a:pt x="264" y="197"/>
                  <a:pt x="259" y="198"/>
                </a:cubicBezTo>
                <a:cubicBezTo>
                  <a:pt x="254" y="200"/>
                  <a:pt x="248" y="202"/>
                  <a:pt x="245" y="204"/>
                </a:cubicBezTo>
                <a:cubicBezTo>
                  <a:pt x="245" y="206"/>
                  <a:pt x="244" y="208"/>
                  <a:pt x="242" y="210"/>
                </a:cubicBezTo>
                <a:cubicBezTo>
                  <a:pt x="240" y="212"/>
                  <a:pt x="237" y="213"/>
                  <a:pt x="234" y="213"/>
                </a:cubicBezTo>
                <a:cubicBezTo>
                  <a:pt x="232" y="213"/>
                  <a:pt x="229" y="212"/>
                  <a:pt x="227" y="210"/>
                </a:cubicBezTo>
                <a:cubicBezTo>
                  <a:pt x="223" y="207"/>
                  <a:pt x="222" y="202"/>
                  <a:pt x="223" y="197"/>
                </a:cubicBezTo>
                <a:close/>
                <a:moveTo>
                  <a:pt x="284" y="248"/>
                </a:moveTo>
                <a:cubicBezTo>
                  <a:pt x="288" y="251"/>
                  <a:pt x="289" y="257"/>
                  <a:pt x="286" y="261"/>
                </a:cubicBezTo>
                <a:cubicBezTo>
                  <a:pt x="284" y="265"/>
                  <a:pt x="281" y="266"/>
                  <a:pt x="277" y="266"/>
                </a:cubicBezTo>
                <a:cubicBezTo>
                  <a:pt x="276" y="266"/>
                  <a:pt x="274" y="266"/>
                  <a:pt x="273" y="266"/>
                </a:cubicBezTo>
                <a:cubicBezTo>
                  <a:pt x="255" y="258"/>
                  <a:pt x="239" y="265"/>
                  <a:pt x="239" y="265"/>
                </a:cubicBezTo>
                <a:cubicBezTo>
                  <a:pt x="233" y="268"/>
                  <a:pt x="227" y="265"/>
                  <a:pt x="225" y="260"/>
                </a:cubicBezTo>
                <a:cubicBezTo>
                  <a:pt x="222" y="255"/>
                  <a:pt x="224" y="249"/>
                  <a:pt x="230" y="246"/>
                </a:cubicBezTo>
                <a:cubicBezTo>
                  <a:pt x="230" y="246"/>
                  <a:pt x="243" y="240"/>
                  <a:pt x="260" y="241"/>
                </a:cubicBezTo>
                <a:cubicBezTo>
                  <a:pt x="260" y="234"/>
                  <a:pt x="262" y="226"/>
                  <a:pt x="268" y="217"/>
                </a:cubicBezTo>
                <a:cubicBezTo>
                  <a:pt x="272" y="213"/>
                  <a:pt x="279" y="212"/>
                  <a:pt x="283" y="215"/>
                </a:cubicBezTo>
                <a:cubicBezTo>
                  <a:pt x="288" y="219"/>
                  <a:pt x="289" y="225"/>
                  <a:pt x="286" y="230"/>
                </a:cubicBezTo>
                <a:cubicBezTo>
                  <a:pt x="277" y="241"/>
                  <a:pt x="283" y="247"/>
                  <a:pt x="284" y="248"/>
                </a:cubicBezTo>
                <a:close/>
                <a:moveTo>
                  <a:pt x="320" y="192"/>
                </a:moveTo>
                <a:cubicBezTo>
                  <a:pt x="320" y="192"/>
                  <a:pt x="320" y="192"/>
                  <a:pt x="320" y="192"/>
                </a:cubicBezTo>
                <a:cubicBezTo>
                  <a:pt x="325" y="192"/>
                  <a:pt x="336" y="195"/>
                  <a:pt x="350" y="218"/>
                </a:cubicBezTo>
                <a:cubicBezTo>
                  <a:pt x="353" y="223"/>
                  <a:pt x="352" y="230"/>
                  <a:pt x="347" y="233"/>
                </a:cubicBezTo>
                <a:cubicBezTo>
                  <a:pt x="345" y="234"/>
                  <a:pt x="343" y="234"/>
                  <a:pt x="341" y="234"/>
                </a:cubicBezTo>
                <a:cubicBezTo>
                  <a:pt x="337" y="234"/>
                  <a:pt x="334" y="233"/>
                  <a:pt x="332" y="229"/>
                </a:cubicBezTo>
                <a:cubicBezTo>
                  <a:pt x="324" y="217"/>
                  <a:pt x="319" y="213"/>
                  <a:pt x="318" y="213"/>
                </a:cubicBezTo>
                <a:cubicBezTo>
                  <a:pt x="313" y="212"/>
                  <a:pt x="309" y="208"/>
                  <a:pt x="309" y="202"/>
                </a:cubicBezTo>
                <a:cubicBezTo>
                  <a:pt x="309" y="196"/>
                  <a:pt x="314" y="192"/>
                  <a:pt x="320" y="192"/>
                </a:cubicBezTo>
                <a:close/>
                <a:moveTo>
                  <a:pt x="362" y="266"/>
                </a:moveTo>
                <a:cubicBezTo>
                  <a:pt x="346" y="266"/>
                  <a:pt x="341" y="279"/>
                  <a:pt x="340" y="280"/>
                </a:cubicBezTo>
                <a:cubicBezTo>
                  <a:pt x="340" y="280"/>
                  <a:pt x="340" y="281"/>
                  <a:pt x="340" y="281"/>
                </a:cubicBezTo>
                <a:cubicBezTo>
                  <a:pt x="340" y="281"/>
                  <a:pt x="340" y="281"/>
                  <a:pt x="340" y="281"/>
                </a:cubicBezTo>
                <a:cubicBezTo>
                  <a:pt x="340" y="282"/>
                  <a:pt x="335" y="294"/>
                  <a:pt x="329" y="304"/>
                </a:cubicBezTo>
                <a:cubicBezTo>
                  <a:pt x="329" y="306"/>
                  <a:pt x="332" y="309"/>
                  <a:pt x="335" y="310"/>
                </a:cubicBezTo>
                <a:cubicBezTo>
                  <a:pt x="340" y="313"/>
                  <a:pt x="342" y="319"/>
                  <a:pt x="340" y="324"/>
                </a:cubicBezTo>
                <a:cubicBezTo>
                  <a:pt x="338" y="328"/>
                  <a:pt x="334" y="330"/>
                  <a:pt x="330" y="330"/>
                </a:cubicBezTo>
                <a:cubicBezTo>
                  <a:pt x="329" y="330"/>
                  <a:pt x="327" y="330"/>
                  <a:pt x="326" y="329"/>
                </a:cubicBezTo>
                <a:cubicBezTo>
                  <a:pt x="323" y="328"/>
                  <a:pt x="311" y="322"/>
                  <a:pt x="308" y="311"/>
                </a:cubicBezTo>
                <a:cubicBezTo>
                  <a:pt x="306" y="305"/>
                  <a:pt x="307" y="298"/>
                  <a:pt x="311" y="293"/>
                </a:cubicBezTo>
                <a:cubicBezTo>
                  <a:pt x="315" y="286"/>
                  <a:pt x="319" y="277"/>
                  <a:pt x="320" y="274"/>
                </a:cubicBezTo>
                <a:cubicBezTo>
                  <a:pt x="320" y="272"/>
                  <a:pt x="317" y="267"/>
                  <a:pt x="313" y="264"/>
                </a:cubicBezTo>
                <a:cubicBezTo>
                  <a:pt x="308" y="261"/>
                  <a:pt x="308" y="254"/>
                  <a:pt x="311" y="249"/>
                </a:cubicBezTo>
                <a:cubicBezTo>
                  <a:pt x="315" y="244"/>
                  <a:pt x="321" y="244"/>
                  <a:pt x="326" y="247"/>
                </a:cubicBezTo>
                <a:cubicBezTo>
                  <a:pt x="327" y="248"/>
                  <a:pt x="330" y="250"/>
                  <a:pt x="334" y="255"/>
                </a:cubicBezTo>
                <a:cubicBezTo>
                  <a:pt x="341" y="249"/>
                  <a:pt x="350" y="245"/>
                  <a:pt x="363" y="245"/>
                </a:cubicBezTo>
                <a:cubicBezTo>
                  <a:pt x="369" y="245"/>
                  <a:pt x="373" y="250"/>
                  <a:pt x="373" y="256"/>
                </a:cubicBezTo>
                <a:cubicBezTo>
                  <a:pt x="373" y="262"/>
                  <a:pt x="368" y="266"/>
                  <a:pt x="362"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3" y="302"/>
                </a:moveTo>
                <a:cubicBezTo>
                  <a:pt x="394" y="306"/>
                  <a:pt x="394" y="310"/>
                  <a:pt x="394" y="314"/>
                </a:cubicBezTo>
                <a:cubicBezTo>
                  <a:pt x="395" y="336"/>
                  <a:pt x="379" y="349"/>
                  <a:pt x="365" y="358"/>
                </a:cubicBezTo>
                <a:cubicBezTo>
                  <a:pt x="352" y="366"/>
                  <a:pt x="352" y="384"/>
                  <a:pt x="352" y="384"/>
                </a:cubicBezTo>
                <a:cubicBezTo>
                  <a:pt x="352" y="390"/>
                  <a:pt x="347" y="394"/>
                  <a:pt x="341" y="394"/>
                </a:cubicBezTo>
                <a:cubicBezTo>
                  <a:pt x="277" y="394"/>
                  <a:pt x="277" y="394"/>
                  <a:pt x="277" y="394"/>
                </a:cubicBezTo>
                <a:cubicBezTo>
                  <a:pt x="271" y="394"/>
                  <a:pt x="266" y="390"/>
                  <a:pt x="266" y="384"/>
                </a:cubicBezTo>
                <a:cubicBezTo>
                  <a:pt x="266" y="328"/>
                  <a:pt x="266" y="328"/>
                  <a:pt x="266" y="328"/>
                </a:cubicBezTo>
                <a:cubicBezTo>
                  <a:pt x="258" y="324"/>
                  <a:pt x="250" y="319"/>
                  <a:pt x="245" y="312"/>
                </a:cubicBezTo>
                <a:cubicBezTo>
                  <a:pt x="237" y="317"/>
                  <a:pt x="228" y="320"/>
                  <a:pt x="218" y="320"/>
                </a:cubicBezTo>
                <a:cubicBezTo>
                  <a:pt x="205" y="320"/>
                  <a:pt x="192" y="314"/>
                  <a:pt x="183" y="304"/>
                </a:cubicBezTo>
                <a:cubicBezTo>
                  <a:pt x="176" y="307"/>
                  <a:pt x="168" y="309"/>
                  <a:pt x="160" y="309"/>
                </a:cubicBezTo>
                <a:cubicBezTo>
                  <a:pt x="124" y="309"/>
                  <a:pt x="96" y="280"/>
                  <a:pt x="96" y="245"/>
                </a:cubicBezTo>
                <a:cubicBezTo>
                  <a:pt x="96" y="222"/>
                  <a:pt x="108" y="201"/>
                  <a:pt x="128" y="190"/>
                </a:cubicBezTo>
                <a:cubicBezTo>
                  <a:pt x="128" y="188"/>
                  <a:pt x="128" y="187"/>
                  <a:pt x="128" y="186"/>
                </a:cubicBezTo>
                <a:cubicBezTo>
                  <a:pt x="128" y="160"/>
                  <a:pt x="149" y="138"/>
                  <a:pt x="176" y="138"/>
                </a:cubicBezTo>
                <a:cubicBezTo>
                  <a:pt x="179" y="138"/>
                  <a:pt x="183" y="139"/>
                  <a:pt x="187" y="140"/>
                </a:cubicBezTo>
                <a:cubicBezTo>
                  <a:pt x="198" y="129"/>
                  <a:pt x="215" y="125"/>
                  <a:pt x="229" y="129"/>
                </a:cubicBezTo>
                <a:cubicBezTo>
                  <a:pt x="238" y="121"/>
                  <a:pt x="249" y="117"/>
                  <a:pt x="261" y="117"/>
                </a:cubicBezTo>
                <a:cubicBezTo>
                  <a:pt x="274" y="117"/>
                  <a:pt x="286" y="122"/>
                  <a:pt x="295" y="132"/>
                </a:cubicBezTo>
                <a:cubicBezTo>
                  <a:pt x="301" y="129"/>
                  <a:pt x="308" y="128"/>
                  <a:pt x="314" y="128"/>
                </a:cubicBezTo>
                <a:cubicBezTo>
                  <a:pt x="335" y="128"/>
                  <a:pt x="353" y="141"/>
                  <a:pt x="359" y="160"/>
                </a:cubicBezTo>
                <a:cubicBezTo>
                  <a:pt x="385" y="161"/>
                  <a:pt x="405" y="182"/>
                  <a:pt x="405" y="208"/>
                </a:cubicBezTo>
                <a:cubicBezTo>
                  <a:pt x="405" y="214"/>
                  <a:pt x="404" y="221"/>
                  <a:pt x="401" y="227"/>
                </a:cubicBezTo>
                <a:cubicBezTo>
                  <a:pt x="410" y="236"/>
                  <a:pt x="416" y="248"/>
                  <a:pt x="416" y="261"/>
                </a:cubicBezTo>
                <a:cubicBezTo>
                  <a:pt x="416" y="278"/>
                  <a:pt x="407" y="293"/>
                  <a:pt x="393" y="30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TextBox 50">
            <a:extLst>
              <a:ext uri="{FF2B5EF4-FFF2-40B4-BE49-F238E27FC236}">
                <a16:creationId xmlns:a16="http://schemas.microsoft.com/office/drawing/2014/main" id="{3B53F489-46CB-4AA5-A3C0-6497DAE4EF45}"/>
              </a:ext>
            </a:extLst>
          </p:cNvPr>
          <p:cNvSpPr txBox="1"/>
          <p:nvPr/>
        </p:nvSpPr>
        <p:spPr>
          <a:xfrm>
            <a:off x="1260459" y="1898214"/>
            <a:ext cx="1427968" cy="323165"/>
          </a:xfrm>
          <a:prstGeom prst="rect">
            <a:avLst/>
          </a:prstGeom>
          <a:noFill/>
        </p:spPr>
        <p:txBody>
          <a:bodyPr wrap="square" lIns="0" tIns="0" rIns="0" bIns="0" rtlCol="0">
            <a:spAutoFit/>
          </a:bodyPr>
          <a:lstStyle/>
          <a:p>
            <a:pPr algn="ctr">
              <a:spcBef>
                <a:spcPts val="600"/>
              </a:spcBef>
              <a:buSzPct val="100000"/>
            </a:pPr>
            <a:r>
              <a:rPr lang="en-GB" sz="1050" i="1">
                <a:solidFill>
                  <a:srgbClr val="313131"/>
                </a:solidFill>
              </a:rPr>
              <a:t>Exploring and incubating new ideas </a:t>
            </a:r>
          </a:p>
        </p:txBody>
      </p:sp>
      <p:sp>
        <p:nvSpPr>
          <p:cNvPr id="52" name="TextBox 51">
            <a:extLst>
              <a:ext uri="{FF2B5EF4-FFF2-40B4-BE49-F238E27FC236}">
                <a16:creationId xmlns:a16="http://schemas.microsoft.com/office/drawing/2014/main" id="{F566ABD9-64C8-4D5A-B416-134B054A86EE}"/>
              </a:ext>
            </a:extLst>
          </p:cNvPr>
          <p:cNvSpPr txBox="1"/>
          <p:nvPr/>
        </p:nvSpPr>
        <p:spPr>
          <a:xfrm>
            <a:off x="2065082" y="4747994"/>
            <a:ext cx="1427968" cy="323165"/>
          </a:xfrm>
          <a:prstGeom prst="rect">
            <a:avLst/>
          </a:prstGeom>
          <a:noFill/>
        </p:spPr>
        <p:txBody>
          <a:bodyPr wrap="square" lIns="0" tIns="0" rIns="0" bIns="0" rtlCol="0">
            <a:spAutoFit/>
          </a:bodyPr>
          <a:lstStyle/>
          <a:p>
            <a:pPr algn="ctr">
              <a:spcBef>
                <a:spcPts val="600"/>
              </a:spcBef>
              <a:buSzPct val="100000"/>
            </a:pPr>
            <a:r>
              <a:rPr lang="en-GB" sz="1050" i="1">
                <a:solidFill>
                  <a:srgbClr val="313131"/>
                </a:solidFill>
              </a:rPr>
              <a:t>Building technology solutions</a:t>
            </a:r>
          </a:p>
        </p:txBody>
      </p:sp>
      <p:sp>
        <p:nvSpPr>
          <p:cNvPr id="53" name="TextBox 52">
            <a:extLst>
              <a:ext uri="{FF2B5EF4-FFF2-40B4-BE49-F238E27FC236}">
                <a16:creationId xmlns:a16="http://schemas.microsoft.com/office/drawing/2014/main" id="{09E69E6F-4420-4A1A-AF5C-E000BA4BB4D3}"/>
              </a:ext>
            </a:extLst>
          </p:cNvPr>
          <p:cNvSpPr txBox="1"/>
          <p:nvPr/>
        </p:nvSpPr>
        <p:spPr>
          <a:xfrm>
            <a:off x="433439" y="4740658"/>
            <a:ext cx="1427968" cy="323165"/>
          </a:xfrm>
          <a:prstGeom prst="rect">
            <a:avLst/>
          </a:prstGeom>
          <a:noFill/>
        </p:spPr>
        <p:txBody>
          <a:bodyPr wrap="square" lIns="0" tIns="0" rIns="0" bIns="0" rtlCol="0">
            <a:spAutoFit/>
          </a:bodyPr>
          <a:lstStyle/>
          <a:p>
            <a:pPr algn="ctr">
              <a:spcBef>
                <a:spcPts val="600"/>
              </a:spcBef>
              <a:buSzPct val="100000"/>
            </a:pPr>
            <a:r>
              <a:rPr lang="en-GB" sz="1050" i="1">
                <a:solidFill>
                  <a:srgbClr val="313131"/>
                </a:solidFill>
              </a:rPr>
              <a:t>Operate and maintain technology solutions</a:t>
            </a:r>
          </a:p>
        </p:txBody>
      </p:sp>
    </p:spTree>
    <p:extLst>
      <p:ext uri="{BB962C8B-B14F-4D97-AF65-F5344CB8AC3E}">
        <p14:creationId xmlns:p14="http://schemas.microsoft.com/office/powerpoint/2010/main" val="30661852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a:spLocks noGrp="1"/>
          </p:cNvSpPr>
          <p:nvPr>
            <p:ph type="title"/>
          </p:nvPr>
        </p:nvSpPr>
        <p:spPr>
          <a:xfrm>
            <a:off x="469899" y="804672"/>
            <a:ext cx="4242777" cy="1995802"/>
          </a:xfrm>
        </p:spPr>
        <p:txBody>
          <a:bodyPr vert="horz" lIns="0" tIns="45720" rIns="0" bIns="0" rtlCol="0" anchor="t" anchorCtr="0">
            <a:noAutofit/>
          </a:bodyPr>
          <a:lstStyle/>
          <a:p>
            <a:r>
              <a:rPr lang="en-GB" sz="3600" spc="-75">
                <a:latin typeface="+mj-lt"/>
              </a:rPr>
              <a:t>Measures of Success: Example metrics and dashboards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320" y="379610"/>
            <a:ext cx="6098781" cy="6098781"/>
          </a:xfrm>
          <a:prstGeom prst="rect">
            <a:avLst/>
          </a:prstGeom>
        </p:spPr>
      </p:pic>
    </p:spTree>
    <p:extLst>
      <p:ext uri="{BB962C8B-B14F-4D97-AF65-F5344CB8AC3E}">
        <p14:creationId xmlns:p14="http://schemas.microsoft.com/office/powerpoint/2010/main" val="386876349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IT metrics framework overview </a:t>
            </a:r>
          </a:p>
        </p:txBody>
      </p:sp>
      <p:sp>
        <p:nvSpPr>
          <p:cNvPr id="3" name="Text Placeholder 2"/>
          <p:cNvSpPr>
            <a:spLocks noGrp="1"/>
          </p:cNvSpPr>
          <p:nvPr>
            <p:ph type="body" sz="quarter" idx="14"/>
          </p:nvPr>
        </p:nvSpPr>
        <p:spPr/>
        <p:txBody>
          <a:bodyPr vert="horz" lIns="0" tIns="0" rIns="0" bIns="0" rtlCol="0" anchor="t">
            <a:noAutofit/>
          </a:bodyPr>
          <a:lstStyle/>
          <a:p>
            <a:r>
              <a:rPr lang="en-GB">
                <a:cs typeface="Calibri Light"/>
              </a:rPr>
              <a:t>There are thousands of metrics organisations can choose from to implement. Typically IT departments implement a series of metrics and dashboards to support the executive, functions and individual teams. The optimal mix of metrics will depend on reporting objectives and data availability </a:t>
            </a:r>
            <a:endParaRPr lang="en-GB"/>
          </a:p>
        </p:txBody>
      </p:sp>
      <p:sp>
        <p:nvSpPr>
          <p:cNvPr id="4" name="Text Placeholder 3"/>
          <p:cNvSpPr>
            <a:spLocks noGrp="1"/>
          </p:cNvSpPr>
          <p:nvPr>
            <p:ph type="body" sz="quarter" idx="4294967295"/>
          </p:nvPr>
        </p:nvSpPr>
        <p:spPr>
          <a:xfrm>
            <a:off x="971550" y="320675"/>
            <a:ext cx="11220450" cy="138113"/>
          </a:xfrm>
        </p:spPr>
        <p:txBody>
          <a:bodyPr/>
          <a:lstStyle/>
          <a:p>
            <a:r>
              <a:rPr lang="en-GB"/>
              <a:t>MEASURES OF SUCCESS: EXAMPLE METRICS &amp; Dashboards</a:t>
            </a:r>
          </a:p>
        </p:txBody>
      </p:sp>
      <p:sp>
        <p:nvSpPr>
          <p:cNvPr id="60" name="TextBox 59">
            <a:extLst>
              <a:ext uri="{FF2B5EF4-FFF2-40B4-BE49-F238E27FC236}">
                <a16:creationId xmlns:a16="http://schemas.microsoft.com/office/drawing/2014/main" id="{4F251F5D-8D91-413F-9E69-295F6254CE78}"/>
              </a:ext>
            </a:extLst>
          </p:cNvPr>
          <p:cNvSpPr txBox="1"/>
          <p:nvPr/>
        </p:nvSpPr>
        <p:spPr>
          <a:xfrm>
            <a:off x="501649" y="1677353"/>
            <a:ext cx="3776664" cy="215444"/>
          </a:xfrm>
          <a:prstGeom prst="rect">
            <a:avLst/>
          </a:prstGeom>
          <a:noFill/>
        </p:spPr>
        <p:txBody>
          <a:bodyPr wrap="square" lIns="0" tIns="0" rIns="0" bIns="0" rtlCol="0">
            <a:spAutoFit/>
          </a:bodyPr>
          <a:lstStyle/>
          <a:p>
            <a:pPr>
              <a:spcBef>
                <a:spcPts val="600"/>
              </a:spcBef>
              <a:buSzPct val="100000"/>
            </a:pPr>
            <a:r>
              <a:rPr lang="en-GB" sz="1400" b="1">
                <a:solidFill>
                  <a:srgbClr val="313131"/>
                </a:solidFill>
              </a:rPr>
              <a:t>Typical IT dashboard levels  </a:t>
            </a:r>
          </a:p>
        </p:txBody>
      </p:sp>
      <p:sp>
        <p:nvSpPr>
          <p:cNvPr id="61" name="TextBox 60">
            <a:extLst>
              <a:ext uri="{FF2B5EF4-FFF2-40B4-BE49-F238E27FC236}">
                <a16:creationId xmlns:a16="http://schemas.microsoft.com/office/drawing/2014/main" id="{EBAC015E-B49E-4CC9-9F67-B0F1ACE44714}"/>
              </a:ext>
            </a:extLst>
          </p:cNvPr>
          <p:cNvSpPr txBox="1"/>
          <p:nvPr/>
        </p:nvSpPr>
        <p:spPr>
          <a:xfrm>
            <a:off x="7334250" y="1677353"/>
            <a:ext cx="3776664" cy="215444"/>
          </a:xfrm>
          <a:prstGeom prst="rect">
            <a:avLst/>
          </a:prstGeom>
          <a:noFill/>
        </p:spPr>
        <p:txBody>
          <a:bodyPr wrap="square" lIns="0" tIns="0" rIns="0" bIns="0" rtlCol="0">
            <a:spAutoFit/>
          </a:bodyPr>
          <a:lstStyle/>
          <a:p>
            <a:pPr>
              <a:spcBef>
                <a:spcPts val="600"/>
              </a:spcBef>
              <a:buSzPct val="100000"/>
            </a:pPr>
            <a:r>
              <a:rPr lang="en-GB" sz="1400" b="1">
                <a:solidFill>
                  <a:srgbClr val="313131"/>
                </a:solidFill>
              </a:rPr>
              <a:t>Example IT dashboard mock ups  </a:t>
            </a:r>
          </a:p>
        </p:txBody>
      </p:sp>
      <p:pic>
        <p:nvPicPr>
          <p:cNvPr id="123" name="Picture 122">
            <a:extLst>
              <a:ext uri="{FF2B5EF4-FFF2-40B4-BE49-F238E27FC236}">
                <a16:creationId xmlns:a16="http://schemas.microsoft.com/office/drawing/2014/main" id="{61B48650-E23F-40C4-9242-C06E265998DA}"/>
              </a:ext>
            </a:extLst>
          </p:cNvPr>
          <p:cNvPicPr>
            <a:picLocks noChangeAspect="1"/>
          </p:cNvPicPr>
          <p:nvPr/>
        </p:nvPicPr>
        <p:blipFill>
          <a:blip r:embed="rId3"/>
          <a:stretch>
            <a:fillRect/>
          </a:stretch>
        </p:blipFill>
        <p:spPr>
          <a:xfrm>
            <a:off x="7334250" y="2004432"/>
            <a:ext cx="3917951" cy="2095243"/>
          </a:xfrm>
          <a:prstGeom prst="rect">
            <a:avLst/>
          </a:prstGeom>
        </p:spPr>
      </p:pic>
      <p:pic>
        <p:nvPicPr>
          <p:cNvPr id="5" name="Picture 4">
            <a:extLst>
              <a:ext uri="{FF2B5EF4-FFF2-40B4-BE49-F238E27FC236}">
                <a16:creationId xmlns:a16="http://schemas.microsoft.com/office/drawing/2014/main" id="{C2A3B9C9-DD74-459D-95BE-1F4521EEB034}"/>
              </a:ext>
            </a:extLst>
          </p:cNvPr>
          <p:cNvPicPr>
            <a:picLocks noChangeAspect="1"/>
          </p:cNvPicPr>
          <p:nvPr/>
        </p:nvPicPr>
        <p:blipFill>
          <a:blip r:embed="rId4"/>
          <a:stretch>
            <a:fillRect/>
          </a:stretch>
        </p:blipFill>
        <p:spPr>
          <a:xfrm>
            <a:off x="7334250" y="4383614"/>
            <a:ext cx="3917951" cy="1951336"/>
          </a:xfrm>
          <a:prstGeom prst="rect">
            <a:avLst/>
          </a:prstGeom>
        </p:spPr>
      </p:pic>
      <p:sp>
        <p:nvSpPr>
          <p:cNvPr id="62" name="Rectangle 61">
            <a:extLst>
              <a:ext uri="{FF2B5EF4-FFF2-40B4-BE49-F238E27FC236}">
                <a16:creationId xmlns:a16="http://schemas.microsoft.com/office/drawing/2014/main" id="{2ACC81AE-7839-4422-9F93-71384B19E2AE}"/>
              </a:ext>
            </a:extLst>
          </p:cNvPr>
          <p:cNvSpPr/>
          <p:nvPr/>
        </p:nvSpPr>
        <p:spPr>
          <a:xfrm>
            <a:off x="501648" y="2579058"/>
            <a:ext cx="1120777" cy="93617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b="1">
                <a:solidFill>
                  <a:schemeClr val="tx1"/>
                </a:solidFill>
              </a:rPr>
              <a:t>Executive</a:t>
            </a:r>
          </a:p>
        </p:txBody>
      </p:sp>
      <p:sp>
        <p:nvSpPr>
          <p:cNvPr id="63" name="Rectangle 62">
            <a:extLst>
              <a:ext uri="{FF2B5EF4-FFF2-40B4-BE49-F238E27FC236}">
                <a16:creationId xmlns:a16="http://schemas.microsoft.com/office/drawing/2014/main" id="{C9C35B8D-A21D-4555-856D-F5D28B77FEFD}"/>
              </a:ext>
            </a:extLst>
          </p:cNvPr>
          <p:cNvSpPr/>
          <p:nvPr/>
        </p:nvSpPr>
        <p:spPr>
          <a:xfrm>
            <a:off x="501648" y="3915529"/>
            <a:ext cx="1120777" cy="93617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b="1">
                <a:solidFill>
                  <a:schemeClr val="tx1"/>
                </a:solidFill>
              </a:rPr>
              <a:t>Function</a:t>
            </a:r>
          </a:p>
        </p:txBody>
      </p:sp>
      <p:sp>
        <p:nvSpPr>
          <p:cNvPr id="64" name="Rectangle 63">
            <a:extLst>
              <a:ext uri="{FF2B5EF4-FFF2-40B4-BE49-F238E27FC236}">
                <a16:creationId xmlns:a16="http://schemas.microsoft.com/office/drawing/2014/main" id="{50002E1D-B12F-4525-86B0-9A470C9A3717}"/>
              </a:ext>
            </a:extLst>
          </p:cNvPr>
          <p:cNvSpPr/>
          <p:nvPr/>
        </p:nvSpPr>
        <p:spPr>
          <a:xfrm>
            <a:off x="501648" y="5252000"/>
            <a:ext cx="1120777" cy="9361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400" b="1">
                <a:solidFill>
                  <a:schemeClr val="tx1"/>
                </a:solidFill>
              </a:rPr>
              <a:t>Team*</a:t>
            </a:r>
          </a:p>
        </p:txBody>
      </p:sp>
      <p:sp>
        <p:nvSpPr>
          <p:cNvPr id="69" name="Rectangle 68">
            <a:extLst>
              <a:ext uri="{FF2B5EF4-FFF2-40B4-BE49-F238E27FC236}">
                <a16:creationId xmlns:a16="http://schemas.microsoft.com/office/drawing/2014/main" id="{F1A9F872-BF89-4548-BF20-92A625251D26}"/>
              </a:ext>
            </a:extLst>
          </p:cNvPr>
          <p:cNvSpPr/>
          <p:nvPr/>
        </p:nvSpPr>
        <p:spPr>
          <a:xfrm>
            <a:off x="1830030" y="2114855"/>
            <a:ext cx="1736649" cy="23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AU" sz="1200" b="1">
                <a:solidFill>
                  <a:schemeClr val="accent5"/>
                </a:solidFill>
              </a:rPr>
              <a:t>Who is it for?</a:t>
            </a:r>
            <a:endParaRPr lang="en-AU" sz="1200">
              <a:solidFill>
                <a:schemeClr val="accent5"/>
              </a:solidFill>
            </a:endParaRPr>
          </a:p>
        </p:txBody>
      </p:sp>
      <p:sp>
        <p:nvSpPr>
          <p:cNvPr id="70" name="Rectangle 69">
            <a:extLst>
              <a:ext uri="{FF2B5EF4-FFF2-40B4-BE49-F238E27FC236}">
                <a16:creationId xmlns:a16="http://schemas.microsoft.com/office/drawing/2014/main" id="{4863FD03-70A2-4B79-A721-F1AF8E9C06F0}"/>
              </a:ext>
            </a:extLst>
          </p:cNvPr>
          <p:cNvSpPr/>
          <p:nvPr/>
        </p:nvSpPr>
        <p:spPr>
          <a:xfrm>
            <a:off x="3457724" y="2114855"/>
            <a:ext cx="1497147" cy="23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AU" sz="1200" b="1">
                <a:solidFill>
                  <a:schemeClr val="accent5"/>
                </a:solidFill>
              </a:rPr>
              <a:t>What is it?</a:t>
            </a:r>
            <a:endParaRPr lang="en-AU" sz="1200">
              <a:solidFill>
                <a:schemeClr val="accent5"/>
              </a:solidFill>
            </a:endParaRPr>
          </a:p>
        </p:txBody>
      </p:sp>
      <p:sp>
        <p:nvSpPr>
          <p:cNvPr id="71" name="Rectangle 70">
            <a:extLst>
              <a:ext uri="{FF2B5EF4-FFF2-40B4-BE49-F238E27FC236}">
                <a16:creationId xmlns:a16="http://schemas.microsoft.com/office/drawing/2014/main" id="{3D93CA14-4FC1-4300-82E4-875881B09394}"/>
              </a:ext>
            </a:extLst>
          </p:cNvPr>
          <p:cNvSpPr/>
          <p:nvPr/>
        </p:nvSpPr>
        <p:spPr>
          <a:xfrm>
            <a:off x="1830033" y="3929864"/>
            <a:ext cx="1438748" cy="8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AU" sz="1100">
                <a:solidFill>
                  <a:schemeClr val="tx1"/>
                </a:solidFill>
              </a:rPr>
              <a:t>IT leadership team to review internal performance of the function</a:t>
            </a:r>
          </a:p>
        </p:txBody>
      </p:sp>
      <p:sp>
        <p:nvSpPr>
          <p:cNvPr id="72" name="Rectangle 71">
            <a:extLst>
              <a:ext uri="{FF2B5EF4-FFF2-40B4-BE49-F238E27FC236}">
                <a16:creationId xmlns:a16="http://schemas.microsoft.com/office/drawing/2014/main" id="{54B7F491-49C1-436E-A55B-7C19CD53E197}"/>
              </a:ext>
            </a:extLst>
          </p:cNvPr>
          <p:cNvSpPr/>
          <p:nvPr/>
        </p:nvSpPr>
        <p:spPr>
          <a:xfrm>
            <a:off x="1830033" y="2579057"/>
            <a:ext cx="1438746" cy="8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AU" sz="1100">
                <a:solidFill>
                  <a:schemeClr val="tx1"/>
                </a:solidFill>
              </a:rPr>
              <a:t>IT leadership team to communicate value to business executives</a:t>
            </a:r>
          </a:p>
        </p:txBody>
      </p:sp>
      <p:sp>
        <p:nvSpPr>
          <p:cNvPr id="74" name="Rectangle 73">
            <a:extLst>
              <a:ext uri="{FF2B5EF4-FFF2-40B4-BE49-F238E27FC236}">
                <a16:creationId xmlns:a16="http://schemas.microsoft.com/office/drawing/2014/main" id="{92831472-6A9E-4748-80C8-2339B85133F6}"/>
              </a:ext>
            </a:extLst>
          </p:cNvPr>
          <p:cNvSpPr/>
          <p:nvPr/>
        </p:nvSpPr>
        <p:spPr>
          <a:xfrm>
            <a:off x="3457724" y="2584351"/>
            <a:ext cx="1384049" cy="8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AU" sz="1100">
                <a:solidFill>
                  <a:schemeClr val="tx1"/>
                </a:solidFill>
              </a:rPr>
              <a:t>High-level overview of IT function and business value</a:t>
            </a:r>
          </a:p>
        </p:txBody>
      </p:sp>
      <p:sp>
        <p:nvSpPr>
          <p:cNvPr id="75" name="Rectangle 74">
            <a:extLst>
              <a:ext uri="{FF2B5EF4-FFF2-40B4-BE49-F238E27FC236}">
                <a16:creationId xmlns:a16="http://schemas.microsoft.com/office/drawing/2014/main" id="{7EB4E992-37FD-419A-983E-8160C21B6B55}"/>
              </a:ext>
            </a:extLst>
          </p:cNvPr>
          <p:cNvSpPr/>
          <p:nvPr/>
        </p:nvSpPr>
        <p:spPr>
          <a:xfrm>
            <a:off x="3457724" y="3929864"/>
            <a:ext cx="1344733" cy="8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AU" sz="1100">
                <a:solidFill>
                  <a:schemeClr val="tx1"/>
                </a:solidFill>
              </a:rPr>
              <a:t>Key metrics across the IT function</a:t>
            </a:r>
          </a:p>
        </p:txBody>
      </p:sp>
      <p:sp>
        <p:nvSpPr>
          <p:cNvPr id="76" name="Rectangle 75">
            <a:extLst>
              <a:ext uri="{FF2B5EF4-FFF2-40B4-BE49-F238E27FC236}">
                <a16:creationId xmlns:a16="http://schemas.microsoft.com/office/drawing/2014/main" id="{96EB3958-716A-4A42-B8C8-C782289A92A9}"/>
              </a:ext>
            </a:extLst>
          </p:cNvPr>
          <p:cNvSpPr/>
          <p:nvPr/>
        </p:nvSpPr>
        <p:spPr>
          <a:xfrm>
            <a:off x="3457724" y="5251999"/>
            <a:ext cx="1384049" cy="8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AU" sz="1100">
                <a:solidFill>
                  <a:schemeClr val="tx1"/>
                </a:solidFill>
              </a:rPr>
              <a:t>Detailed metrics on the functioning of a specific IT team</a:t>
            </a:r>
          </a:p>
        </p:txBody>
      </p:sp>
      <p:sp>
        <p:nvSpPr>
          <p:cNvPr id="77" name="Rectangle 76">
            <a:extLst>
              <a:ext uri="{FF2B5EF4-FFF2-40B4-BE49-F238E27FC236}">
                <a16:creationId xmlns:a16="http://schemas.microsoft.com/office/drawing/2014/main" id="{6BE90B41-AE9D-4B25-8583-9CE61347B398}"/>
              </a:ext>
            </a:extLst>
          </p:cNvPr>
          <p:cNvSpPr/>
          <p:nvPr/>
        </p:nvSpPr>
        <p:spPr>
          <a:xfrm>
            <a:off x="5116562" y="2114856"/>
            <a:ext cx="2053857" cy="23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1200" b="1">
                <a:solidFill>
                  <a:schemeClr val="accent5"/>
                </a:solidFill>
              </a:rPr>
              <a:t>How does it help?</a:t>
            </a:r>
            <a:endParaRPr lang="en-AU" sz="1200">
              <a:solidFill>
                <a:schemeClr val="accent5"/>
              </a:solidFill>
            </a:endParaRPr>
          </a:p>
        </p:txBody>
      </p:sp>
      <p:sp>
        <p:nvSpPr>
          <p:cNvPr id="78" name="Rectangle 77">
            <a:extLst>
              <a:ext uri="{FF2B5EF4-FFF2-40B4-BE49-F238E27FC236}">
                <a16:creationId xmlns:a16="http://schemas.microsoft.com/office/drawing/2014/main" id="{A970BB3C-8D8E-4650-B6ED-B593364C3096}"/>
              </a:ext>
            </a:extLst>
          </p:cNvPr>
          <p:cNvSpPr/>
          <p:nvPr/>
        </p:nvSpPr>
        <p:spPr>
          <a:xfrm>
            <a:off x="5116562" y="2579057"/>
            <a:ext cx="1987387" cy="8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r>
              <a:rPr lang="en-AU" sz="1100" b="1">
                <a:solidFill>
                  <a:schemeClr val="tx1"/>
                </a:solidFill>
              </a:rPr>
              <a:t>Demonstrates business value </a:t>
            </a:r>
            <a:r>
              <a:rPr lang="en-AU" sz="1100">
                <a:solidFill>
                  <a:schemeClr val="tx1"/>
                </a:solidFill>
              </a:rPr>
              <a:t>of IT </a:t>
            </a:r>
          </a:p>
          <a:p>
            <a:pPr marL="171450" indent="-171450">
              <a:buFont typeface="Arial" panose="020B0604020202020204" pitchFamily="34" charset="0"/>
              <a:buChar char="•"/>
            </a:pPr>
            <a:r>
              <a:rPr lang="en-AU" sz="1100">
                <a:solidFill>
                  <a:schemeClr val="tx1"/>
                </a:solidFill>
              </a:rPr>
              <a:t>Tracks delivery of strategic goals</a:t>
            </a:r>
          </a:p>
        </p:txBody>
      </p:sp>
      <p:sp>
        <p:nvSpPr>
          <p:cNvPr id="79" name="Rectangle 78">
            <a:extLst>
              <a:ext uri="{FF2B5EF4-FFF2-40B4-BE49-F238E27FC236}">
                <a16:creationId xmlns:a16="http://schemas.microsoft.com/office/drawing/2014/main" id="{C8B50B9D-ABDE-4168-9EA9-E9DFF383AD22}"/>
              </a:ext>
            </a:extLst>
          </p:cNvPr>
          <p:cNvSpPr/>
          <p:nvPr/>
        </p:nvSpPr>
        <p:spPr>
          <a:xfrm>
            <a:off x="5116562" y="3938216"/>
            <a:ext cx="1945590" cy="8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r>
              <a:rPr lang="en-AU" sz="1100">
                <a:solidFill>
                  <a:schemeClr val="tx1"/>
                </a:solidFill>
              </a:rPr>
              <a:t>Tracks</a:t>
            </a:r>
            <a:r>
              <a:rPr lang="en-AU" sz="1100" b="1">
                <a:solidFill>
                  <a:schemeClr val="tx1"/>
                </a:solidFill>
              </a:rPr>
              <a:t> delivery of value</a:t>
            </a:r>
            <a:r>
              <a:rPr lang="en-AU" sz="1100">
                <a:solidFill>
                  <a:schemeClr val="tx1"/>
                </a:solidFill>
              </a:rPr>
              <a:t> and overall performance of IT at a more granular level </a:t>
            </a:r>
          </a:p>
          <a:p>
            <a:pPr marL="171450" indent="-171450">
              <a:buFont typeface="Arial" panose="020B0604020202020204" pitchFamily="34" charset="0"/>
              <a:buChar char="•"/>
            </a:pPr>
            <a:r>
              <a:rPr lang="en-AU" sz="1100">
                <a:solidFill>
                  <a:schemeClr val="tx1"/>
                </a:solidFill>
              </a:rPr>
              <a:t>Supports continuous improvement of IT</a:t>
            </a:r>
          </a:p>
        </p:txBody>
      </p:sp>
      <p:sp>
        <p:nvSpPr>
          <p:cNvPr id="80" name="Rectangle 79">
            <a:extLst>
              <a:ext uri="{FF2B5EF4-FFF2-40B4-BE49-F238E27FC236}">
                <a16:creationId xmlns:a16="http://schemas.microsoft.com/office/drawing/2014/main" id="{6C9E8409-F24F-49EF-9DEF-09508CA764F5}"/>
              </a:ext>
            </a:extLst>
          </p:cNvPr>
          <p:cNvSpPr/>
          <p:nvPr/>
        </p:nvSpPr>
        <p:spPr>
          <a:xfrm>
            <a:off x="5116561" y="5251999"/>
            <a:ext cx="2010084" cy="8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r>
              <a:rPr lang="en-AU" sz="1100">
                <a:solidFill>
                  <a:schemeClr val="tx1"/>
                </a:solidFill>
              </a:rPr>
              <a:t>Supports </a:t>
            </a:r>
            <a:r>
              <a:rPr lang="en-AU" sz="1100" b="1">
                <a:solidFill>
                  <a:schemeClr val="tx1"/>
                </a:solidFill>
              </a:rPr>
              <a:t>continuous improvement </a:t>
            </a:r>
            <a:r>
              <a:rPr lang="en-AU" sz="1100">
                <a:solidFill>
                  <a:schemeClr val="tx1"/>
                </a:solidFill>
              </a:rPr>
              <a:t>of IT </a:t>
            </a:r>
          </a:p>
          <a:p>
            <a:pPr marL="171450" indent="-171450">
              <a:buFont typeface="Arial" panose="020B0604020202020204" pitchFamily="34" charset="0"/>
              <a:buChar char="•"/>
            </a:pPr>
            <a:r>
              <a:rPr lang="en-AU" sz="1100">
                <a:solidFill>
                  <a:schemeClr val="tx1"/>
                </a:solidFill>
              </a:rPr>
              <a:t>Manages and anticipates the need and performance of a function</a:t>
            </a:r>
          </a:p>
        </p:txBody>
      </p:sp>
      <p:cxnSp>
        <p:nvCxnSpPr>
          <p:cNvPr id="89" name="Straight Connector 88">
            <a:extLst>
              <a:ext uri="{FF2B5EF4-FFF2-40B4-BE49-F238E27FC236}">
                <a16:creationId xmlns:a16="http://schemas.microsoft.com/office/drawing/2014/main" id="{FC8308ED-A659-49B4-8E06-01EC16C035C4}"/>
              </a:ext>
            </a:extLst>
          </p:cNvPr>
          <p:cNvCxnSpPr/>
          <p:nvPr/>
        </p:nvCxnSpPr>
        <p:spPr>
          <a:xfrm>
            <a:off x="501648" y="3715379"/>
            <a:ext cx="6668771"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DF5817-BDFB-4539-B83E-A1BB1AA2B7DE}"/>
              </a:ext>
            </a:extLst>
          </p:cNvPr>
          <p:cNvCxnSpPr/>
          <p:nvPr/>
        </p:nvCxnSpPr>
        <p:spPr>
          <a:xfrm>
            <a:off x="501648" y="5051850"/>
            <a:ext cx="6668771"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550C2D47-AC5A-4185-8322-A8EEA788D161}"/>
              </a:ext>
            </a:extLst>
          </p:cNvPr>
          <p:cNvSpPr/>
          <p:nvPr/>
        </p:nvSpPr>
        <p:spPr>
          <a:xfrm>
            <a:off x="1830033" y="5251999"/>
            <a:ext cx="1438748" cy="81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AU" sz="1100">
                <a:solidFill>
                  <a:schemeClr val="tx1"/>
                </a:solidFill>
              </a:rPr>
              <a:t>Leaders and members of specific teams within IT</a:t>
            </a:r>
          </a:p>
        </p:txBody>
      </p:sp>
      <p:sp>
        <p:nvSpPr>
          <p:cNvPr id="124" name="Rectangle 123">
            <a:extLst>
              <a:ext uri="{FF2B5EF4-FFF2-40B4-BE49-F238E27FC236}">
                <a16:creationId xmlns:a16="http://schemas.microsoft.com/office/drawing/2014/main" id="{533471A4-9867-4D32-B97E-C90496C726AD}"/>
              </a:ext>
            </a:extLst>
          </p:cNvPr>
          <p:cNvSpPr/>
          <p:nvPr/>
        </p:nvSpPr>
        <p:spPr>
          <a:xfrm>
            <a:off x="501648" y="2114855"/>
            <a:ext cx="1120777" cy="23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AU" sz="1200" b="1">
                <a:solidFill>
                  <a:schemeClr val="accent5"/>
                </a:solidFill>
              </a:rPr>
              <a:t>Dashboard type</a:t>
            </a:r>
            <a:endParaRPr lang="en-AU" sz="1200">
              <a:solidFill>
                <a:schemeClr val="accent5"/>
              </a:solidFill>
            </a:endParaRPr>
          </a:p>
        </p:txBody>
      </p:sp>
    </p:spTree>
    <p:extLst>
      <p:ext uri="{BB962C8B-B14F-4D97-AF65-F5344CB8AC3E}">
        <p14:creationId xmlns:p14="http://schemas.microsoft.com/office/powerpoint/2010/main" val="97642522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2523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501650" y="1750671"/>
            <a:ext cx="4176000" cy="4356342"/>
          </a:xfrm>
          <a:prstGeom prst="rect">
            <a:avLst/>
          </a:prstGeom>
          <a:solidFill>
            <a:schemeClr val="accent1">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9" name="Rectangle 198"/>
          <p:cNvSpPr/>
          <p:nvPr/>
        </p:nvSpPr>
        <p:spPr bwMode="gray">
          <a:xfrm>
            <a:off x="7538942" y="1750671"/>
            <a:ext cx="4176000" cy="4356342"/>
          </a:xfrm>
          <a:prstGeom prst="rect">
            <a:avLst/>
          </a:prstGeom>
          <a:solidFill>
            <a:schemeClr val="accent2">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p:cNvSpPr>
            <a:spLocks noGrp="1"/>
          </p:cNvSpPr>
          <p:nvPr>
            <p:ph type="title"/>
          </p:nvPr>
        </p:nvSpPr>
        <p:spPr>
          <a:xfrm>
            <a:off x="501650" y="316800"/>
            <a:ext cx="11220449" cy="364417"/>
          </a:xfrm>
        </p:spPr>
        <p:txBody>
          <a:bodyPr vert="horz" lIns="0" tIns="0" rIns="0" bIns="0" rtlCol="0" anchor="t" anchorCtr="0">
            <a:noAutofit/>
          </a:bodyPr>
          <a:lstStyle/>
          <a:p>
            <a:r>
              <a:rPr lang="es" sz="2200" b="1" dirty="0">
                <a:latin typeface="Open Sans ExtraBold" panose="020B0906030804020204" pitchFamily="34" charset="0"/>
                <a:ea typeface="Open Sans ExtraBold" panose="020B0906030804020204" pitchFamily="34" charset="0"/>
                <a:cs typeface="Open Sans ExtraBold" panose="020B0906030804020204" pitchFamily="34" charset="0"/>
              </a:rPr>
              <a:t>Los modelos operativos tecnológicos están evolucionando</a:t>
            </a:r>
            <a:endParaRPr lang="en-GB" sz="2200" b="1"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 Placeholder 4"/>
          <p:cNvSpPr>
            <a:spLocks noGrp="1"/>
          </p:cNvSpPr>
          <p:nvPr>
            <p:ph type="body" sz="quarter" idx="14"/>
          </p:nvPr>
        </p:nvSpPr>
        <p:spPr>
          <a:xfrm>
            <a:off x="501650" y="795600"/>
            <a:ext cx="11199600" cy="246221"/>
          </a:xfrm>
          <a:noFill/>
        </p:spPr>
        <p:txBody>
          <a:bodyPr vert="horz" wrap="square" lIns="0" tIns="0" rIns="0" bIns="0" rtlCol="0">
            <a:spAutoFit/>
          </a:bodyPr>
          <a:lstStyle/>
          <a:p>
            <a:r>
              <a:rPr lang="es" sz="1600" dirty="0">
                <a:latin typeface="Calibri" panose="020F0502020204030204" pitchFamily="34" charset="0"/>
                <a:cs typeface="Calibri" panose="020F0502020204030204" pitchFamily="34" charset="0"/>
              </a:rPr>
              <a:t>Seguimos viendo un cambio en los modelos operativos tecnológicos centrados en cómo la empresa se organiza, ejecuta y se comporta.</a:t>
            </a:r>
            <a:endParaRPr lang="en-GB" sz="1600" dirty="0">
              <a:latin typeface="Calibri" panose="020F0502020204030204" pitchFamily="34" charset="0"/>
              <a:cs typeface="Calibri" panose="020F0502020204030204" pitchFamily="34" charset="0"/>
            </a:endParaRPr>
          </a:p>
        </p:txBody>
      </p:sp>
      <p:sp>
        <p:nvSpPr>
          <p:cNvPr id="142" name="Rectangle 141">
            <a:extLst>
              <a:ext uri="{FF2B5EF4-FFF2-40B4-BE49-F238E27FC236}">
                <a16:creationId xmlns:a16="http://schemas.microsoft.com/office/drawing/2014/main" id="{E4A259F7-0597-404A-A29C-F06D45BE6DAE}"/>
              </a:ext>
            </a:extLst>
          </p:cNvPr>
          <p:cNvSpPr/>
          <p:nvPr/>
        </p:nvSpPr>
        <p:spPr>
          <a:xfrm>
            <a:off x="931867" y="1407188"/>
            <a:ext cx="3087679"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300" normalizeH="0" baseline="0" noProof="0" dirty="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HOY</a:t>
            </a:r>
          </a:p>
        </p:txBody>
      </p:sp>
      <p:sp>
        <p:nvSpPr>
          <p:cNvPr id="143" name="Rectangle 142">
            <a:extLst>
              <a:ext uri="{FF2B5EF4-FFF2-40B4-BE49-F238E27FC236}">
                <a16:creationId xmlns:a16="http://schemas.microsoft.com/office/drawing/2014/main" id="{C93AD210-A789-4176-87EB-99429BA6B3C5}"/>
              </a:ext>
            </a:extLst>
          </p:cNvPr>
          <p:cNvSpPr/>
          <p:nvPr/>
        </p:nvSpPr>
        <p:spPr>
          <a:xfrm>
            <a:off x="7734554" y="1393520"/>
            <a:ext cx="3784777"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s-MX" sz="1600" b="1" spc="300" dirty="0">
                <a:solidFill>
                  <a:srgbClr val="26890D"/>
                </a:solidFill>
                <a:latin typeface="Open Sans" panose="020B0606030504020204" pitchFamily="34" charset="0"/>
                <a:ea typeface="Open Sans" panose="020B0606030504020204" pitchFamily="34" charset="0"/>
                <a:cs typeface="Open Sans" panose="020B0606030504020204" pitchFamily="34" charset="0"/>
              </a:rPr>
              <a:t>M</a:t>
            </a:r>
            <a:r>
              <a:rPr lang="en-US" sz="1600" b="1" spc="300" dirty="0">
                <a:solidFill>
                  <a:srgbClr val="26890D"/>
                </a:solidFill>
                <a:latin typeface="Open Sans" panose="020B0606030504020204" pitchFamily="34" charset="0"/>
                <a:ea typeface="Open Sans" panose="020B0606030504020204" pitchFamily="34" charset="0"/>
                <a:cs typeface="Open Sans" panose="020B0606030504020204" pitchFamily="34" charset="0"/>
              </a:rPr>
              <a:t>AÑANA</a:t>
            </a:r>
            <a:endParaRPr kumimoji="0" lang="en-US" sz="1800" b="1" i="0" u="none" strike="noStrike" kern="1200" cap="none" spc="300" normalizeH="0" baseline="30000" noProof="0" dirty="0">
              <a:ln>
                <a:noFill/>
              </a:ln>
              <a:solidFill>
                <a:srgbClr val="26890D"/>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44" name="Straight Arrow Connector 143">
            <a:extLst>
              <a:ext uri="{FF2B5EF4-FFF2-40B4-BE49-F238E27FC236}">
                <a16:creationId xmlns:a16="http://schemas.microsoft.com/office/drawing/2014/main" id="{FA60CC83-9E1B-453F-9885-CF363F0AB151}"/>
              </a:ext>
            </a:extLst>
          </p:cNvPr>
          <p:cNvCxnSpPr>
            <a:cxnSpLocks/>
          </p:cNvCxnSpPr>
          <p:nvPr/>
        </p:nvCxnSpPr>
        <p:spPr>
          <a:xfrm flipV="1">
            <a:off x="4852620" y="1895368"/>
            <a:ext cx="2479601" cy="9022"/>
          </a:xfrm>
          <a:prstGeom prst="straightConnector1">
            <a:avLst/>
          </a:prstGeom>
          <a:ln w="50800">
            <a:gradFill>
              <a:gsLst>
                <a:gs pos="0">
                  <a:schemeClr val="accent1"/>
                </a:gs>
                <a:gs pos="100000">
                  <a:schemeClr val="accent3"/>
                </a:gs>
              </a:gsLst>
              <a:lin ang="21594000" scaled="0"/>
            </a:gra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25256712-C152-4D7F-830D-30C0E9D5035D}"/>
              </a:ext>
            </a:extLst>
          </p:cNvPr>
          <p:cNvSpPr>
            <a:spLocks/>
          </p:cNvSpPr>
          <p:nvPr/>
        </p:nvSpPr>
        <p:spPr>
          <a:xfrm>
            <a:off x="5178020" y="5061315"/>
            <a:ext cx="1828800" cy="731520"/>
          </a:xfrm>
          <a:prstGeom prst="rect">
            <a:avLst/>
          </a:prstGeom>
          <a:solidFill>
            <a:schemeClr val="bg2">
              <a:lumMod val="20000"/>
              <a:lumOff val="80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CÓMO SE COMPORTA LA TECNOLOGÍA</a:t>
            </a:r>
          </a:p>
        </p:txBody>
      </p:sp>
      <p:sp>
        <p:nvSpPr>
          <p:cNvPr id="147" name="Rectangle 146">
            <a:extLst>
              <a:ext uri="{FF2B5EF4-FFF2-40B4-BE49-F238E27FC236}">
                <a16:creationId xmlns:a16="http://schemas.microsoft.com/office/drawing/2014/main" id="{7B601BE5-1B3C-48DC-912E-5A539806D7E0}"/>
              </a:ext>
            </a:extLst>
          </p:cNvPr>
          <p:cNvSpPr>
            <a:spLocks/>
          </p:cNvSpPr>
          <p:nvPr/>
        </p:nvSpPr>
        <p:spPr>
          <a:xfrm>
            <a:off x="5178020" y="2351582"/>
            <a:ext cx="1828800" cy="731520"/>
          </a:xfrm>
          <a:prstGeom prst="rect">
            <a:avLst/>
          </a:prstGeom>
          <a:solidFill>
            <a:schemeClr val="bg2">
              <a:lumMod val="20000"/>
              <a:lumOff val="80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CÓMO SE EJECUTA LA TECNOLOGÍA</a:t>
            </a:r>
          </a:p>
        </p:txBody>
      </p:sp>
      <p:sp>
        <p:nvSpPr>
          <p:cNvPr id="148" name="Rectangle 147">
            <a:extLst>
              <a:ext uri="{FF2B5EF4-FFF2-40B4-BE49-F238E27FC236}">
                <a16:creationId xmlns:a16="http://schemas.microsoft.com/office/drawing/2014/main" id="{044810EC-CE21-46D8-9599-EDB357C55BC5}"/>
              </a:ext>
            </a:extLst>
          </p:cNvPr>
          <p:cNvSpPr>
            <a:spLocks/>
          </p:cNvSpPr>
          <p:nvPr/>
        </p:nvSpPr>
        <p:spPr>
          <a:xfrm>
            <a:off x="5178020" y="3706449"/>
            <a:ext cx="1828800" cy="731520"/>
          </a:xfrm>
          <a:prstGeom prst="rect">
            <a:avLst/>
          </a:prstGeom>
          <a:solidFill>
            <a:schemeClr val="bg2">
              <a:lumMod val="20000"/>
              <a:lumOff val="80000"/>
            </a:schemeClr>
          </a:solidFill>
          <a:ln w="1079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CÓMO SE ORGANIZA LA TECNOLOGÍA</a:t>
            </a:r>
          </a:p>
        </p:txBody>
      </p:sp>
      <p:sp>
        <p:nvSpPr>
          <p:cNvPr id="149" name="Rectangle 148">
            <a:extLst>
              <a:ext uri="{FF2B5EF4-FFF2-40B4-BE49-F238E27FC236}">
                <a16:creationId xmlns:a16="http://schemas.microsoft.com/office/drawing/2014/main" id="{48663586-9DD1-4D8F-BA25-B665918E4E52}"/>
              </a:ext>
            </a:extLst>
          </p:cNvPr>
          <p:cNvSpPr/>
          <p:nvPr/>
        </p:nvSpPr>
        <p:spPr>
          <a:xfrm>
            <a:off x="977339" y="1814904"/>
            <a:ext cx="3672000" cy="407804"/>
          </a:xfrm>
          <a:prstGeom prst="rect">
            <a:avLst/>
          </a:prstGeom>
        </p:spPr>
        <p:txBody>
          <a:bodyPr wrap="square" lIns="36000" rIns="72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OPERADORES DE CONFIANZA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Entrega y gestión eficaces de aplicaciones e infraestructura</a:t>
            </a:r>
          </a:p>
        </p:txBody>
      </p:sp>
      <p:sp>
        <p:nvSpPr>
          <p:cNvPr id="150" name="Rectangle 149">
            <a:extLst>
              <a:ext uri="{FF2B5EF4-FFF2-40B4-BE49-F238E27FC236}">
                <a16:creationId xmlns:a16="http://schemas.microsoft.com/office/drawing/2014/main" id="{31E1FF46-890F-431B-B7D5-AFEE9BB0D826}"/>
              </a:ext>
            </a:extLst>
          </p:cNvPr>
          <p:cNvSpPr/>
          <p:nvPr/>
        </p:nvSpPr>
        <p:spPr>
          <a:xfrm>
            <a:off x="977339" y="2649911"/>
            <a:ext cx="3672000" cy="738664"/>
          </a:xfrm>
          <a:prstGeom prst="rect">
            <a:avLst/>
          </a:prstGeom>
        </p:spPr>
        <p:txBody>
          <a:bodyPr wrap="square" lIns="36000" rIns="72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ORGANIZACIONES TRADICIONALES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Estructura aislada, lo que da como resultado equipos que abarcan las mismas habilidades y se centran en la estabilidad en lugar de la innovación y el cambio.</a:t>
            </a:r>
          </a:p>
        </p:txBody>
      </p:sp>
      <p:sp>
        <p:nvSpPr>
          <p:cNvPr id="151" name="Rectangle 150">
            <a:extLst>
              <a:ext uri="{FF2B5EF4-FFF2-40B4-BE49-F238E27FC236}">
                <a16:creationId xmlns:a16="http://schemas.microsoft.com/office/drawing/2014/main" id="{EB6BA5D4-409A-41EA-993E-77C4CE28DC42}"/>
              </a:ext>
            </a:extLst>
          </p:cNvPr>
          <p:cNvSpPr/>
          <p:nvPr/>
        </p:nvSpPr>
        <p:spPr>
          <a:xfrm>
            <a:off x="977339" y="3587556"/>
            <a:ext cx="3672000" cy="738664"/>
          </a:xfrm>
          <a:prstGeom prst="rect">
            <a:avLst/>
          </a:prstGeom>
        </p:spPr>
        <p:txBody>
          <a:bodyPr wrap="square" lIns="36000" rIns="72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ESTABILIDAD Y ESCALA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Céntrese en la estabilidad, el rendimiento y la escala, lo que conduce a la innovación ad-hoc impulsada por las necesidades empresariales</a:t>
            </a:r>
            <a:endParaRPr kumimoji="0" lang="en-US" sz="9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2" name="Rectangle 151">
            <a:extLst>
              <a:ext uri="{FF2B5EF4-FFF2-40B4-BE49-F238E27FC236}">
                <a16:creationId xmlns:a16="http://schemas.microsoft.com/office/drawing/2014/main" id="{11C3796D-59B7-4469-9058-546DD3C4E90A}"/>
              </a:ext>
            </a:extLst>
          </p:cNvPr>
          <p:cNvSpPr/>
          <p:nvPr/>
        </p:nvSpPr>
        <p:spPr>
          <a:xfrm>
            <a:off x="977339" y="4431210"/>
            <a:ext cx="3672000" cy="584775"/>
          </a:xfrm>
          <a:prstGeom prst="rect">
            <a:avLst/>
          </a:prstGeom>
        </p:spPr>
        <p:txBody>
          <a:bodyPr wrap="square" lIns="36000" rIns="72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CASCADA</a:t>
            </a:r>
            <a:r>
              <a:rPr kumimoji="0" lang="es" sz="11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Enfoque estructurado y basado en proyectos para la entrega de valor empresarial</a:t>
            </a:r>
          </a:p>
        </p:txBody>
      </p:sp>
      <p:sp>
        <p:nvSpPr>
          <p:cNvPr id="153" name="Rectangle 152">
            <a:extLst>
              <a:ext uri="{FF2B5EF4-FFF2-40B4-BE49-F238E27FC236}">
                <a16:creationId xmlns:a16="http://schemas.microsoft.com/office/drawing/2014/main" id="{48AC203A-FD63-4E91-B3E1-12C99C522B08}"/>
              </a:ext>
            </a:extLst>
          </p:cNvPr>
          <p:cNvSpPr/>
          <p:nvPr/>
        </p:nvSpPr>
        <p:spPr>
          <a:xfrm>
            <a:off x="977339" y="5230051"/>
            <a:ext cx="3672000" cy="738664"/>
          </a:xfrm>
          <a:prstGeom prst="rect">
            <a:avLst/>
          </a:prstGeom>
        </p:spPr>
        <p:txBody>
          <a:bodyPr wrap="square" lIns="36000" rIns="72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PROCESOS MANUALES Y TECNOLOGÍA HEREDADA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Los procesos y las tecnologías limitan la cantidad de automatización y la experiencia general de los clientes y empleados</a:t>
            </a:r>
          </a:p>
        </p:txBody>
      </p:sp>
      <p:sp>
        <p:nvSpPr>
          <p:cNvPr id="155" name="Rectangle 154">
            <a:extLst>
              <a:ext uri="{FF2B5EF4-FFF2-40B4-BE49-F238E27FC236}">
                <a16:creationId xmlns:a16="http://schemas.microsoft.com/office/drawing/2014/main" id="{7564505C-1380-4AF8-96BF-B7DA69CCF34A}"/>
              </a:ext>
            </a:extLst>
          </p:cNvPr>
          <p:cNvSpPr/>
          <p:nvPr/>
        </p:nvSpPr>
        <p:spPr>
          <a:xfrm>
            <a:off x="8158822" y="1814904"/>
            <a:ext cx="3564829" cy="869469"/>
          </a:xfrm>
          <a:prstGeom prst="rect">
            <a:avLst/>
          </a:prstGeom>
        </p:spPr>
        <p:txBody>
          <a:bodyPr wrap="square" lIns="36000" r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VANGUARDIAS TECNOLÓGICAS</a:t>
            </a:r>
            <a:endParaRPr kumimoji="0" lang="en-US" sz="1050" b="1" i="0" u="none" strike="noStrike" kern="1200" cap="none" spc="0" normalizeH="0" baseline="3000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Los roles empresariales con fluidez tecnológica se convierten en la norma, la TI integrada en el negocio aumenta con las capacidades tecnológicas que prevalecen en toda la empresa</a:t>
            </a:r>
            <a:endParaRPr kumimoji="0" lang="en-US" sz="9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4" name="Rectangle 163">
            <a:extLst>
              <a:ext uri="{FF2B5EF4-FFF2-40B4-BE49-F238E27FC236}">
                <a16:creationId xmlns:a16="http://schemas.microsoft.com/office/drawing/2014/main" id="{5163FB9A-C817-44C2-85FB-7CA2FE91DD09}"/>
              </a:ext>
            </a:extLst>
          </p:cNvPr>
          <p:cNvSpPr/>
          <p:nvPr/>
        </p:nvSpPr>
        <p:spPr>
          <a:xfrm>
            <a:off x="8158822" y="2649911"/>
            <a:ext cx="3564829" cy="869469"/>
          </a:xfrm>
          <a:prstGeom prst="rect">
            <a:avLst/>
          </a:prstGeom>
        </p:spPr>
        <p:txBody>
          <a:bodyPr wrap="square" lIns="36000" r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ORGANIZACIONES ADAPTABLES</a:t>
            </a:r>
            <a:endParaRPr kumimoji="0" lang="en-US" sz="1050" b="1" i="0" u="none" strike="noStrike" kern="1200" cap="none" spc="0" normalizeH="0" baseline="3000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Capacidad para operar en diferentes modos con mecanismos de financiación ágiles y adecuados para su propósito, gobernar los procesos tecnológicos y gestionar el control de riesgos</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Rectangle 171">
            <a:extLst>
              <a:ext uri="{FF2B5EF4-FFF2-40B4-BE49-F238E27FC236}">
                <a16:creationId xmlns:a16="http://schemas.microsoft.com/office/drawing/2014/main" id="{3758E04E-8225-4F46-B90A-F8EF666C7061}"/>
              </a:ext>
            </a:extLst>
          </p:cNvPr>
          <p:cNvSpPr/>
          <p:nvPr/>
        </p:nvSpPr>
        <p:spPr>
          <a:xfrm>
            <a:off x="8158822" y="3587556"/>
            <a:ext cx="3564829" cy="869469"/>
          </a:xfrm>
          <a:prstGeom prst="rect">
            <a:avLst/>
          </a:prstGeom>
        </p:spPr>
        <p:txBody>
          <a:bodyPr wrap="square" lIns="36000" r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ECOSISTEMA DE INNOVACIÓN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Capacidad para gestionar constantemente una cartera de iniciativas de innovación como parte de un ecosistema fluido e inculcar una cultura de fracaso rápido y aprendizaje.</a:t>
            </a:r>
          </a:p>
        </p:txBody>
      </p:sp>
      <p:sp>
        <p:nvSpPr>
          <p:cNvPr id="183" name="Rectangle 182">
            <a:extLst>
              <a:ext uri="{FF2B5EF4-FFF2-40B4-BE49-F238E27FC236}">
                <a16:creationId xmlns:a16="http://schemas.microsoft.com/office/drawing/2014/main" id="{C0FCE09A-B961-416D-8441-E17B64E2BCE7}"/>
              </a:ext>
            </a:extLst>
          </p:cNvPr>
          <p:cNvSpPr/>
          <p:nvPr/>
        </p:nvSpPr>
        <p:spPr>
          <a:xfrm>
            <a:off x="8159060" y="5230051"/>
            <a:ext cx="3564829" cy="869469"/>
          </a:xfrm>
          <a:prstGeom prst="rect">
            <a:avLst/>
          </a:prstGeom>
        </p:spPr>
        <p:txBody>
          <a:bodyPr wrap="square" lIns="36000" r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DATOS Y AUTOMATIZACIÓN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Acelere el uso de la robótica, la cognición y la IA para reimaginar cómo se puede trabajar con máquinas inteligentes e impulsar modelos de comportamiento predictivo.</a:t>
            </a:r>
          </a:p>
        </p:txBody>
      </p:sp>
      <p:sp>
        <p:nvSpPr>
          <p:cNvPr id="195" name="Rectangle 194">
            <a:extLst>
              <a:ext uri="{FF2B5EF4-FFF2-40B4-BE49-F238E27FC236}">
                <a16:creationId xmlns:a16="http://schemas.microsoft.com/office/drawing/2014/main" id="{DFDAD864-B450-449B-B29A-8F619573325C}"/>
              </a:ext>
            </a:extLst>
          </p:cNvPr>
          <p:cNvSpPr/>
          <p:nvPr/>
        </p:nvSpPr>
        <p:spPr>
          <a:xfrm>
            <a:off x="8159060" y="4431210"/>
            <a:ext cx="3564829" cy="715581"/>
          </a:xfrm>
          <a:prstGeom prst="rect">
            <a:avLst/>
          </a:prstGeom>
        </p:spPr>
        <p:txBody>
          <a:bodyPr wrap="square" lIns="36000" r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ADN DIGITAL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El ADN digital, el liderazgo y la cultura digital y los valores de "ser digital" están profundamente arraigados en el tejido de toda la empresa</a:t>
            </a:r>
            <a:endParaRPr kumimoji="0" lang="en-US" sz="1000" b="0"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26" name="Group 991">
            <a:extLst>
              <a:ext uri="{FF2B5EF4-FFF2-40B4-BE49-F238E27FC236}">
                <a16:creationId xmlns:a16="http://schemas.microsoft.com/office/drawing/2014/main" id="{BB3737D5-E921-4896-9A5B-1450B95EF6EB}"/>
              </a:ext>
            </a:extLst>
          </p:cNvPr>
          <p:cNvGrpSpPr>
            <a:grpSpLocks noChangeAspect="1"/>
          </p:cNvGrpSpPr>
          <p:nvPr/>
        </p:nvGrpSpPr>
        <p:grpSpPr bwMode="auto">
          <a:xfrm>
            <a:off x="548560" y="4473882"/>
            <a:ext cx="411815" cy="410608"/>
            <a:chOff x="5285" y="4317"/>
            <a:chExt cx="341" cy="340"/>
          </a:xfrm>
          <a:solidFill>
            <a:schemeClr val="tx1"/>
          </a:solidFill>
        </p:grpSpPr>
        <p:sp>
          <p:nvSpPr>
            <p:cNvPr id="227" name="Freeform 992">
              <a:extLst>
                <a:ext uri="{FF2B5EF4-FFF2-40B4-BE49-F238E27FC236}">
                  <a16:creationId xmlns:a16="http://schemas.microsoft.com/office/drawing/2014/main" id="{80DAE3C3-0F5F-4C35-9A64-522EB4846377}"/>
                </a:ext>
              </a:extLst>
            </p:cNvPr>
            <p:cNvSpPr>
              <a:spLocks noEditPoints="1"/>
            </p:cNvSpPr>
            <p:nvPr/>
          </p:nvSpPr>
          <p:spPr bwMode="auto">
            <a:xfrm>
              <a:off x="5285" y="4317"/>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8" name="Freeform 993">
              <a:extLst>
                <a:ext uri="{FF2B5EF4-FFF2-40B4-BE49-F238E27FC236}">
                  <a16:creationId xmlns:a16="http://schemas.microsoft.com/office/drawing/2014/main" id="{A9D51998-6E7E-4F0B-A118-B68A4F5849B4}"/>
                </a:ext>
              </a:extLst>
            </p:cNvPr>
            <p:cNvSpPr>
              <a:spLocks noEditPoints="1"/>
            </p:cNvSpPr>
            <p:nvPr/>
          </p:nvSpPr>
          <p:spPr bwMode="auto">
            <a:xfrm>
              <a:off x="5349" y="4381"/>
              <a:ext cx="213" cy="212"/>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160 w 320"/>
                <a:gd name="T11" fmla="*/ 298 h 320"/>
                <a:gd name="T12" fmla="*/ 21 w 320"/>
                <a:gd name="T13" fmla="*/ 160 h 320"/>
                <a:gd name="T14" fmla="*/ 160 w 320"/>
                <a:gd name="T15" fmla="*/ 21 h 320"/>
                <a:gd name="T16" fmla="*/ 298 w 320"/>
                <a:gd name="T17" fmla="*/ 160 h 320"/>
                <a:gd name="T18" fmla="*/ 160 w 320"/>
                <a:gd name="T19" fmla="*/ 298 h 320"/>
                <a:gd name="T20" fmla="*/ 210 w 320"/>
                <a:gd name="T21" fmla="*/ 120 h 320"/>
                <a:gd name="T22" fmla="*/ 210 w 320"/>
                <a:gd name="T23" fmla="*/ 135 h 320"/>
                <a:gd name="T24" fmla="*/ 167 w 320"/>
                <a:gd name="T25" fmla="*/ 178 h 320"/>
                <a:gd name="T26" fmla="*/ 160 w 320"/>
                <a:gd name="T27" fmla="*/ 181 h 320"/>
                <a:gd name="T28" fmla="*/ 152 w 320"/>
                <a:gd name="T29" fmla="*/ 178 h 320"/>
                <a:gd name="T30" fmla="*/ 77 w 320"/>
                <a:gd name="T31" fmla="*/ 103 h 320"/>
                <a:gd name="T32" fmla="*/ 77 w 320"/>
                <a:gd name="T33" fmla="*/ 88 h 320"/>
                <a:gd name="T34" fmla="*/ 93 w 320"/>
                <a:gd name="T35" fmla="*/ 88 h 320"/>
                <a:gd name="T36" fmla="*/ 160 w 320"/>
                <a:gd name="T37" fmla="*/ 155 h 320"/>
                <a:gd name="T38" fmla="*/ 195 w 320"/>
                <a:gd name="T39" fmla="*/ 120 h 320"/>
                <a:gd name="T40" fmla="*/ 210 w 320"/>
                <a:gd name="T41" fmla="*/ 120 h 320"/>
                <a:gd name="T42" fmla="*/ 149 w 320"/>
                <a:gd name="T43" fmla="*/ 64 h 320"/>
                <a:gd name="T44" fmla="*/ 149 w 320"/>
                <a:gd name="T45" fmla="*/ 53 h 320"/>
                <a:gd name="T46" fmla="*/ 160 w 320"/>
                <a:gd name="T47" fmla="*/ 42 h 320"/>
                <a:gd name="T48" fmla="*/ 170 w 320"/>
                <a:gd name="T49" fmla="*/ 53 h 320"/>
                <a:gd name="T50" fmla="*/ 170 w 320"/>
                <a:gd name="T51" fmla="*/ 64 h 320"/>
                <a:gd name="T52" fmla="*/ 160 w 320"/>
                <a:gd name="T53" fmla="*/ 74 h 320"/>
                <a:gd name="T54" fmla="*/ 149 w 320"/>
                <a:gd name="T55" fmla="*/ 64 h 320"/>
                <a:gd name="T56" fmla="*/ 170 w 320"/>
                <a:gd name="T57" fmla="*/ 256 h 320"/>
                <a:gd name="T58" fmla="*/ 170 w 320"/>
                <a:gd name="T59" fmla="*/ 266 h 320"/>
                <a:gd name="T60" fmla="*/ 160 w 320"/>
                <a:gd name="T61" fmla="*/ 277 h 320"/>
                <a:gd name="T62" fmla="*/ 149 w 320"/>
                <a:gd name="T63" fmla="*/ 266 h 320"/>
                <a:gd name="T64" fmla="*/ 149 w 320"/>
                <a:gd name="T65" fmla="*/ 256 h 320"/>
                <a:gd name="T66" fmla="*/ 160 w 320"/>
                <a:gd name="T67" fmla="*/ 245 h 320"/>
                <a:gd name="T68" fmla="*/ 170 w 320"/>
                <a:gd name="T69" fmla="*/ 256 h 320"/>
                <a:gd name="T70" fmla="*/ 277 w 320"/>
                <a:gd name="T71" fmla="*/ 160 h 320"/>
                <a:gd name="T72" fmla="*/ 266 w 320"/>
                <a:gd name="T73" fmla="*/ 170 h 320"/>
                <a:gd name="T74" fmla="*/ 256 w 320"/>
                <a:gd name="T75" fmla="*/ 170 h 320"/>
                <a:gd name="T76" fmla="*/ 245 w 320"/>
                <a:gd name="T77" fmla="*/ 160 h 320"/>
                <a:gd name="T78" fmla="*/ 256 w 320"/>
                <a:gd name="T79" fmla="*/ 149 h 320"/>
                <a:gd name="T80" fmla="*/ 266 w 320"/>
                <a:gd name="T81" fmla="*/ 149 h 320"/>
                <a:gd name="T82" fmla="*/ 277 w 320"/>
                <a:gd name="T83" fmla="*/ 160 h 320"/>
                <a:gd name="T84" fmla="*/ 74 w 320"/>
                <a:gd name="T85" fmla="*/ 160 h 320"/>
                <a:gd name="T86" fmla="*/ 64 w 320"/>
                <a:gd name="T87" fmla="*/ 170 h 320"/>
                <a:gd name="T88" fmla="*/ 53 w 320"/>
                <a:gd name="T89" fmla="*/ 170 h 320"/>
                <a:gd name="T90" fmla="*/ 42 w 320"/>
                <a:gd name="T91" fmla="*/ 160 h 320"/>
                <a:gd name="T92" fmla="*/ 53 w 320"/>
                <a:gd name="T93" fmla="*/ 149 h 320"/>
                <a:gd name="T94" fmla="*/ 64 w 320"/>
                <a:gd name="T95" fmla="*/ 149 h 320"/>
                <a:gd name="T96" fmla="*/ 74 w 320"/>
                <a:gd name="T97"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160" y="298"/>
                  </a:moveTo>
                  <a:cubicBezTo>
                    <a:pt x="83" y="298"/>
                    <a:pt x="21" y="236"/>
                    <a:pt x="21" y="160"/>
                  </a:cubicBezTo>
                  <a:cubicBezTo>
                    <a:pt x="21" y="83"/>
                    <a:pt x="83" y="21"/>
                    <a:pt x="160" y="21"/>
                  </a:cubicBezTo>
                  <a:cubicBezTo>
                    <a:pt x="236" y="21"/>
                    <a:pt x="298" y="83"/>
                    <a:pt x="298" y="160"/>
                  </a:cubicBezTo>
                  <a:cubicBezTo>
                    <a:pt x="298" y="236"/>
                    <a:pt x="236" y="298"/>
                    <a:pt x="160" y="298"/>
                  </a:cubicBezTo>
                  <a:close/>
                  <a:moveTo>
                    <a:pt x="210" y="120"/>
                  </a:moveTo>
                  <a:cubicBezTo>
                    <a:pt x="214" y="124"/>
                    <a:pt x="214" y="131"/>
                    <a:pt x="210" y="135"/>
                  </a:cubicBezTo>
                  <a:cubicBezTo>
                    <a:pt x="167" y="178"/>
                    <a:pt x="167" y="178"/>
                    <a:pt x="167" y="178"/>
                  </a:cubicBezTo>
                  <a:cubicBezTo>
                    <a:pt x="165" y="180"/>
                    <a:pt x="162" y="181"/>
                    <a:pt x="160" y="181"/>
                  </a:cubicBezTo>
                  <a:cubicBezTo>
                    <a:pt x="157" y="181"/>
                    <a:pt x="154" y="180"/>
                    <a:pt x="152" y="178"/>
                  </a:cubicBezTo>
                  <a:cubicBezTo>
                    <a:pt x="77" y="103"/>
                    <a:pt x="77" y="103"/>
                    <a:pt x="77" y="103"/>
                  </a:cubicBezTo>
                  <a:cubicBezTo>
                    <a:pt x="73" y="99"/>
                    <a:pt x="73" y="92"/>
                    <a:pt x="77" y="88"/>
                  </a:cubicBezTo>
                  <a:cubicBezTo>
                    <a:pt x="82" y="84"/>
                    <a:pt x="88" y="84"/>
                    <a:pt x="93" y="88"/>
                  </a:cubicBezTo>
                  <a:cubicBezTo>
                    <a:pt x="160" y="155"/>
                    <a:pt x="160" y="155"/>
                    <a:pt x="160" y="155"/>
                  </a:cubicBezTo>
                  <a:cubicBezTo>
                    <a:pt x="195" y="120"/>
                    <a:pt x="195" y="120"/>
                    <a:pt x="195" y="120"/>
                  </a:cubicBezTo>
                  <a:cubicBezTo>
                    <a:pt x="199" y="116"/>
                    <a:pt x="206" y="116"/>
                    <a:pt x="210" y="120"/>
                  </a:cubicBezTo>
                  <a:close/>
                  <a:moveTo>
                    <a:pt x="149" y="64"/>
                  </a:moveTo>
                  <a:cubicBezTo>
                    <a:pt x="149" y="53"/>
                    <a:pt x="149" y="53"/>
                    <a:pt x="149" y="53"/>
                  </a:cubicBezTo>
                  <a:cubicBezTo>
                    <a:pt x="149" y="47"/>
                    <a:pt x="154" y="42"/>
                    <a:pt x="160" y="42"/>
                  </a:cubicBezTo>
                  <a:cubicBezTo>
                    <a:pt x="166" y="42"/>
                    <a:pt x="170" y="47"/>
                    <a:pt x="170" y="53"/>
                  </a:cubicBezTo>
                  <a:cubicBezTo>
                    <a:pt x="170" y="64"/>
                    <a:pt x="170" y="64"/>
                    <a:pt x="170" y="64"/>
                  </a:cubicBezTo>
                  <a:cubicBezTo>
                    <a:pt x="170" y="70"/>
                    <a:pt x="166" y="74"/>
                    <a:pt x="160" y="74"/>
                  </a:cubicBezTo>
                  <a:cubicBezTo>
                    <a:pt x="154" y="74"/>
                    <a:pt x="149" y="70"/>
                    <a:pt x="149" y="64"/>
                  </a:cubicBezTo>
                  <a:close/>
                  <a:moveTo>
                    <a:pt x="170" y="256"/>
                  </a:moveTo>
                  <a:cubicBezTo>
                    <a:pt x="170" y="266"/>
                    <a:pt x="170" y="266"/>
                    <a:pt x="170" y="266"/>
                  </a:cubicBezTo>
                  <a:cubicBezTo>
                    <a:pt x="170" y="272"/>
                    <a:pt x="166" y="277"/>
                    <a:pt x="160" y="277"/>
                  </a:cubicBezTo>
                  <a:cubicBezTo>
                    <a:pt x="154" y="277"/>
                    <a:pt x="149" y="272"/>
                    <a:pt x="149" y="266"/>
                  </a:cubicBezTo>
                  <a:cubicBezTo>
                    <a:pt x="149" y="256"/>
                    <a:pt x="149" y="256"/>
                    <a:pt x="149" y="256"/>
                  </a:cubicBezTo>
                  <a:cubicBezTo>
                    <a:pt x="149" y="250"/>
                    <a:pt x="154" y="245"/>
                    <a:pt x="160" y="245"/>
                  </a:cubicBezTo>
                  <a:cubicBezTo>
                    <a:pt x="166" y="245"/>
                    <a:pt x="170" y="250"/>
                    <a:pt x="170" y="256"/>
                  </a:cubicBezTo>
                  <a:close/>
                  <a:moveTo>
                    <a:pt x="277" y="160"/>
                  </a:moveTo>
                  <a:cubicBezTo>
                    <a:pt x="277" y="166"/>
                    <a:pt x="272" y="170"/>
                    <a:pt x="266" y="170"/>
                  </a:cubicBezTo>
                  <a:cubicBezTo>
                    <a:pt x="256" y="170"/>
                    <a:pt x="256" y="170"/>
                    <a:pt x="256" y="170"/>
                  </a:cubicBezTo>
                  <a:cubicBezTo>
                    <a:pt x="250" y="170"/>
                    <a:pt x="245" y="166"/>
                    <a:pt x="245" y="160"/>
                  </a:cubicBezTo>
                  <a:cubicBezTo>
                    <a:pt x="245" y="154"/>
                    <a:pt x="250" y="149"/>
                    <a:pt x="256" y="149"/>
                  </a:cubicBezTo>
                  <a:cubicBezTo>
                    <a:pt x="266" y="149"/>
                    <a:pt x="266" y="149"/>
                    <a:pt x="266" y="149"/>
                  </a:cubicBezTo>
                  <a:cubicBezTo>
                    <a:pt x="272" y="149"/>
                    <a:pt x="277" y="154"/>
                    <a:pt x="277" y="160"/>
                  </a:cubicBezTo>
                  <a:close/>
                  <a:moveTo>
                    <a:pt x="74" y="160"/>
                  </a:moveTo>
                  <a:cubicBezTo>
                    <a:pt x="74" y="166"/>
                    <a:pt x="70" y="170"/>
                    <a:pt x="64" y="170"/>
                  </a:cubicBezTo>
                  <a:cubicBezTo>
                    <a:pt x="53" y="170"/>
                    <a:pt x="53" y="170"/>
                    <a:pt x="53" y="170"/>
                  </a:cubicBezTo>
                  <a:cubicBezTo>
                    <a:pt x="47" y="170"/>
                    <a:pt x="42" y="166"/>
                    <a:pt x="42" y="160"/>
                  </a:cubicBezTo>
                  <a:cubicBezTo>
                    <a:pt x="42" y="154"/>
                    <a:pt x="47" y="149"/>
                    <a:pt x="53" y="149"/>
                  </a:cubicBezTo>
                  <a:cubicBezTo>
                    <a:pt x="64" y="149"/>
                    <a:pt x="64" y="149"/>
                    <a:pt x="64" y="149"/>
                  </a:cubicBezTo>
                  <a:cubicBezTo>
                    <a:pt x="70" y="149"/>
                    <a:pt x="74" y="154"/>
                    <a:pt x="74" y="1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9" name="Group 317">
            <a:extLst>
              <a:ext uri="{FF2B5EF4-FFF2-40B4-BE49-F238E27FC236}">
                <a16:creationId xmlns:a16="http://schemas.microsoft.com/office/drawing/2014/main" id="{C4C11988-12C7-401B-9A23-E11ED5BF725C}"/>
              </a:ext>
            </a:extLst>
          </p:cNvPr>
          <p:cNvGrpSpPr>
            <a:grpSpLocks noChangeAspect="1"/>
          </p:cNvGrpSpPr>
          <p:nvPr/>
        </p:nvGrpSpPr>
        <p:grpSpPr bwMode="auto">
          <a:xfrm>
            <a:off x="7676926" y="4473882"/>
            <a:ext cx="410216" cy="410216"/>
            <a:chOff x="2718" y="1165"/>
            <a:chExt cx="340" cy="340"/>
          </a:xfrm>
          <a:solidFill>
            <a:schemeClr val="tx1"/>
          </a:solidFill>
        </p:grpSpPr>
        <p:sp>
          <p:nvSpPr>
            <p:cNvPr id="230" name="Freeform 318">
              <a:extLst>
                <a:ext uri="{FF2B5EF4-FFF2-40B4-BE49-F238E27FC236}">
                  <a16:creationId xmlns:a16="http://schemas.microsoft.com/office/drawing/2014/main" id="{6619C7BB-CAE2-40D9-9D38-FBECC6836BA7}"/>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1" name="Freeform 319">
              <a:extLst>
                <a:ext uri="{FF2B5EF4-FFF2-40B4-BE49-F238E27FC236}">
                  <a16:creationId xmlns:a16="http://schemas.microsoft.com/office/drawing/2014/main" id="{27A45CBA-3916-44CC-9329-547A11D71C6C}"/>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2" name="Group 541">
            <a:extLst>
              <a:ext uri="{FF2B5EF4-FFF2-40B4-BE49-F238E27FC236}">
                <a16:creationId xmlns:a16="http://schemas.microsoft.com/office/drawing/2014/main" id="{E6331EC6-AC41-4B31-BAEE-97C9B2D1B64D}"/>
              </a:ext>
            </a:extLst>
          </p:cNvPr>
          <p:cNvGrpSpPr>
            <a:grpSpLocks noChangeAspect="1"/>
          </p:cNvGrpSpPr>
          <p:nvPr/>
        </p:nvGrpSpPr>
        <p:grpSpPr bwMode="auto">
          <a:xfrm>
            <a:off x="7677516" y="3630221"/>
            <a:ext cx="409558" cy="409557"/>
            <a:chOff x="5326" y="2494"/>
            <a:chExt cx="340" cy="340"/>
          </a:xfrm>
          <a:solidFill>
            <a:schemeClr val="tx1"/>
          </a:solidFill>
        </p:grpSpPr>
        <p:sp>
          <p:nvSpPr>
            <p:cNvPr id="233" name="Freeform 542">
              <a:extLst>
                <a:ext uri="{FF2B5EF4-FFF2-40B4-BE49-F238E27FC236}">
                  <a16:creationId xmlns:a16="http://schemas.microsoft.com/office/drawing/2014/main" id="{2E962CFE-D326-4BE7-B7B2-1CE31AB646A0}"/>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4" name="Freeform 543">
              <a:extLst>
                <a:ext uri="{FF2B5EF4-FFF2-40B4-BE49-F238E27FC236}">
                  <a16:creationId xmlns:a16="http://schemas.microsoft.com/office/drawing/2014/main" id="{661145D3-BD74-43F2-A030-34EABC614E49}"/>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9" name="Group 188">
            <a:extLst>
              <a:ext uri="{FF2B5EF4-FFF2-40B4-BE49-F238E27FC236}">
                <a16:creationId xmlns:a16="http://schemas.microsoft.com/office/drawing/2014/main" id="{392F5623-BFE2-47A9-8F8F-55125CDD2CFB}"/>
              </a:ext>
            </a:extLst>
          </p:cNvPr>
          <p:cNvGrpSpPr>
            <a:grpSpLocks noChangeAspect="1"/>
          </p:cNvGrpSpPr>
          <p:nvPr/>
        </p:nvGrpSpPr>
        <p:grpSpPr bwMode="auto">
          <a:xfrm>
            <a:off x="7673794" y="2692583"/>
            <a:ext cx="413711" cy="412498"/>
            <a:chOff x="394" y="389"/>
            <a:chExt cx="341" cy="340"/>
          </a:xfrm>
          <a:solidFill>
            <a:schemeClr val="tx1"/>
          </a:solidFill>
        </p:grpSpPr>
        <p:sp>
          <p:nvSpPr>
            <p:cNvPr id="240" name="Freeform 189">
              <a:extLst>
                <a:ext uri="{FF2B5EF4-FFF2-40B4-BE49-F238E27FC236}">
                  <a16:creationId xmlns:a16="http://schemas.microsoft.com/office/drawing/2014/main" id="{9D1C1D62-F95F-4C1A-8930-833F755E6DA6}"/>
                </a:ext>
              </a:extLst>
            </p:cNvPr>
            <p:cNvSpPr>
              <a:spLocks noEditPoints="1"/>
            </p:cNvSpPr>
            <p:nvPr/>
          </p:nvSpPr>
          <p:spPr bwMode="auto">
            <a:xfrm>
              <a:off x="394" y="38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1" name="Freeform 190">
              <a:extLst>
                <a:ext uri="{FF2B5EF4-FFF2-40B4-BE49-F238E27FC236}">
                  <a16:creationId xmlns:a16="http://schemas.microsoft.com/office/drawing/2014/main" id="{DF46E1AF-39C8-4CE9-AD60-8795BF3ADFA6}"/>
                </a:ext>
              </a:extLst>
            </p:cNvPr>
            <p:cNvSpPr>
              <a:spLocks noEditPoints="1"/>
            </p:cNvSpPr>
            <p:nvPr/>
          </p:nvSpPr>
          <p:spPr bwMode="auto">
            <a:xfrm>
              <a:off x="536" y="453"/>
              <a:ext cx="56" cy="212"/>
            </a:xfrm>
            <a:custGeom>
              <a:avLst/>
              <a:gdLst>
                <a:gd name="T0" fmla="*/ 53 w 85"/>
                <a:gd name="T1" fmla="*/ 193 h 320"/>
                <a:gd name="T2" fmla="*/ 53 w 85"/>
                <a:gd name="T3" fmla="*/ 10 h 320"/>
                <a:gd name="T4" fmla="*/ 43 w 85"/>
                <a:gd name="T5" fmla="*/ 0 h 320"/>
                <a:gd name="T6" fmla="*/ 32 w 85"/>
                <a:gd name="T7" fmla="*/ 10 h 320"/>
                <a:gd name="T8" fmla="*/ 32 w 85"/>
                <a:gd name="T9" fmla="*/ 193 h 320"/>
                <a:gd name="T10" fmla="*/ 0 w 85"/>
                <a:gd name="T11" fmla="*/ 234 h 320"/>
                <a:gd name="T12" fmla="*/ 32 w 85"/>
                <a:gd name="T13" fmla="*/ 275 h 320"/>
                <a:gd name="T14" fmla="*/ 32 w 85"/>
                <a:gd name="T15" fmla="*/ 309 h 320"/>
                <a:gd name="T16" fmla="*/ 43 w 85"/>
                <a:gd name="T17" fmla="*/ 320 h 320"/>
                <a:gd name="T18" fmla="*/ 53 w 85"/>
                <a:gd name="T19" fmla="*/ 309 h 320"/>
                <a:gd name="T20" fmla="*/ 53 w 85"/>
                <a:gd name="T21" fmla="*/ 275 h 320"/>
                <a:gd name="T22" fmla="*/ 85 w 85"/>
                <a:gd name="T23" fmla="*/ 234 h 320"/>
                <a:gd name="T24" fmla="*/ 53 w 85"/>
                <a:gd name="T25" fmla="*/ 193 h 320"/>
                <a:gd name="T26" fmla="*/ 43 w 85"/>
                <a:gd name="T27" fmla="*/ 256 h 320"/>
                <a:gd name="T28" fmla="*/ 21 w 85"/>
                <a:gd name="T29" fmla="*/ 234 h 320"/>
                <a:gd name="T30" fmla="*/ 43 w 85"/>
                <a:gd name="T31" fmla="*/ 213 h 320"/>
                <a:gd name="T32" fmla="*/ 64 w 85"/>
                <a:gd name="T33" fmla="*/ 234 h 320"/>
                <a:gd name="T34" fmla="*/ 43 w 85"/>
                <a:gd name="T35"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320">
                  <a:moveTo>
                    <a:pt x="53" y="193"/>
                  </a:moveTo>
                  <a:cubicBezTo>
                    <a:pt x="53" y="10"/>
                    <a:pt x="53" y="10"/>
                    <a:pt x="53" y="10"/>
                  </a:cubicBezTo>
                  <a:cubicBezTo>
                    <a:pt x="53" y="4"/>
                    <a:pt x="49" y="0"/>
                    <a:pt x="43" y="0"/>
                  </a:cubicBezTo>
                  <a:cubicBezTo>
                    <a:pt x="37" y="0"/>
                    <a:pt x="32" y="4"/>
                    <a:pt x="32" y="10"/>
                  </a:cubicBezTo>
                  <a:cubicBezTo>
                    <a:pt x="32" y="193"/>
                    <a:pt x="32" y="193"/>
                    <a:pt x="32" y="193"/>
                  </a:cubicBezTo>
                  <a:cubicBezTo>
                    <a:pt x="14" y="198"/>
                    <a:pt x="0" y="215"/>
                    <a:pt x="0" y="234"/>
                  </a:cubicBezTo>
                  <a:cubicBezTo>
                    <a:pt x="0" y="254"/>
                    <a:pt x="14" y="271"/>
                    <a:pt x="32" y="275"/>
                  </a:cubicBezTo>
                  <a:cubicBezTo>
                    <a:pt x="32" y="309"/>
                    <a:pt x="32" y="309"/>
                    <a:pt x="32" y="309"/>
                  </a:cubicBezTo>
                  <a:cubicBezTo>
                    <a:pt x="32" y="315"/>
                    <a:pt x="37" y="320"/>
                    <a:pt x="43" y="320"/>
                  </a:cubicBezTo>
                  <a:cubicBezTo>
                    <a:pt x="49" y="320"/>
                    <a:pt x="53" y="315"/>
                    <a:pt x="53" y="309"/>
                  </a:cubicBezTo>
                  <a:cubicBezTo>
                    <a:pt x="53" y="275"/>
                    <a:pt x="53" y="275"/>
                    <a:pt x="53" y="275"/>
                  </a:cubicBezTo>
                  <a:cubicBezTo>
                    <a:pt x="72" y="271"/>
                    <a:pt x="85" y="254"/>
                    <a:pt x="85" y="234"/>
                  </a:cubicBezTo>
                  <a:cubicBezTo>
                    <a:pt x="85" y="215"/>
                    <a:pt x="72" y="198"/>
                    <a:pt x="53" y="193"/>
                  </a:cubicBezTo>
                  <a:close/>
                  <a:moveTo>
                    <a:pt x="43" y="256"/>
                  </a:moveTo>
                  <a:cubicBezTo>
                    <a:pt x="31" y="256"/>
                    <a:pt x="21" y="246"/>
                    <a:pt x="21" y="234"/>
                  </a:cubicBezTo>
                  <a:cubicBezTo>
                    <a:pt x="21" y="223"/>
                    <a:pt x="31" y="213"/>
                    <a:pt x="43" y="213"/>
                  </a:cubicBezTo>
                  <a:cubicBezTo>
                    <a:pt x="54" y="213"/>
                    <a:pt x="64" y="223"/>
                    <a:pt x="64" y="234"/>
                  </a:cubicBezTo>
                  <a:cubicBezTo>
                    <a:pt x="64" y="246"/>
                    <a:pt x="54" y="256"/>
                    <a:pt x="43"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2" name="Freeform 191">
              <a:extLst>
                <a:ext uri="{FF2B5EF4-FFF2-40B4-BE49-F238E27FC236}">
                  <a16:creationId xmlns:a16="http://schemas.microsoft.com/office/drawing/2014/main" id="{152D64BF-6BE3-491E-81D7-3F422504CE06}"/>
                </a:ext>
              </a:extLst>
            </p:cNvPr>
            <p:cNvSpPr>
              <a:spLocks noEditPoints="1"/>
            </p:cNvSpPr>
            <p:nvPr/>
          </p:nvSpPr>
          <p:spPr bwMode="auto">
            <a:xfrm>
              <a:off x="472" y="453"/>
              <a:ext cx="57" cy="212"/>
            </a:xfrm>
            <a:custGeom>
              <a:avLst/>
              <a:gdLst>
                <a:gd name="T0" fmla="*/ 53 w 85"/>
                <a:gd name="T1" fmla="*/ 44 h 320"/>
                <a:gd name="T2" fmla="*/ 53 w 85"/>
                <a:gd name="T3" fmla="*/ 10 h 320"/>
                <a:gd name="T4" fmla="*/ 43 w 85"/>
                <a:gd name="T5" fmla="*/ 0 h 320"/>
                <a:gd name="T6" fmla="*/ 32 w 85"/>
                <a:gd name="T7" fmla="*/ 10 h 320"/>
                <a:gd name="T8" fmla="*/ 32 w 85"/>
                <a:gd name="T9" fmla="*/ 44 h 320"/>
                <a:gd name="T10" fmla="*/ 0 w 85"/>
                <a:gd name="T11" fmla="*/ 85 h 320"/>
                <a:gd name="T12" fmla="*/ 32 w 85"/>
                <a:gd name="T13" fmla="*/ 126 h 320"/>
                <a:gd name="T14" fmla="*/ 32 w 85"/>
                <a:gd name="T15" fmla="*/ 309 h 320"/>
                <a:gd name="T16" fmla="*/ 43 w 85"/>
                <a:gd name="T17" fmla="*/ 320 h 320"/>
                <a:gd name="T18" fmla="*/ 53 w 85"/>
                <a:gd name="T19" fmla="*/ 309 h 320"/>
                <a:gd name="T20" fmla="*/ 53 w 85"/>
                <a:gd name="T21" fmla="*/ 126 h 320"/>
                <a:gd name="T22" fmla="*/ 85 w 85"/>
                <a:gd name="T23" fmla="*/ 85 h 320"/>
                <a:gd name="T24" fmla="*/ 53 w 85"/>
                <a:gd name="T25" fmla="*/ 44 h 320"/>
                <a:gd name="T26" fmla="*/ 43 w 85"/>
                <a:gd name="T27" fmla="*/ 106 h 320"/>
                <a:gd name="T28" fmla="*/ 21 w 85"/>
                <a:gd name="T29" fmla="*/ 85 h 320"/>
                <a:gd name="T30" fmla="*/ 43 w 85"/>
                <a:gd name="T31" fmla="*/ 64 h 320"/>
                <a:gd name="T32" fmla="*/ 64 w 85"/>
                <a:gd name="T33" fmla="*/ 85 h 320"/>
                <a:gd name="T34" fmla="*/ 43 w 85"/>
                <a:gd name="T35" fmla="*/ 10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320">
                  <a:moveTo>
                    <a:pt x="53" y="44"/>
                  </a:moveTo>
                  <a:cubicBezTo>
                    <a:pt x="53" y="10"/>
                    <a:pt x="53" y="10"/>
                    <a:pt x="53" y="10"/>
                  </a:cubicBezTo>
                  <a:cubicBezTo>
                    <a:pt x="53" y="4"/>
                    <a:pt x="49" y="0"/>
                    <a:pt x="43" y="0"/>
                  </a:cubicBezTo>
                  <a:cubicBezTo>
                    <a:pt x="37" y="0"/>
                    <a:pt x="32" y="4"/>
                    <a:pt x="32" y="10"/>
                  </a:cubicBezTo>
                  <a:cubicBezTo>
                    <a:pt x="32" y="44"/>
                    <a:pt x="32" y="44"/>
                    <a:pt x="32" y="44"/>
                  </a:cubicBezTo>
                  <a:cubicBezTo>
                    <a:pt x="14" y="49"/>
                    <a:pt x="0" y="65"/>
                    <a:pt x="0" y="85"/>
                  </a:cubicBezTo>
                  <a:cubicBezTo>
                    <a:pt x="0" y="105"/>
                    <a:pt x="14" y="121"/>
                    <a:pt x="32" y="126"/>
                  </a:cubicBezTo>
                  <a:cubicBezTo>
                    <a:pt x="32" y="309"/>
                    <a:pt x="32" y="309"/>
                    <a:pt x="32" y="309"/>
                  </a:cubicBezTo>
                  <a:cubicBezTo>
                    <a:pt x="32" y="315"/>
                    <a:pt x="37" y="320"/>
                    <a:pt x="43" y="320"/>
                  </a:cubicBezTo>
                  <a:cubicBezTo>
                    <a:pt x="49" y="320"/>
                    <a:pt x="53" y="315"/>
                    <a:pt x="53" y="309"/>
                  </a:cubicBezTo>
                  <a:cubicBezTo>
                    <a:pt x="53" y="126"/>
                    <a:pt x="53" y="126"/>
                    <a:pt x="53" y="126"/>
                  </a:cubicBezTo>
                  <a:cubicBezTo>
                    <a:pt x="72" y="121"/>
                    <a:pt x="85" y="105"/>
                    <a:pt x="85" y="85"/>
                  </a:cubicBezTo>
                  <a:cubicBezTo>
                    <a:pt x="85" y="65"/>
                    <a:pt x="72" y="49"/>
                    <a:pt x="53" y="44"/>
                  </a:cubicBezTo>
                  <a:close/>
                  <a:moveTo>
                    <a:pt x="43" y="106"/>
                  </a:moveTo>
                  <a:cubicBezTo>
                    <a:pt x="31" y="106"/>
                    <a:pt x="21" y="97"/>
                    <a:pt x="21" y="85"/>
                  </a:cubicBezTo>
                  <a:cubicBezTo>
                    <a:pt x="21" y="73"/>
                    <a:pt x="31" y="64"/>
                    <a:pt x="43" y="64"/>
                  </a:cubicBezTo>
                  <a:cubicBezTo>
                    <a:pt x="54" y="64"/>
                    <a:pt x="64" y="73"/>
                    <a:pt x="64" y="85"/>
                  </a:cubicBezTo>
                  <a:cubicBezTo>
                    <a:pt x="64" y="97"/>
                    <a:pt x="54" y="106"/>
                    <a:pt x="43" y="10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3" name="Freeform 192">
              <a:extLst>
                <a:ext uri="{FF2B5EF4-FFF2-40B4-BE49-F238E27FC236}">
                  <a16:creationId xmlns:a16="http://schemas.microsoft.com/office/drawing/2014/main" id="{480D18A4-2D1F-4A2E-9BB8-47362CA096A5}"/>
                </a:ext>
              </a:extLst>
            </p:cNvPr>
            <p:cNvSpPr>
              <a:spLocks noEditPoints="1"/>
            </p:cNvSpPr>
            <p:nvPr/>
          </p:nvSpPr>
          <p:spPr bwMode="auto">
            <a:xfrm>
              <a:off x="600" y="453"/>
              <a:ext cx="56" cy="212"/>
            </a:xfrm>
            <a:custGeom>
              <a:avLst/>
              <a:gdLst>
                <a:gd name="T0" fmla="*/ 53 w 85"/>
                <a:gd name="T1" fmla="*/ 97 h 320"/>
                <a:gd name="T2" fmla="*/ 53 w 85"/>
                <a:gd name="T3" fmla="*/ 10 h 320"/>
                <a:gd name="T4" fmla="*/ 43 w 85"/>
                <a:gd name="T5" fmla="*/ 0 h 320"/>
                <a:gd name="T6" fmla="*/ 32 w 85"/>
                <a:gd name="T7" fmla="*/ 10 h 320"/>
                <a:gd name="T8" fmla="*/ 32 w 85"/>
                <a:gd name="T9" fmla="*/ 97 h 320"/>
                <a:gd name="T10" fmla="*/ 0 w 85"/>
                <a:gd name="T11" fmla="*/ 138 h 320"/>
                <a:gd name="T12" fmla="*/ 32 w 85"/>
                <a:gd name="T13" fmla="*/ 179 h 320"/>
                <a:gd name="T14" fmla="*/ 32 w 85"/>
                <a:gd name="T15" fmla="*/ 309 h 320"/>
                <a:gd name="T16" fmla="*/ 43 w 85"/>
                <a:gd name="T17" fmla="*/ 320 h 320"/>
                <a:gd name="T18" fmla="*/ 53 w 85"/>
                <a:gd name="T19" fmla="*/ 309 h 320"/>
                <a:gd name="T20" fmla="*/ 53 w 85"/>
                <a:gd name="T21" fmla="*/ 179 h 320"/>
                <a:gd name="T22" fmla="*/ 85 w 85"/>
                <a:gd name="T23" fmla="*/ 138 h 320"/>
                <a:gd name="T24" fmla="*/ 53 w 85"/>
                <a:gd name="T25" fmla="*/ 97 h 320"/>
                <a:gd name="T26" fmla="*/ 43 w 85"/>
                <a:gd name="T27" fmla="*/ 160 h 320"/>
                <a:gd name="T28" fmla="*/ 21 w 85"/>
                <a:gd name="T29" fmla="*/ 138 h 320"/>
                <a:gd name="T30" fmla="*/ 43 w 85"/>
                <a:gd name="T31" fmla="*/ 117 h 320"/>
                <a:gd name="T32" fmla="*/ 64 w 85"/>
                <a:gd name="T33" fmla="*/ 138 h 320"/>
                <a:gd name="T34" fmla="*/ 43 w 85"/>
                <a:gd name="T35"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320">
                  <a:moveTo>
                    <a:pt x="53" y="97"/>
                  </a:moveTo>
                  <a:cubicBezTo>
                    <a:pt x="53" y="10"/>
                    <a:pt x="53" y="10"/>
                    <a:pt x="53" y="10"/>
                  </a:cubicBezTo>
                  <a:cubicBezTo>
                    <a:pt x="53" y="4"/>
                    <a:pt x="49" y="0"/>
                    <a:pt x="43" y="0"/>
                  </a:cubicBezTo>
                  <a:cubicBezTo>
                    <a:pt x="37" y="0"/>
                    <a:pt x="32" y="4"/>
                    <a:pt x="32" y="10"/>
                  </a:cubicBezTo>
                  <a:cubicBezTo>
                    <a:pt x="32" y="97"/>
                    <a:pt x="32" y="97"/>
                    <a:pt x="32" y="97"/>
                  </a:cubicBezTo>
                  <a:cubicBezTo>
                    <a:pt x="14" y="102"/>
                    <a:pt x="0" y="119"/>
                    <a:pt x="0" y="138"/>
                  </a:cubicBezTo>
                  <a:cubicBezTo>
                    <a:pt x="0" y="158"/>
                    <a:pt x="14" y="175"/>
                    <a:pt x="32" y="179"/>
                  </a:cubicBezTo>
                  <a:cubicBezTo>
                    <a:pt x="32" y="309"/>
                    <a:pt x="32" y="309"/>
                    <a:pt x="32" y="309"/>
                  </a:cubicBezTo>
                  <a:cubicBezTo>
                    <a:pt x="32" y="315"/>
                    <a:pt x="37" y="320"/>
                    <a:pt x="43" y="320"/>
                  </a:cubicBezTo>
                  <a:cubicBezTo>
                    <a:pt x="49" y="320"/>
                    <a:pt x="53" y="315"/>
                    <a:pt x="53" y="309"/>
                  </a:cubicBezTo>
                  <a:cubicBezTo>
                    <a:pt x="53" y="179"/>
                    <a:pt x="53" y="179"/>
                    <a:pt x="53" y="179"/>
                  </a:cubicBezTo>
                  <a:cubicBezTo>
                    <a:pt x="72" y="175"/>
                    <a:pt x="85" y="158"/>
                    <a:pt x="85" y="138"/>
                  </a:cubicBezTo>
                  <a:cubicBezTo>
                    <a:pt x="85" y="119"/>
                    <a:pt x="72" y="102"/>
                    <a:pt x="53" y="97"/>
                  </a:cubicBezTo>
                  <a:close/>
                  <a:moveTo>
                    <a:pt x="43" y="160"/>
                  </a:moveTo>
                  <a:cubicBezTo>
                    <a:pt x="31" y="160"/>
                    <a:pt x="21" y="150"/>
                    <a:pt x="21" y="138"/>
                  </a:cubicBezTo>
                  <a:cubicBezTo>
                    <a:pt x="21" y="127"/>
                    <a:pt x="31" y="117"/>
                    <a:pt x="43" y="117"/>
                  </a:cubicBezTo>
                  <a:cubicBezTo>
                    <a:pt x="54" y="117"/>
                    <a:pt x="64" y="127"/>
                    <a:pt x="64" y="138"/>
                  </a:cubicBezTo>
                  <a:cubicBezTo>
                    <a:pt x="64" y="150"/>
                    <a:pt x="54" y="160"/>
                    <a:pt x="43" y="1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4" name="Group 243">
            <a:extLst>
              <a:ext uri="{FF2B5EF4-FFF2-40B4-BE49-F238E27FC236}">
                <a16:creationId xmlns:a16="http://schemas.microsoft.com/office/drawing/2014/main" id="{C8808675-8244-4F79-8471-8C5FACCA9B8D}"/>
              </a:ext>
            </a:extLst>
          </p:cNvPr>
          <p:cNvGrpSpPr/>
          <p:nvPr/>
        </p:nvGrpSpPr>
        <p:grpSpPr>
          <a:xfrm>
            <a:off x="7673794" y="5272723"/>
            <a:ext cx="403984" cy="403347"/>
            <a:chOff x="-228629" y="3775075"/>
            <a:chExt cx="2012950" cy="2009775"/>
          </a:xfrm>
          <a:solidFill>
            <a:schemeClr val="tx1"/>
          </a:solidFill>
        </p:grpSpPr>
        <p:sp>
          <p:nvSpPr>
            <p:cNvPr id="245" name="Freeform 5">
              <a:extLst>
                <a:ext uri="{FF2B5EF4-FFF2-40B4-BE49-F238E27FC236}">
                  <a16:creationId xmlns:a16="http://schemas.microsoft.com/office/drawing/2014/main" id="{09A37B0B-85AE-439F-A2DF-8DED8AF34470}"/>
                </a:ext>
              </a:extLst>
            </p:cNvPr>
            <p:cNvSpPr>
              <a:spLocks noEditPoints="1"/>
            </p:cNvSpPr>
            <p:nvPr/>
          </p:nvSpPr>
          <p:spPr bwMode="auto">
            <a:xfrm>
              <a:off x="-228629" y="3775075"/>
              <a:ext cx="2012950" cy="2009775"/>
            </a:xfrm>
            <a:custGeom>
              <a:avLst/>
              <a:gdLst>
                <a:gd name="T0" fmla="*/ 722 w 1268"/>
                <a:gd name="T1" fmla="*/ 54 h 1266"/>
                <a:gd name="T2" fmla="*/ 862 w 1268"/>
                <a:gd name="T3" fmla="*/ 94 h 1266"/>
                <a:gd name="T4" fmla="*/ 984 w 1268"/>
                <a:gd name="T5" fmla="*/ 164 h 1266"/>
                <a:gd name="T6" fmla="*/ 1086 w 1268"/>
                <a:gd name="T7" fmla="*/ 260 h 1266"/>
                <a:gd name="T8" fmla="*/ 1162 w 1268"/>
                <a:gd name="T9" fmla="*/ 380 h 1266"/>
                <a:gd name="T10" fmla="*/ 1208 w 1268"/>
                <a:gd name="T11" fmla="*/ 516 h 1266"/>
                <a:gd name="T12" fmla="*/ 1220 w 1268"/>
                <a:gd name="T13" fmla="*/ 632 h 1266"/>
                <a:gd name="T14" fmla="*/ 1200 w 1268"/>
                <a:gd name="T15" fmla="*/ 780 h 1266"/>
                <a:gd name="T16" fmla="*/ 1148 w 1268"/>
                <a:gd name="T17" fmla="*/ 912 h 1266"/>
                <a:gd name="T18" fmla="*/ 1066 w 1268"/>
                <a:gd name="T19" fmla="*/ 1026 h 1266"/>
                <a:gd name="T20" fmla="*/ 960 w 1268"/>
                <a:gd name="T21" fmla="*/ 1118 h 1266"/>
                <a:gd name="T22" fmla="*/ 834 w 1268"/>
                <a:gd name="T23" fmla="*/ 1182 h 1266"/>
                <a:gd name="T24" fmla="*/ 694 w 1268"/>
                <a:gd name="T25" fmla="*/ 1216 h 1266"/>
                <a:gd name="T26" fmla="*/ 574 w 1268"/>
                <a:gd name="T27" fmla="*/ 1216 h 1266"/>
                <a:gd name="T28" fmla="*/ 432 w 1268"/>
                <a:gd name="T29" fmla="*/ 1182 h 1266"/>
                <a:gd name="T30" fmla="*/ 306 w 1268"/>
                <a:gd name="T31" fmla="*/ 1118 h 1266"/>
                <a:gd name="T32" fmla="*/ 200 w 1268"/>
                <a:gd name="T33" fmla="*/ 1026 h 1266"/>
                <a:gd name="T34" fmla="*/ 118 w 1268"/>
                <a:gd name="T35" fmla="*/ 912 h 1266"/>
                <a:gd name="T36" fmla="*/ 66 w 1268"/>
                <a:gd name="T37" fmla="*/ 780 h 1266"/>
                <a:gd name="T38" fmla="*/ 48 w 1268"/>
                <a:gd name="T39" fmla="*/ 632 h 1266"/>
                <a:gd name="T40" fmla="*/ 60 w 1268"/>
                <a:gd name="T41" fmla="*/ 516 h 1266"/>
                <a:gd name="T42" fmla="*/ 106 w 1268"/>
                <a:gd name="T43" fmla="*/ 380 h 1266"/>
                <a:gd name="T44" fmla="*/ 182 w 1268"/>
                <a:gd name="T45" fmla="*/ 260 h 1266"/>
                <a:gd name="T46" fmla="*/ 284 w 1268"/>
                <a:gd name="T47" fmla="*/ 164 h 1266"/>
                <a:gd name="T48" fmla="*/ 406 w 1268"/>
                <a:gd name="T49" fmla="*/ 94 h 1266"/>
                <a:gd name="T50" fmla="*/ 544 w 1268"/>
                <a:gd name="T51" fmla="*/ 54 h 1266"/>
                <a:gd name="T52" fmla="*/ 634 w 1268"/>
                <a:gd name="T53" fmla="*/ 0 h 1266"/>
                <a:gd name="T54" fmla="*/ 476 w 1268"/>
                <a:gd name="T55" fmla="*/ 20 h 1266"/>
                <a:gd name="T56" fmla="*/ 332 w 1268"/>
                <a:gd name="T57" fmla="*/ 76 h 1266"/>
                <a:gd name="T58" fmla="*/ 208 w 1268"/>
                <a:gd name="T59" fmla="*/ 164 h 1266"/>
                <a:gd name="T60" fmla="*/ 108 w 1268"/>
                <a:gd name="T61" fmla="*/ 278 h 1266"/>
                <a:gd name="T62" fmla="*/ 38 w 1268"/>
                <a:gd name="T63" fmla="*/ 416 h 1266"/>
                <a:gd name="T64" fmla="*/ 4 w 1268"/>
                <a:gd name="T65" fmla="*/ 568 h 1266"/>
                <a:gd name="T66" fmla="*/ 4 w 1268"/>
                <a:gd name="T67" fmla="*/ 698 h 1266"/>
                <a:gd name="T68" fmla="*/ 38 w 1268"/>
                <a:gd name="T69" fmla="*/ 850 h 1266"/>
                <a:gd name="T70" fmla="*/ 108 w 1268"/>
                <a:gd name="T71" fmla="*/ 988 h 1266"/>
                <a:gd name="T72" fmla="*/ 208 w 1268"/>
                <a:gd name="T73" fmla="*/ 1102 h 1266"/>
                <a:gd name="T74" fmla="*/ 332 w 1268"/>
                <a:gd name="T75" fmla="*/ 1190 h 1266"/>
                <a:gd name="T76" fmla="*/ 476 w 1268"/>
                <a:gd name="T77" fmla="*/ 1246 h 1266"/>
                <a:gd name="T78" fmla="*/ 634 w 1268"/>
                <a:gd name="T79" fmla="*/ 1266 h 1266"/>
                <a:gd name="T80" fmla="*/ 762 w 1268"/>
                <a:gd name="T81" fmla="*/ 1254 h 1266"/>
                <a:gd name="T82" fmla="*/ 908 w 1268"/>
                <a:gd name="T83" fmla="*/ 1204 h 1266"/>
                <a:gd name="T84" fmla="*/ 1036 w 1268"/>
                <a:gd name="T85" fmla="*/ 1122 h 1266"/>
                <a:gd name="T86" fmla="*/ 1142 w 1268"/>
                <a:gd name="T87" fmla="*/ 1012 h 1266"/>
                <a:gd name="T88" fmla="*/ 1218 w 1268"/>
                <a:gd name="T89" fmla="*/ 880 h 1266"/>
                <a:gd name="T90" fmla="*/ 1260 w 1268"/>
                <a:gd name="T91" fmla="*/ 730 h 1266"/>
                <a:gd name="T92" fmla="*/ 1266 w 1268"/>
                <a:gd name="T93" fmla="*/ 600 h 1266"/>
                <a:gd name="T94" fmla="*/ 1238 w 1268"/>
                <a:gd name="T95" fmla="*/ 444 h 1266"/>
                <a:gd name="T96" fmla="*/ 1176 w 1268"/>
                <a:gd name="T97" fmla="*/ 304 h 1266"/>
                <a:gd name="T98" fmla="*/ 1082 w 1268"/>
                <a:gd name="T99" fmla="*/ 184 h 1266"/>
                <a:gd name="T100" fmla="*/ 962 w 1268"/>
                <a:gd name="T101" fmla="*/ 92 h 1266"/>
                <a:gd name="T102" fmla="*/ 822 w 1268"/>
                <a:gd name="T103" fmla="*/ 28 h 1266"/>
                <a:gd name="T104" fmla="*/ 666 w 1268"/>
                <a:gd name="T105"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8" h="1266">
                  <a:moveTo>
                    <a:pt x="634" y="48"/>
                  </a:moveTo>
                  <a:lnTo>
                    <a:pt x="634" y="48"/>
                  </a:lnTo>
                  <a:lnTo>
                    <a:pt x="664" y="48"/>
                  </a:lnTo>
                  <a:lnTo>
                    <a:pt x="694" y="50"/>
                  </a:lnTo>
                  <a:lnTo>
                    <a:pt x="722" y="54"/>
                  </a:lnTo>
                  <a:lnTo>
                    <a:pt x="752" y="60"/>
                  </a:lnTo>
                  <a:lnTo>
                    <a:pt x="780" y="66"/>
                  </a:lnTo>
                  <a:lnTo>
                    <a:pt x="808" y="74"/>
                  </a:lnTo>
                  <a:lnTo>
                    <a:pt x="834" y="82"/>
                  </a:lnTo>
                  <a:lnTo>
                    <a:pt x="862" y="94"/>
                  </a:lnTo>
                  <a:lnTo>
                    <a:pt x="888" y="106"/>
                  </a:lnTo>
                  <a:lnTo>
                    <a:pt x="912" y="118"/>
                  </a:lnTo>
                  <a:lnTo>
                    <a:pt x="936" y="132"/>
                  </a:lnTo>
                  <a:lnTo>
                    <a:pt x="960" y="148"/>
                  </a:lnTo>
                  <a:lnTo>
                    <a:pt x="984" y="164"/>
                  </a:lnTo>
                  <a:lnTo>
                    <a:pt x="1006" y="182"/>
                  </a:lnTo>
                  <a:lnTo>
                    <a:pt x="1028" y="200"/>
                  </a:lnTo>
                  <a:lnTo>
                    <a:pt x="1048" y="220"/>
                  </a:lnTo>
                  <a:lnTo>
                    <a:pt x="1066" y="240"/>
                  </a:lnTo>
                  <a:lnTo>
                    <a:pt x="1086" y="260"/>
                  </a:lnTo>
                  <a:lnTo>
                    <a:pt x="1102" y="282"/>
                  </a:lnTo>
                  <a:lnTo>
                    <a:pt x="1120" y="306"/>
                  </a:lnTo>
                  <a:lnTo>
                    <a:pt x="1134" y="330"/>
                  </a:lnTo>
                  <a:lnTo>
                    <a:pt x="1148" y="354"/>
                  </a:lnTo>
                  <a:lnTo>
                    <a:pt x="1162" y="380"/>
                  </a:lnTo>
                  <a:lnTo>
                    <a:pt x="1174" y="406"/>
                  </a:lnTo>
                  <a:lnTo>
                    <a:pt x="1184" y="432"/>
                  </a:lnTo>
                  <a:lnTo>
                    <a:pt x="1192" y="460"/>
                  </a:lnTo>
                  <a:lnTo>
                    <a:pt x="1200" y="486"/>
                  </a:lnTo>
                  <a:lnTo>
                    <a:pt x="1208" y="516"/>
                  </a:lnTo>
                  <a:lnTo>
                    <a:pt x="1212" y="544"/>
                  </a:lnTo>
                  <a:lnTo>
                    <a:pt x="1216" y="574"/>
                  </a:lnTo>
                  <a:lnTo>
                    <a:pt x="1218" y="602"/>
                  </a:lnTo>
                  <a:lnTo>
                    <a:pt x="1220" y="632"/>
                  </a:lnTo>
                  <a:lnTo>
                    <a:pt x="1220" y="632"/>
                  </a:lnTo>
                  <a:lnTo>
                    <a:pt x="1218" y="664"/>
                  </a:lnTo>
                  <a:lnTo>
                    <a:pt x="1216" y="692"/>
                  </a:lnTo>
                  <a:lnTo>
                    <a:pt x="1212" y="722"/>
                  </a:lnTo>
                  <a:lnTo>
                    <a:pt x="1208" y="750"/>
                  </a:lnTo>
                  <a:lnTo>
                    <a:pt x="1200" y="780"/>
                  </a:lnTo>
                  <a:lnTo>
                    <a:pt x="1192" y="806"/>
                  </a:lnTo>
                  <a:lnTo>
                    <a:pt x="1184" y="834"/>
                  </a:lnTo>
                  <a:lnTo>
                    <a:pt x="1174" y="860"/>
                  </a:lnTo>
                  <a:lnTo>
                    <a:pt x="1162" y="886"/>
                  </a:lnTo>
                  <a:lnTo>
                    <a:pt x="1148" y="912"/>
                  </a:lnTo>
                  <a:lnTo>
                    <a:pt x="1134" y="936"/>
                  </a:lnTo>
                  <a:lnTo>
                    <a:pt x="1120" y="960"/>
                  </a:lnTo>
                  <a:lnTo>
                    <a:pt x="1102" y="984"/>
                  </a:lnTo>
                  <a:lnTo>
                    <a:pt x="1086" y="1006"/>
                  </a:lnTo>
                  <a:lnTo>
                    <a:pt x="1066" y="1026"/>
                  </a:lnTo>
                  <a:lnTo>
                    <a:pt x="1048" y="1046"/>
                  </a:lnTo>
                  <a:lnTo>
                    <a:pt x="1028" y="1066"/>
                  </a:lnTo>
                  <a:lnTo>
                    <a:pt x="1006" y="1084"/>
                  </a:lnTo>
                  <a:lnTo>
                    <a:pt x="984" y="1102"/>
                  </a:lnTo>
                  <a:lnTo>
                    <a:pt x="960" y="1118"/>
                  </a:lnTo>
                  <a:lnTo>
                    <a:pt x="936" y="1134"/>
                  </a:lnTo>
                  <a:lnTo>
                    <a:pt x="912" y="1148"/>
                  </a:lnTo>
                  <a:lnTo>
                    <a:pt x="888" y="1160"/>
                  </a:lnTo>
                  <a:lnTo>
                    <a:pt x="862" y="1172"/>
                  </a:lnTo>
                  <a:lnTo>
                    <a:pt x="834" y="1182"/>
                  </a:lnTo>
                  <a:lnTo>
                    <a:pt x="808" y="1192"/>
                  </a:lnTo>
                  <a:lnTo>
                    <a:pt x="780" y="1200"/>
                  </a:lnTo>
                  <a:lnTo>
                    <a:pt x="752" y="1206"/>
                  </a:lnTo>
                  <a:lnTo>
                    <a:pt x="722" y="1212"/>
                  </a:lnTo>
                  <a:lnTo>
                    <a:pt x="694" y="1216"/>
                  </a:lnTo>
                  <a:lnTo>
                    <a:pt x="664" y="1218"/>
                  </a:lnTo>
                  <a:lnTo>
                    <a:pt x="634" y="1218"/>
                  </a:lnTo>
                  <a:lnTo>
                    <a:pt x="634" y="1218"/>
                  </a:lnTo>
                  <a:lnTo>
                    <a:pt x="604" y="1218"/>
                  </a:lnTo>
                  <a:lnTo>
                    <a:pt x="574" y="1216"/>
                  </a:lnTo>
                  <a:lnTo>
                    <a:pt x="544" y="1212"/>
                  </a:lnTo>
                  <a:lnTo>
                    <a:pt x="516" y="1206"/>
                  </a:lnTo>
                  <a:lnTo>
                    <a:pt x="488" y="1200"/>
                  </a:lnTo>
                  <a:lnTo>
                    <a:pt x="460" y="1192"/>
                  </a:lnTo>
                  <a:lnTo>
                    <a:pt x="432" y="1182"/>
                  </a:lnTo>
                  <a:lnTo>
                    <a:pt x="406" y="1172"/>
                  </a:lnTo>
                  <a:lnTo>
                    <a:pt x="380" y="1160"/>
                  </a:lnTo>
                  <a:lnTo>
                    <a:pt x="354" y="1148"/>
                  </a:lnTo>
                  <a:lnTo>
                    <a:pt x="330" y="1134"/>
                  </a:lnTo>
                  <a:lnTo>
                    <a:pt x="306" y="1118"/>
                  </a:lnTo>
                  <a:lnTo>
                    <a:pt x="284" y="1102"/>
                  </a:lnTo>
                  <a:lnTo>
                    <a:pt x="262" y="1084"/>
                  </a:lnTo>
                  <a:lnTo>
                    <a:pt x="240" y="1066"/>
                  </a:lnTo>
                  <a:lnTo>
                    <a:pt x="220" y="1046"/>
                  </a:lnTo>
                  <a:lnTo>
                    <a:pt x="200" y="1026"/>
                  </a:lnTo>
                  <a:lnTo>
                    <a:pt x="182" y="1006"/>
                  </a:lnTo>
                  <a:lnTo>
                    <a:pt x="164" y="984"/>
                  </a:lnTo>
                  <a:lnTo>
                    <a:pt x="148" y="960"/>
                  </a:lnTo>
                  <a:lnTo>
                    <a:pt x="132" y="936"/>
                  </a:lnTo>
                  <a:lnTo>
                    <a:pt x="118" y="912"/>
                  </a:lnTo>
                  <a:lnTo>
                    <a:pt x="106" y="886"/>
                  </a:lnTo>
                  <a:lnTo>
                    <a:pt x="94" y="860"/>
                  </a:lnTo>
                  <a:lnTo>
                    <a:pt x="84" y="834"/>
                  </a:lnTo>
                  <a:lnTo>
                    <a:pt x="74" y="806"/>
                  </a:lnTo>
                  <a:lnTo>
                    <a:pt x="66" y="780"/>
                  </a:lnTo>
                  <a:lnTo>
                    <a:pt x="60" y="750"/>
                  </a:lnTo>
                  <a:lnTo>
                    <a:pt x="54" y="722"/>
                  </a:lnTo>
                  <a:lnTo>
                    <a:pt x="52" y="692"/>
                  </a:lnTo>
                  <a:lnTo>
                    <a:pt x="48" y="664"/>
                  </a:lnTo>
                  <a:lnTo>
                    <a:pt x="48" y="632"/>
                  </a:lnTo>
                  <a:lnTo>
                    <a:pt x="48" y="632"/>
                  </a:lnTo>
                  <a:lnTo>
                    <a:pt x="48" y="602"/>
                  </a:lnTo>
                  <a:lnTo>
                    <a:pt x="52" y="574"/>
                  </a:lnTo>
                  <a:lnTo>
                    <a:pt x="54" y="544"/>
                  </a:lnTo>
                  <a:lnTo>
                    <a:pt x="60" y="516"/>
                  </a:lnTo>
                  <a:lnTo>
                    <a:pt x="66" y="486"/>
                  </a:lnTo>
                  <a:lnTo>
                    <a:pt x="74" y="460"/>
                  </a:lnTo>
                  <a:lnTo>
                    <a:pt x="84" y="432"/>
                  </a:lnTo>
                  <a:lnTo>
                    <a:pt x="94" y="406"/>
                  </a:lnTo>
                  <a:lnTo>
                    <a:pt x="106" y="380"/>
                  </a:lnTo>
                  <a:lnTo>
                    <a:pt x="118" y="354"/>
                  </a:lnTo>
                  <a:lnTo>
                    <a:pt x="132" y="330"/>
                  </a:lnTo>
                  <a:lnTo>
                    <a:pt x="148" y="306"/>
                  </a:lnTo>
                  <a:lnTo>
                    <a:pt x="164" y="282"/>
                  </a:lnTo>
                  <a:lnTo>
                    <a:pt x="182" y="260"/>
                  </a:lnTo>
                  <a:lnTo>
                    <a:pt x="200" y="240"/>
                  </a:lnTo>
                  <a:lnTo>
                    <a:pt x="220" y="220"/>
                  </a:lnTo>
                  <a:lnTo>
                    <a:pt x="240" y="200"/>
                  </a:lnTo>
                  <a:lnTo>
                    <a:pt x="262" y="182"/>
                  </a:lnTo>
                  <a:lnTo>
                    <a:pt x="284" y="164"/>
                  </a:lnTo>
                  <a:lnTo>
                    <a:pt x="306" y="148"/>
                  </a:lnTo>
                  <a:lnTo>
                    <a:pt x="330" y="132"/>
                  </a:lnTo>
                  <a:lnTo>
                    <a:pt x="354" y="118"/>
                  </a:lnTo>
                  <a:lnTo>
                    <a:pt x="380" y="106"/>
                  </a:lnTo>
                  <a:lnTo>
                    <a:pt x="406" y="94"/>
                  </a:lnTo>
                  <a:lnTo>
                    <a:pt x="432" y="82"/>
                  </a:lnTo>
                  <a:lnTo>
                    <a:pt x="460" y="74"/>
                  </a:lnTo>
                  <a:lnTo>
                    <a:pt x="488" y="66"/>
                  </a:lnTo>
                  <a:lnTo>
                    <a:pt x="516" y="60"/>
                  </a:lnTo>
                  <a:lnTo>
                    <a:pt x="544" y="54"/>
                  </a:lnTo>
                  <a:lnTo>
                    <a:pt x="574" y="50"/>
                  </a:lnTo>
                  <a:lnTo>
                    <a:pt x="604" y="48"/>
                  </a:lnTo>
                  <a:lnTo>
                    <a:pt x="634" y="48"/>
                  </a:lnTo>
                  <a:close/>
                  <a:moveTo>
                    <a:pt x="634" y="0"/>
                  </a:moveTo>
                  <a:lnTo>
                    <a:pt x="634" y="0"/>
                  </a:lnTo>
                  <a:lnTo>
                    <a:pt x="600" y="0"/>
                  </a:lnTo>
                  <a:lnTo>
                    <a:pt x="568" y="2"/>
                  </a:lnTo>
                  <a:lnTo>
                    <a:pt x="538" y="6"/>
                  </a:lnTo>
                  <a:lnTo>
                    <a:pt x="506" y="12"/>
                  </a:lnTo>
                  <a:lnTo>
                    <a:pt x="476" y="20"/>
                  </a:lnTo>
                  <a:lnTo>
                    <a:pt x="446" y="28"/>
                  </a:lnTo>
                  <a:lnTo>
                    <a:pt x="416" y="38"/>
                  </a:lnTo>
                  <a:lnTo>
                    <a:pt x="386" y="50"/>
                  </a:lnTo>
                  <a:lnTo>
                    <a:pt x="358" y="62"/>
                  </a:lnTo>
                  <a:lnTo>
                    <a:pt x="332" y="76"/>
                  </a:lnTo>
                  <a:lnTo>
                    <a:pt x="306" y="92"/>
                  </a:lnTo>
                  <a:lnTo>
                    <a:pt x="280" y="108"/>
                  </a:lnTo>
                  <a:lnTo>
                    <a:pt x="254" y="126"/>
                  </a:lnTo>
                  <a:lnTo>
                    <a:pt x="230" y="144"/>
                  </a:lnTo>
                  <a:lnTo>
                    <a:pt x="208" y="164"/>
                  </a:lnTo>
                  <a:lnTo>
                    <a:pt x="186" y="184"/>
                  </a:lnTo>
                  <a:lnTo>
                    <a:pt x="164" y="206"/>
                  </a:lnTo>
                  <a:lnTo>
                    <a:pt x="144" y="230"/>
                  </a:lnTo>
                  <a:lnTo>
                    <a:pt x="126" y="254"/>
                  </a:lnTo>
                  <a:lnTo>
                    <a:pt x="108" y="278"/>
                  </a:lnTo>
                  <a:lnTo>
                    <a:pt x="92" y="304"/>
                  </a:lnTo>
                  <a:lnTo>
                    <a:pt x="76" y="330"/>
                  </a:lnTo>
                  <a:lnTo>
                    <a:pt x="62" y="358"/>
                  </a:lnTo>
                  <a:lnTo>
                    <a:pt x="50" y="386"/>
                  </a:lnTo>
                  <a:lnTo>
                    <a:pt x="38" y="416"/>
                  </a:lnTo>
                  <a:lnTo>
                    <a:pt x="28" y="444"/>
                  </a:lnTo>
                  <a:lnTo>
                    <a:pt x="20" y="474"/>
                  </a:lnTo>
                  <a:lnTo>
                    <a:pt x="12" y="506"/>
                  </a:lnTo>
                  <a:lnTo>
                    <a:pt x="8" y="536"/>
                  </a:lnTo>
                  <a:lnTo>
                    <a:pt x="4" y="568"/>
                  </a:lnTo>
                  <a:lnTo>
                    <a:pt x="0" y="600"/>
                  </a:lnTo>
                  <a:lnTo>
                    <a:pt x="0" y="632"/>
                  </a:lnTo>
                  <a:lnTo>
                    <a:pt x="0" y="632"/>
                  </a:lnTo>
                  <a:lnTo>
                    <a:pt x="0" y="666"/>
                  </a:lnTo>
                  <a:lnTo>
                    <a:pt x="4" y="698"/>
                  </a:lnTo>
                  <a:lnTo>
                    <a:pt x="8" y="730"/>
                  </a:lnTo>
                  <a:lnTo>
                    <a:pt x="12" y="760"/>
                  </a:lnTo>
                  <a:lnTo>
                    <a:pt x="20" y="792"/>
                  </a:lnTo>
                  <a:lnTo>
                    <a:pt x="28" y="822"/>
                  </a:lnTo>
                  <a:lnTo>
                    <a:pt x="38" y="850"/>
                  </a:lnTo>
                  <a:lnTo>
                    <a:pt x="50" y="880"/>
                  </a:lnTo>
                  <a:lnTo>
                    <a:pt x="62" y="908"/>
                  </a:lnTo>
                  <a:lnTo>
                    <a:pt x="76" y="934"/>
                  </a:lnTo>
                  <a:lnTo>
                    <a:pt x="92" y="962"/>
                  </a:lnTo>
                  <a:lnTo>
                    <a:pt x="108" y="988"/>
                  </a:lnTo>
                  <a:lnTo>
                    <a:pt x="126" y="1012"/>
                  </a:lnTo>
                  <a:lnTo>
                    <a:pt x="144" y="1036"/>
                  </a:lnTo>
                  <a:lnTo>
                    <a:pt x="164" y="1058"/>
                  </a:lnTo>
                  <a:lnTo>
                    <a:pt x="186" y="1080"/>
                  </a:lnTo>
                  <a:lnTo>
                    <a:pt x="208" y="1102"/>
                  </a:lnTo>
                  <a:lnTo>
                    <a:pt x="230" y="1122"/>
                  </a:lnTo>
                  <a:lnTo>
                    <a:pt x="254" y="1140"/>
                  </a:lnTo>
                  <a:lnTo>
                    <a:pt x="280" y="1158"/>
                  </a:lnTo>
                  <a:lnTo>
                    <a:pt x="306" y="1174"/>
                  </a:lnTo>
                  <a:lnTo>
                    <a:pt x="332" y="1190"/>
                  </a:lnTo>
                  <a:lnTo>
                    <a:pt x="358" y="1204"/>
                  </a:lnTo>
                  <a:lnTo>
                    <a:pt x="386" y="1216"/>
                  </a:lnTo>
                  <a:lnTo>
                    <a:pt x="416" y="1228"/>
                  </a:lnTo>
                  <a:lnTo>
                    <a:pt x="446" y="1238"/>
                  </a:lnTo>
                  <a:lnTo>
                    <a:pt x="476" y="1246"/>
                  </a:lnTo>
                  <a:lnTo>
                    <a:pt x="506" y="1254"/>
                  </a:lnTo>
                  <a:lnTo>
                    <a:pt x="538" y="1260"/>
                  </a:lnTo>
                  <a:lnTo>
                    <a:pt x="568" y="1264"/>
                  </a:lnTo>
                  <a:lnTo>
                    <a:pt x="600" y="1266"/>
                  </a:lnTo>
                  <a:lnTo>
                    <a:pt x="634" y="1266"/>
                  </a:lnTo>
                  <a:lnTo>
                    <a:pt x="634" y="1266"/>
                  </a:lnTo>
                  <a:lnTo>
                    <a:pt x="666" y="1266"/>
                  </a:lnTo>
                  <a:lnTo>
                    <a:pt x="698" y="1264"/>
                  </a:lnTo>
                  <a:lnTo>
                    <a:pt x="730" y="1260"/>
                  </a:lnTo>
                  <a:lnTo>
                    <a:pt x="762" y="1254"/>
                  </a:lnTo>
                  <a:lnTo>
                    <a:pt x="792" y="1246"/>
                  </a:lnTo>
                  <a:lnTo>
                    <a:pt x="822" y="1238"/>
                  </a:lnTo>
                  <a:lnTo>
                    <a:pt x="852" y="1228"/>
                  </a:lnTo>
                  <a:lnTo>
                    <a:pt x="880" y="1216"/>
                  </a:lnTo>
                  <a:lnTo>
                    <a:pt x="908" y="1204"/>
                  </a:lnTo>
                  <a:lnTo>
                    <a:pt x="936" y="1190"/>
                  </a:lnTo>
                  <a:lnTo>
                    <a:pt x="962" y="1174"/>
                  </a:lnTo>
                  <a:lnTo>
                    <a:pt x="988" y="1158"/>
                  </a:lnTo>
                  <a:lnTo>
                    <a:pt x="1012" y="1140"/>
                  </a:lnTo>
                  <a:lnTo>
                    <a:pt x="1036" y="1122"/>
                  </a:lnTo>
                  <a:lnTo>
                    <a:pt x="1060" y="1102"/>
                  </a:lnTo>
                  <a:lnTo>
                    <a:pt x="1082" y="1080"/>
                  </a:lnTo>
                  <a:lnTo>
                    <a:pt x="1102" y="1058"/>
                  </a:lnTo>
                  <a:lnTo>
                    <a:pt x="1122" y="1036"/>
                  </a:lnTo>
                  <a:lnTo>
                    <a:pt x="1142" y="1012"/>
                  </a:lnTo>
                  <a:lnTo>
                    <a:pt x="1158" y="988"/>
                  </a:lnTo>
                  <a:lnTo>
                    <a:pt x="1176" y="962"/>
                  </a:lnTo>
                  <a:lnTo>
                    <a:pt x="1190" y="934"/>
                  </a:lnTo>
                  <a:lnTo>
                    <a:pt x="1204" y="908"/>
                  </a:lnTo>
                  <a:lnTo>
                    <a:pt x="1218" y="880"/>
                  </a:lnTo>
                  <a:lnTo>
                    <a:pt x="1228" y="850"/>
                  </a:lnTo>
                  <a:lnTo>
                    <a:pt x="1238" y="822"/>
                  </a:lnTo>
                  <a:lnTo>
                    <a:pt x="1248" y="792"/>
                  </a:lnTo>
                  <a:lnTo>
                    <a:pt x="1254" y="760"/>
                  </a:lnTo>
                  <a:lnTo>
                    <a:pt x="1260" y="730"/>
                  </a:lnTo>
                  <a:lnTo>
                    <a:pt x="1264" y="698"/>
                  </a:lnTo>
                  <a:lnTo>
                    <a:pt x="1266" y="666"/>
                  </a:lnTo>
                  <a:lnTo>
                    <a:pt x="1268" y="632"/>
                  </a:lnTo>
                  <a:lnTo>
                    <a:pt x="1268" y="632"/>
                  </a:lnTo>
                  <a:lnTo>
                    <a:pt x="1266" y="600"/>
                  </a:lnTo>
                  <a:lnTo>
                    <a:pt x="1264" y="568"/>
                  </a:lnTo>
                  <a:lnTo>
                    <a:pt x="1260" y="536"/>
                  </a:lnTo>
                  <a:lnTo>
                    <a:pt x="1254" y="506"/>
                  </a:lnTo>
                  <a:lnTo>
                    <a:pt x="1248" y="474"/>
                  </a:lnTo>
                  <a:lnTo>
                    <a:pt x="1238" y="444"/>
                  </a:lnTo>
                  <a:lnTo>
                    <a:pt x="1228" y="416"/>
                  </a:lnTo>
                  <a:lnTo>
                    <a:pt x="1218" y="386"/>
                  </a:lnTo>
                  <a:lnTo>
                    <a:pt x="1204" y="358"/>
                  </a:lnTo>
                  <a:lnTo>
                    <a:pt x="1190" y="330"/>
                  </a:lnTo>
                  <a:lnTo>
                    <a:pt x="1176" y="304"/>
                  </a:lnTo>
                  <a:lnTo>
                    <a:pt x="1158" y="278"/>
                  </a:lnTo>
                  <a:lnTo>
                    <a:pt x="1142" y="254"/>
                  </a:lnTo>
                  <a:lnTo>
                    <a:pt x="1122" y="230"/>
                  </a:lnTo>
                  <a:lnTo>
                    <a:pt x="1102" y="206"/>
                  </a:lnTo>
                  <a:lnTo>
                    <a:pt x="1082" y="184"/>
                  </a:lnTo>
                  <a:lnTo>
                    <a:pt x="1060" y="164"/>
                  </a:lnTo>
                  <a:lnTo>
                    <a:pt x="1036" y="144"/>
                  </a:lnTo>
                  <a:lnTo>
                    <a:pt x="1012" y="126"/>
                  </a:lnTo>
                  <a:lnTo>
                    <a:pt x="988" y="108"/>
                  </a:lnTo>
                  <a:lnTo>
                    <a:pt x="962" y="92"/>
                  </a:lnTo>
                  <a:lnTo>
                    <a:pt x="936" y="76"/>
                  </a:lnTo>
                  <a:lnTo>
                    <a:pt x="908" y="62"/>
                  </a:lnTo>
                  <a:lnTo>
                    <a:pt x="880" y="50"/>
                  </a:lnTo>
                  <a:lnTo>
                    <a:pt x="852" y="38"/>
                  </a:lnTo>
                  <a:lnTo>
                    <a:pt x="822" y="28"/>
                  </a:lnTo>
                  <a:lnTo>
                    <a:pt x="792" y="20"/>
                  </a:lnTo>
                  <a:lnTo>
                    <a:pt x="762" y="12"/>
                  </a:lnTo>
                  <a:lnTo>
                    <a:pt x="730" y="6"/>
                  </a:lnTo>
                  <a:lnTo>
                    <a:pt x="698" y="2"/>
                  </a:lnTo>
                  <a:lnTo>
                    <a:pt x="666" y="0"/>
                  </a:lnTo>
                  <a:lnTo>
                    <a:pt x="634" y="0"/>
                  </a:lnTo>
                  <a:lnTo>
                    <a:pt x="634"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6" name="Freeform 10">
              <a:extLst>
                <a:ext uri="{FF2B5EF4-FFF2-40B4-BE49-F238E27FC236}">
                  <a16:creationId xmlns:a16="http://schemas.microsoft.com/office/drawing/2014/main" id="{F99BD985-337F-4D4C-9E10-8B76EBC29440}"/>
                </a:ext>
              </a:extLst>
            </p:cNvPr>
            <p:cNvSpPr>
              <a:spLocks/>
            </p:cNvSpPr>
            <p:nvPr/>
          </p:nvSpPr>
          <p:spPr bwMode="auto">
            <a:xfrm>
              <a:off x="517496" y="4873625"/>
              <a:ext cx="527050" cy="66675"/>
            </a:xfrm>
            <a:custGeom>
              <a:avLst/>
              <a:gdLst>
                <a:gd name="T0" fmla="*/ 22 w 332"/>
                <a:gd name="T1" fmla="*/ 42 h 42"/>
                <a:gd name="T2" fmla="*/ 22 w 332"/>
                <a:gd name="T3" fmla="*/ 42 h 42"/>
                <a:gd name="T4" fmla="*/ 14 w 332"/>
                <a:gd name="T5" fmla="*/ 42 h 42"/>
                <a:gd name="T6" fmla="*/ 8 w 332"/>
                <a:gd name="T7" fmla="*/ 36 h 42"/>
                <a:gd name="T8" fmla="*/ 2 w 332"/>
                <a:gd name="T9" fmla="*/ 30 h 42"/>
                <a:gd name="T10" fmla="*/ 0 w 332"/>
                <a:gd name="T11" fmla="*/ 20 h 42"/>
                <a:gd name="T12" fmla="*/ 0 w 332"/>
                <a:gd name="T13" fmla="*/ 20 h 42"/>
                <a:gd name="T14" fmla="*/ 2 w 332"/>
                <a:gd name="T15" fmla="*/ 12 h 42"/>
                <a:gd name="T16" fmla="*/ 8 w 332"/>
                <a:gd name="T17" fmla="*/ 6 h 42"/>
                <a:gd name="T18" fmla="*/ 14 w 332"/>
                <a:gd name="T19" fmla="*/ 0 h 42"/>
                <a:gd name="T20" fmla="*/ 22 w 332"/>
                <a:gd name="T21" fmla="*/ 0 h 42"/>
                <a:gd name="T22" fmla="*/ 310 w 332"/>
                <a:gd name="T23" fmla="*/ 0 h 42"/>
                <a:gd name="T24" fmla="*/ 310 w 332"/>
                <a:gd name="T25" fmla="*/ 0 h 42"/>
                <a:gd name="T26" fmla="*/ 318 w 332"/>
                <a:gd name="T27" fmla="*/ 0 h 42"/>
                <a:gd name="T28" fmla="*/ 324 w 332"/>
                <a:gd name="T29" fmla="*/ 6 h 42"/>
                <a:gd name="T30" fmla="*/ 330 w 332"/>
                <a:gd name="T31" fmla="*/ 12 h 42"/>
                <a:gd name="T32" fmla="*/ 332 w 332"/>
                <a:gd name="T33" fmla="*/ 20 h 42"/>
                <a:gd name="T34" fmla="*/ 332 w 332"/>
                <a:gd name="T35" fmla="*/ 20 h 42"/>
                <a:gd name="T36" fmla="*/ 330 w 332"/>
                <a:gd name="T37" fmla="*/ 30 h 42"/>
                <a:gd name="T38" fmla="*/ 324 w 332"/>
                <a:gd name="T39" fmla="*/ 36 h 42"/>
                <a:gd name="T40" fmla="*/ 318 w 332"/>
                <a:gd name="T41" fmla="*/ 42 h 42"/>
                <a:gd name="T42" fmla="*/ 310 w 332"/>
                <a:gd name="T43" fmla="*/ 42 h 42"/>
                <a:gd name="T44" fmla="*/ 22 w 332"/>
                <a:gd name="T4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42">
                  <a:moveTo>
                    <a:pt x="22" y="42"/>
                  </a:moveTo>
                  <a:lnTo>
                    <a:pt x="22" y="42"/>
                  </a:lnTo>
                  <a:lnTo>
                    <a:pt x="14" y="42"/>
                  </a:lnTo>
                  <a:lnTo>
                    <a:pt x="8" y="36"/>
                  </a:lnTo>
                  <a:lnTo>
                    <a:pt x="2" y="30"/>
                  </a:lnTo>
                  <a:lnTo>
                    <a:pt x="0" y="20"/>
                  </a:lnTo>
                  <a:lnTo>
                    <a:pt x="0" y="20"/>
                  </a:lnTo>
                  <a:lnTo>
                    <a:pt x="2" y="12"/>
                  </a:lnTo>
                  <a:lnTo>
                    <a:pt x="8" y="6"/>
                  </a:lnTo>
                  <a:lnTo>
                    <a:pt x="14" y="0"/>
                  </a:lnTo>
                  <a:lnTo>
                    <a:pt x="22" y="0"/>
                  </a:lnTo>
                  <a:lnTo>
                    <a:pt x="310" y="0"/>
                  </a:lnTo>
                  <a:lnTo>
                    <a:pt x="310" y="0"/>
                  </a:lnTo>
                  <a:lnTo>
                    <a:pt x="318" y="0"/>
                  </a:lnTo>
                  <a:lnTo>
                    <a:pt x="324" y="6"/>
                  </a:lnTo>
                  <a:lnTo>
                    <a:pt x="330" y="12"/>
                  </a:lnTo>
                  <a:lnTo>
                    <a:pt x="332" y="20"/>
                  </a:lnTo>
                  <a:lnTo>
                    <a:pt x="332" y="20"/>
                  </a:lnTo>
                  <a:lnTo>
                    <a:pt x="330" y="30"/>
                  </a:lnTo>
                  <a:lnTo>
                    <a:pt x="324" y="36"/>
                  </a:lnTo>
                  <a:lnTo>
                    <a:pt x="318" y="42"/>
                  </a:lnTo>
                  <a:lnTo>
                    <a:pt x="310" y="42"/>
                  </a:lnTo>
                  <a:lnTo>
                    <a:pt x="22" y="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7" name="Freeform 14">
              <a:extLst>
                <a:ext uri="{FF2B5EF4-FFF2-40B4-BE49-F238E27FC236}">
                  <a16:creationId xmlns:a16="http://schemas.microsoft.com/office/drawing/2014/main" id="{B3228923-35E9-48AA-8459-A5BB5F2B1E67}"/>
                </a:ext>
              </a:extLst>
            </p:cNvPr>
            <p:cNvSpPr>
              <a:spLocks noEditPoints="1"/>
            </p:cNvSpPr>
            <p:nvPr/>
          </p:nvSpPr>
          <p:spPr bwMode="auto">
            <a:xfrm>
              <a:off x="57121" y="4416425"/>
              <a:ext cx="1438275" cy="841375"/>
            </a:xfrm>
            <a:custGeom>
              <a:avLst/>
              <a:gdLst>
                <a:gd name="T0" fmla="*/ 298 w 906"/>
                <a:gd name="T1" fmla="*/ 530 h 530"/>
                <a:gd name="T2" fmla="*/ 282 w 906"/>
                <a:gd name="T3" fmla="*/ 524 h 530"/>
                <a:gd name="T4" fmla="*/ 276 w 906"/>
                <a:gd name="T5" fmla="*/ 508 h 530"/>
                <a:gd name="T6" fmla="*/ 176 w 906"/>
                <a:gd name="T7" fmla="*/ 408 h 530"/>
                <a:gd name="T8" fmla="*/ 168 w 906"/>
                <a:gd name="T9" fmla="*/ 408 h 530"/>
                <a:gd name="T10" fmla="*/ 156 w 906"/>
                <a:gd name="T11" fmla="*/ 396 h 530"/>
                <a:gd name="T12" fmla="*/ 154 w 906"/>
                <a:gd name="T13" fmla="*/ 250 h 530"/>
                <a:gd name="T14" fmla="*/ 22 w 906"/>
                <a:gd name="T15" fmla="*/ 250 h 530"/>
                <a:gd name="T16" fmla="*/ 8 w 906"/>
                <a:gd name="T17" fmla="*/ 242 h 530"/>
                <a:gd name="T18" fmla="*/ 0 w 906"/>
                <a:gd name="T19" fmla="*/ 228 h 530"/>
                <a:gd name="T20" fmla="*/ 0 w 906"/>
                <a:gd name="T21" fmla="*/ 20 h 530"/>
                <a:gd name="T22" fmla="*/ 8 w 906"/>
                <a:gd name="T23" fmla="*/ 6 h 530"/>
                <a:gd name="T24" fmla="*/ 22 w 906"/>
                <a:gd name="T25" fmla="*/ 0 h 530"/>
                <a:gd name="T26" fmla="*/ 32 w 906"/>
                <a:gd name="T27" fmla="*/ 0 h 530"/>
                <a:gd name="T28" fmla="*/ 42 w 906"/>
                <a:gd name="T29" fmla="*/ 12 h 530"/>
                <a:gd name="T30" fmla="*/ 44 w 906"/>
                <a:gd name="T31" fmla="*/ 206 h 530"/>
                <a:gd name="T32" fmla="*/ 862 w 906"/>
                <a:gd name="T33" fmla="*/ 34 h 530"/>
                <a:gd name="T34" fmla="*/ 864 w 906"/>
                <a:gd name="T35" fmla="*/ 26 h 530"/>
                <a:gd name="T36" fmla="*/ 876 w 906"/>
                <a:gd name="T37" fmla="*/ 14 h 530"/>
                <a:gd name="T38" fmla="*/ 884 w 906"/>
                <a:gd name="T39" fmla="*/ 12 h 530"/>
                <a:gd name="T40" fmla="*/ 900 w 906"/>
                <a:gd name="T41" fmla="*/ 18 h 530"/>
                <a:gd name="T42" fmla="*/ 906 w 906"/>
                <a:gd name="T43" fmla="*/ 34 h 530"/>
                <a:gd name="T44" fmla="*/ 906 w 906"/>
                <a:gd name="T45" fmla="*/ 228 h 530"/>
                <a:gd name="T46" fmla="*/ 900 w 906"/>
                <a:gd name="T47" fmla="*/ 242 h 530"/>
                <a:gd name="T48" fmla="*/ 884 w 906"/>
                <a:gd name="T49" fmla="*/ 250 h 530"/>
                <a:gd name="T50" fmla="*/ 758 w 906"/>
                <a:gd name="T51" fmla="*/ 386 h 530"/>
                <a:gd name="T52" fmla="*/ 756 w 906"/>
                <a:gd name="T53" fmla="*/ 396 h 530"/>
                <a:gd name="T54" fmla="*/ 744 w 906"/>
                <a:gd name="T55" fmla="*/ 408 h 530"/>
                <a:gd name="T56" fmla="*/ 636 w 906"/>
                <a:gd name="T57" fmla="*/ 408 h 530"/>
                <a:gd name="T58" fmla="*/ 636 w 906"/>
                <a:gd name="T59" fmla="*/ 508 h 530"/>
                <a:gd name="T60" fmla="*/ 630 w 906"/>
                <a:gd name="T61" fmla="*/ 524 h 530"/>
                <a:gd name="T62" fmla="*/ 614 w 906"/>
                <a:gd name="T63" fmla="*/ 530 h 530"/>
                <a:gd name="T64" fmla="*/ 592 w 906"/>
                <a:gd name="T65" fmla="*/ 486 h 530"/>
                <a:gd name="T66" fmla="*/ 592 w 906"/>
                <a:gd name="T67" fmla="*/ 386 h 530"/>
                <a:gd name="T68" fmla="*/ 600 w 906"/>
                <a:gd name="T69" fmla="*/ 372 h 530"/>
                <a:gd name="T70" fmla="*/ 614 w 906"/>
                <a:gd name="T71" fmla="*/ 366 h 530"/>
                <a:gd name="T72" fmla="*/ 714 w 906"/>
                <a:gd name="T73" fmla="*/ 250 h 530"/>
                <a:gd name="T74" fmla="*/ 198 w 906"/>
                <a:gd name="T75" fmla="*/ 366 h 530"/>
                <a:gd name="T76" fmla="*/ 298 w 906"/>
                <a:gd name="T77" fmla="*/ 366 h 530"/>
                <a:gd name="T78" fmla="*/ 312 w 906"/>
                <a:gd name="T79" fmla="*/ 372 h 530"/>
                <a:gd name="T80" fmla="*/ 320 w 906"/>
                <a:gd name="T81" fmla="*/ 386 h 530"/>
                <a:gd name="T82" fmla="*/ 592 w 906"/>
                <a:gd name="T83" fmla="*/ 48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6" h="530">
                  <a:moveTo>
                    <a:pt x="298" y="530"/>
                  </a:moveTo>
                  <a:lnTo>
                    <a:pt x="298" y="530"/>
                  </a:lnTo>
                  <a:lnTo>
                    <a:pt x="288" y="528"/>
                  </a:lnTo>
                  <a:lnTo>
                    <a:pt x="282" y="524"/>
                  </a:lnTo>
                  <a:lnTo>
                    <a:pt x="278" y="518"/>
                  </a:lnTo>
                  <a:lnTo>
                    <a:pt x="276" y="508"/>
                  </a:lnTo>
                  <a:lnTo>
                    <a:pt x="276" y="408"/>
                  </a:lnTo>
                  <a:lnTo>
                    <a:pt x="176" y="408"/>
                  </a:lnTo>
                  <a:lnTo>
                    <a:pt x="176" y="408"/>
                  </a:lnTo>
                  <a:lnTo>
                    <a:pt x="168" y="408"/>
                  </a:lnTo>
                  <a:lnTo>
                    <a:pt x="162" y="402"/>
                  </a:lnTo>
                  <a:lnTo>
                    <a:pt x="156" y="396"/>
                  </a:lnTo>
                  <a:lnTo>
                    <a:pt x="154" y="386"/>
                  </a:lnTo>
                  <a:lnTo>
                    <a:pt x="154" y="250"/>
                  </a:lnTo>
                  <a:lnTo>
                    <a:pt x="22" y="250"/>
                  </a:lnTo>
                  <a:lnTo>
                    <a:pt x="22" y="250"/>
                  </a:lnTo>
                  <a:lnTo>
                    <a:pt x="14" y="248"/>
                  </a:lnTo>
                  <a:lnTo>
                    <a:pt x="8" y="242"/>
                  </a:lnTo>
                  <a:lnTo>
                    <a:pt x="2" y="236"/>
                  </a:lnTo>
                  <a:lnTo>
                    <a:pt x="0" y="228"/>
                  </a:lnTo>
                  <a:lnTo>
                    <a:pt x="0" y="20"/>
                  </a:lnTo>
                  <a:lnTo>
                    <a:pt x="0" y="20"/>
                  </a:lnTo>
                  <a:lnTo>
                    <a:pt x="2" y="12"/>
                  </a:lnTo>
                  <a:lnTo>
                    <a:pt x="8" y="6"/>
                  </a:lnTo>
                  <a:lnTo>
                    <a:pt x="14" y="0"/>
                  </a:lnTo>
                  <a:lnTo>
                    <a:pt x="22" y="0"/>
                  </a:lnTo>
                  <a:lnTo>
                    <a:pt x="22" y="0"/>
                  </a:lnTo>
                  <a:lnTo>
                    <a:pt x="32" y="0"/>
                  </a:lnTo>
                  <a:lnTo>
                    <a:pt x="38" y="6"/>
                  </a:lnTo>
                  <a:lnTo>
                    <a:pt x="42" y="12"/>
                  </a:lnTo>
                  <a:lnTo>
                    <a:pt x="44" y="20"/>
                  </a:lnTo>
                  <a:lnTo>
                    <a:pt x="44" y="206"/>
                  </a:lnTo>
                  <a:lnTo>
                    <a:pt x="862" y="206"/>
                  </a:lnTo>
                  <a:lnTo>
                    <a:pt x="862" y="34"/>
                  </a:lnTo>
                  <a:lnTo>
                    <a:pt x="862" y="34"/>
                  </a:lnTo>
                  <a:lnTo>
                    <a:pt x="864" y="26"/>
                  </a:lnTo>
                  <a:lnTo>
                    <a:pt x="870" y="18"/>
                  </a:lnTo>
                  <a:lnTo>
                    <a:pt x="876" y="14"/>
                  </a:lnTo>
                  <a:lnTo>
                    <a:pt x="884" y="12"/>
                  </a:lnTo>
                  <a:lnTo>
                    <a:pt x="884" y="12"/>
                  </a:lnTo>
                  <a:lnTo>
                    <a:pt x="894" y="14"/>
                  </a:lnTo>
                  <a:lnTo>
                    <a:pt x="900" y="18"/>
                  </a:lnTo>
                  <a:lnTo>
                    <a:pt x="904" y="26"/>
                  </a:lnTo>
                  <a:lnTo>
                    <a:pt x="906" y="34"/>
                  </a:lnTo>
                  <a:lnTo>
                    <a:pt x="906" y="228"/>
                  </a:lnTo>
                  <a:lnTo>
                    <a:pt x="906" y="228"/>
                  </a:lnTo>
                  <a:lnTo>
                    <a:pt x="904" y="236"/>
                  </a:lnTo>
                  <a:lnTo>
                    <a:pt x="900" y="242"/>
                  </a:lnTo>
                  <a:lnTo>
                    <a:pt x="894" y="248"/>
                  </a:lnTo>
                  <a:lnTo>
                    <a:pt x="884" y="250"/>
                  </a:lnTo>
                  <a:lnTo>
                    <a:pt x="758" y="250"/>
                  </a:lnTo>
                  <a:lnTo>
                    <a:pt x="758" y="386"/>
                  </a:lnTo>
                  <a:lnTo>
                    <a:pt x="758" y="386"/>
                  </a:lnTo>
                  <a:lnTo>
                    <a:pt x="756" y="396"/>
                  </a:lnTo>
                  <a:lnTo>
                    <a:pt x="750" y="402"/>
                  </a:lnTo>
                  <a:lnTo>
                    <a:pt x="744" y="408"/>
                  </a:lnTo>
                  <a:lnTo>
                    <a:pt x="736" y="408"/>
                  </a:lnTo>
                  <a:lnTo>
                    <a:pt x="636" y="408"/>
                  </a:lnTo>
                  <a:lnTo>
                    <a:pt x="636" y="508"/>
                  </a:lnTo>
                  <a:lnTo>
                    <a:pt x="636" y="508"/>
                  </a:lnTo>
                  <a:lnTo>
                    <a:pt x="634" y="518"/>
                  </a:lnTo>
                  <a:lnTo>
                    <a:pt x="630" y="524"/>
                  </a:lnTo>
                  <a:lnTo>
                    <a:pt x="624" y="528"/>
                  </a:lnTo>
                  <a:lnTo>
                    <a:pt x="614" y="530"/>
                  </a:lnTo>
                  <a:lnTo>
                    <a:pt x="298" y="530"/>
                  </a:lnTo>
                  <a:close/>
                  <a:moveTo>
                    <a:pt x="592" y="486"/>
                  </a:moveTo>
                  <a:lnTo>
                    <a:pt x="592" y="386"/>
                  </a:lnTo>
                  <a:lnTo>
                    <a:pt x="592" y="386"/>
                  </a:lnTo>
                  <a:lnTo>
                    <a:pt x="594" y="378"/>
                  </a:lnTo>
                  <a:lnTo>
                    <a:pt x="600" y="372"/>
                  </a:lnTo>
                  <a:lnTo>
                    <a:pt x="606" y="366"/>
                  </a:lnTo>
                  <a:lnTo>
                    <a:pt x="614" y="366"/>
                  </a:lnTo>
                  <a:lnTo>
                    <a:pt x="714" y="366"/>
                  </a:lnTo>
                  <a:lnTo>
                    <a:pt x="714" y="250"/>
                  </a:lnTo>
                  <a:lnTo>
                    <a:pt x="198" y="250"/>
                  </a:lnTo>
                  <a:lnTo>
                    <a:pt x="198" y="366"/>
                  </a:lnTo>
                  <a:lnTo>
                    <a:pt x="298" y="366"/>
                  </a:lnTo>
                  <a:lnTo>
                    <a:pt x="298" y="366"/>
                  </a:lnTo>
                  <a:lnTo>
                    <a:pt x="306" y="366"/>
                  </a:lnTo>
                  <a:lnTo>
                    <a:pt x="312" y="372"/>
                  </a:lnTo>
                  <a:lnTo>
                    <a:pt x="318" y="378"/>
                  </a:lnTo>
                  <a:lnTo>
                    <a:pt x="320" y="386"/>
                  </a:lnTo>
                  <a:lnTo>
                    <a:pt x="320" y="486"/>
                  </a:lnTo>
                  <a:lnTo>
                    <a:pt x="592" y="48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8" name="Freeform 20">
              <a:extLst>
                <a:ext uri="{FF2B5EF4-FFF2-40B4-BE49-F238E27FC236}">
                  <a16:creationId xmlns:a16="http://schemas.microsoft.com/office/drawing/2014/main" id="{A4377308-6D0A-4426-A073-B10BB5F52E88}"/>
                </a:ext>
              </a:extLst>
            </p:cNvPr>
            <p:cNvSpPr>
              <a:spLocks noEditPoints="1"/>
            </p:cNvSpPr>
            <p:nvPr/>
          </p:nvSpPr>
          <p:spPr bwMode="auto">
            <a:xfrm>
              <a:off x="447646" y="4267200"/>
              <a:ext cx="307975" cy="307975"/>
            </a:xfrm>
            <a:custGeom>
              <a:avLst/>
              <a:gdLst>
                <a:gd name="T0" fmla="*/ 96 w 194"/>
                <a:gd name="T1" fmla="*/ 194 h 194"/>
                <a:gd name="T2" fmla="*/ 60 w 194"/>
                <a:gd name="T3" fmla="*/ 188 h 194"/>
                <a:gd name="T4" fmla="*/ 28 w 194"/>
                <a:gd name="T5" fmla="*/ 166 h 194"/>
                <a:gd name="T6" fmla="*/ 8 w 194"/>
                <a:gd name="T7" fmla="*/ 136 h 194"/>
                <a:gd name="T8" fmla="*/ 0 w 194"/>
                <a:gd name="T9" fmla="*/ 98 h 194"/>
                <a:gd name="T10" fmla="*/ 2 w 194"/>
                <a:gd name="T11" fmla="*/ 78 h 194"/>
                <a:gd name="T12" fmla="*/ 16 w 194"/>
                <a:gd name="T13" fmla="*/ 44 h 194"/>
                <a:gd name="T14" fmla="*/ 42 w 194"/>
                <a:gd name="T15" fmla="*/ 18 h 194"/>
                <a:gd name="T16" fmla="*/ 78 w 194"/>
                <a:gd name="T17" fmla="*/ 2 h 194"/>
                <a:gd name="T18" fmla="*/ 96 w 194"/>
                <a:gd name="T19" fmla="*/ 0 h 194"/>
                <a:gd name="T20" fmla="*/ 134 w 194"/>
                <a:gd name="T21" fmla="*/ 8 h 194"/>
                <a:gd name="T22" fmla="*/ 166 w 194"/>
                <a:gd name="T23" fmla="*/ 30 h 194"/>
                <a:gd name="T24" fmla="*/ 186 w 194"/>
                <a:gd name="T25" fmla="*/ 60 h 194"/>
                <a:gd name="T26" fmla="*/ 194 w 194"/>
                <a:gd name="T27" fmla="*/ 98 h 194"/>
                <a:gd name="T28" fmla="*/ 192 w 194"/>
                <a:gd name="T29" fmla="*/ 118 h 194"/>
                <a:gd name="T30" fmla="*/ 178 w 194"/>
                <a:gd name="T31" fmla="*/ 152 h 194"/>
                <a:gd name="T32" fmla="*/ 152 w 194"/>
                <a:gd name="T33" fmla="*/ 178 h 194"/>
                <a:gd name="T34" fmla="*/ 116 w 194"/>
                <a:gd name="T35" fmla="*/ 192 h 194"/>
                <a:gd name="T36" fmla="*/ 96 w 194"/>
                <a:gd name="T37" fmla="*/ 194 h 194"/>
                <a:gd name="T38" fmla="*/ 96 w 194"/>
                <a:gd name="T39" fmla="*/ 44 h 194"/>
                <a:gd name="T40" fmla="*/ 76 w 194"/>
                <a:gd name="T41" fmla="*/ 48 h 194"/>
                <a:gd name="T42" fmla="*/ 60 w 194"/>
                <a:gd name="T43" fmla="*/ 60 h 194"/>
                <a:gd name="T44" fmla="*/ 48 w 194"/>
                <a:gd name="T45" fmla="*/ 78 h 194"/>
                <a:gd name="T46" fmla="*/ 44 w 194"/>
                <a:gd name="T47" fmla="*/ 98 h 194"/>
                <a:gd name="T48" fmla="*/ 44 w 194"/>
                <a:gd name="T49" fmla="*/ 108 h 194"/>
                <a:gd name="T50" fmla="*/ 52 w 194"/>
                <a:gd name="T51" fmla="*/ 128 h 194"/>
                <a:gd name="T52" fmla="*/ 68 w 194"/>
                <a:gd name="T53" fmla="*/ 142 h 194"/>
                <a:gd name="T54" fmla="*/ 86 w 194"/>
                <a:gd name="T55" fmla="*/ 150 h 194"/>
                <a:gd name="T56" fmla="*/ 96 w 194"/>
                <a:gd name="T57" fmla="*/ 152 h 194"/>
                <a:gd name="T58" fmla="*/ 118 w 194"/>
                <a:gd name="T59" fmla="*/ 146 h 194"/>
                <a:gd name="T60" fmla="*/ 134 w 194"/>
                <a:gd name="T61" fmla="*/ 136 h 194"/>
                <a:gd name="T62" fmla="*/ 146 w 194"/>
                <a:gd name="T63" fmla="*/ 118 h 194"/>
                <a:gd name="T64" fmla="*/ 150 w 194"/>
                <a:gd name="T65" fmla="*/ 98 h 194"/>
                <a:gd name="T66" fmla="*/ 150 w 194"/>
                <a:gd name="T67" fmla="*/ 88 h 194"/>
                <a:gd name="T68" fmla="*/ 142 w 194"/>
                <a:gd name="T69" fmla="*/ 68 h 194"/>
                <a:gd name="T70" fmla="*/ 126 w 194"/>
                <a:gd name="T71" fmla="*/ 54 h 194"/>
                <a:gd name="T72" fmla="*/ 108 w 194"/>
                <a:gd name="T73" fmla="*/ 46 h 194"/>
                <a:gd name="T74" fmla="*/ 96 w 194"/>
                <a:gd name="T75" fmla="*/ 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4" h="194">
                  <a:moveTo>
                    <a:pt x="96" y="194"/>
                  </a:moveTo>
                  <a:lnTo>
                    <a:pt x="96" y="194"/>
                  </a:lnTo>
                  <a:lnTo>
                    <a:pt x="78" y="192"/>
                  </a:lnTo>
                  <a:lnTo>
                    <a:pt x="60" y="188"/>
                  </a:lnTo>
                  <a:lnTo>
                    <a:pt x="42" y="178"/>
                  </a:lnTo>
                  <a:lnTo>
                    <a:pt x="28" y="166"/>
                  </a:lnTo>
                  <a:lnTo>
                    <a:pt x="16" y="152"/>
                  </a:lnTo>
                  <a:lnTo>
                    <a:pt x="8" y="136"/>
                  </a:lnTo>
                  <a:lnTo>
                    <a:pt x="2" y="118"/>
                  </a:lnTo>
                  <a:lnTo>
                    <a:pt x="0" y="98"/>
                  </a:lnTo>
                  <a:lnTo>
                    <a:pt x="0" y="98"/>
                  </a:lnTo>
                  <a:lnTo>
                    <a:pt x="2" y="78"/>
                  </a:lnTo>
                  <a:lnTo>
                    <a:pt x="8" y="60"/>
                  </a:lnTo>
                  <a:lnTo>
                    <a:pt x="16" y="44"/>
                  </a:lnTo>
                  <a:lnTo>
                    <a:pt x="28" y="30"/>
                  </a:lnTo>
                  <a:lnTo>
                    <a:pt x="42" y="18"/>
                  </a:lnTo>
                  <a:lnTo>
                    <a:pt x="60" y="8"/>
                  </a:lnTo>
                  <a:lnTo>
                    <a:pt x="78" y="2"/>
                  </a:lnTo>
                  <a:lnTo>
                    <a:pt x="96" y="0"/>
                  </a:lnTo>
                  <a:lnTo>
                    <a:pt x="96" y="0"/>
                  </a:lnTo>
                  <a:lnTo>
                    <a:pt x="116" y="2"/>
                  </a:lnTo>
                  <a:lnTo>
                    <a:pt x="134" y="8"/>
                  </a:lnTo>
                  <a:lnTo>
                    <a:pt x="152" y="18"/>
                  </a:lnTo>
                  <a:lnTo>
                    <a:pt x="166" y="30"/>
                  </a:lnTo>
                  <a:lnTo>
                    <a:pt x="178" y="44"/>
                  </a:lnTo>
                  <a:lnTo>
                    <a:pt x="186" y="60"/>
                  </a:lnTo>
                  <a:lnTo>
                    <a:pt x="192" y="78"/>
                  </a:lnTo>
                  <a:lnTo>
                    <a:pt x="194" y="98"/>
                  </a:lnTo>
                  <a:lnTo>
                    <a:pt x="194" y="98"/>
                  </a:lnTo>
                  <a:lnTo>
                    <a:pt x="192" y="118"/>
                  </a:lnTo>
                  <a:lnTo>
                    <a:pt x="186" y="136"/>
                  </a:lnTo>
                  <a:lnTo>
                    <a:pt x="178" y="152"/>
                  </a:lnTo>
                  <a:lnTo>
                    <a:pt x="166" y="166"/>
                  </a:lnTo>
                  <a:lnTo>
                    <a:pt x="152" y="178"/>
                  </a:lnTo>
                  <a:lnTo>
                    <a:pt x="134" y="188"/>
                  </a:lnTo>
                  <a:lnTo>
                    <a:pt x="116" y="192"/>
                  </a:lnTo>
                  <a:lnTo>
                    <a:pt x="96" y="194"/>
                  </a:lnTo>
                  <a:lnTo>
                    <a:pt x="96" y="194"/>
                  </a:lnTo>
                  <a:close/>
                  <a:moveTo>
                    <a:pt x="96" y="44"/>
                  </a:moveTo>
                  <a:lnTo>
                    <a:pt x="96" y="44"/>
                  </a:lnTo>
                  <a:lnTo>
                    <a:pt x="86" y="46"/>
                  </a:lnTo>
                  <a:lnTo>
                    <a:pt x="76" y="48"/>
                  </a:lnTo>
                  <a:lnTo>
                    <a:pt x="68" y="54"/>
                  </a:lnTo>
                  <a:lnTo>
                    <a:pt x="60" y="60"/>
                  </a:lnTo>
                  <a:lnTo>
                    <a:pt x="52" y="68"/>
                  </a:lnTo>
                  <a:lnTo>
                    <a:pt x="48" y="78"/>
                  </a:lnTo>
                  <a:lnTo>
                    <a:pt x="44" y="88"/>
                  </a:lnTo>
                  <a:lnTo>
                    <a:pt x="44" y="98"/>
                  </a:lnTo>
                  <a:lnTo>
                    <a:pt x="44" y="98"/>
                  </a:lnTo>
                  <a:lnTo>
                    <a:pt x="44" y="108"/>
                  </a:lnTo>
                  <a:lnTo>
                    <a:pt x="48" y="118"/>
                  </a:lnTo>
                  <a:lnTo>
                    <a:pt x="52" y="128"/>
                  </a:lnTo>
                  <a:lnTo>
                    <a:pt x="60" y="136"/>
                  </a:lnTo>
                  <a:lnTo>
                    <a:pt x="68" y="142"/>
                  </a:lnTo>
                  <a:lnTo>
                    <a:pt x="76" y="146"/>
                  </a:lnTo>
                  <a:lnTo>
                    <a:pt x="86" y="150"/>
                  </a:lnTo>
                  <a:lnTo>
                    <a:pt x="96" y="152"/>
                  </a:lnTo>
                  <a:lnTo>
                    <a:pt x="96" y="152"/>
                  </a:lnTo>
                  <a:lnTo>
                    <a:pt x="108" y="150"/>
                  </a:lnTo>
                  <a:lnTo>
                    <a:pt x="118" y="146"/>
                  </a:lnTo>
                  <a:lnTo>
                    <a:pt x="126" y="142"/>
                  </a:lnTo>
                  <a:lnTo>
                    <a:pt x="134" y="136"/>
                  </a:lnTo>
                  <a:lnTo>
                    <a:pt x="142" y="128"/>
                  </a:lnTo>
                  <a:lnTo>
                    <a:pt x="146" y="118"/>
                  </a:lnTo>
                  <a:lnTo>
                    <a:pt x="150" y="108"/>
                  </a:lnTo>
                  <a:lnTo>
                    <a:pt x="150" y="98"/>
                  </a:lnTo>
                  <a:lnTo>
                    <a:pt x="150" y="98"/>
                  </a:lnTo>
                  <a:lnTo>
                    <a:pt x="150" y="88"/>
                  </a:lnTo>
                  <a:lnTo>
                    <a:pt x="146" y="78"/>
                  </a:lnTo>
                  <a:lnTo>
                    <a:pt x="142" y="68"/>
                  </a:lnTo>
                  <a:lnTo>
                    <a:pt x="134" y="60"/>
                  </a:lnTo>
                  <a:lnTo>
                    <a:pt x="126" y="54"/>
                  </a:lnTo>
                  <a:lnTo>
                    <a:pt x="118" y="48"/>
                  </a:lnTo>
                  <a:lnTo>
                    <a:pt x="108" y="46"/>
                  </a:lnTo>
                  <a:lnTo>
                    <a:pt x="96" y="44"/>
                  </a:lnTo>
                  <a:lnTo>
                    <a:pt x="96"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9" name="Freeform 26">
              <a:extLst>
                <a:ext uri="{FF2B5EF4-FFF2-40B4-BE49-F238E27FC236}">
                  <a16:creationId xmlns:a16="http://schemas.microsoft.com/office/drawing/2014/main" id="{18B2355A-AC27-4829-AF6D-487DE4EEB69D}"/>
                </a:ext>
              </a:extLst>
            </p:cNvPr>
            <p:cNvSpPr>
              <a:spLocks noEditPoints="1"/>
            </p:cNvSpPr>
            <p:nvPr/>
          </p:nvSpPr>
          <p:spPr bwMode="auto">
            <a:xfrm>
              <a:off x="793721" y="4267200"/>
              <a:ext cx="307975" cy="307975"/>
            </a:xfrm>
            <a:custGeom>
              <a:avLst/>
              <a:gdLst>
                <a:gd name="T0" fmla="*/ 98 w 194"/>
                <a:gd name="T1" fmla="*/ 194 h 194"/>
                <a:gd name="T2" fmla="*/ 60 w 194"/>
                <a:gd name="T3" fmla="*/ 188 h 194"/>
                <a:gd name="T4" fmla="*/ 28 w 194"/>
                <a:gd name="T5" fmla="*/ 166 h 194"/>
                <a:gd name="T6" fmla="*/ 8 w 194"/>
                <a:gd name="T7" fmla="*/ 136 h 194"/>
                <a:gd name="T8" fmla="*/ 0 w 194"/>
                <a:gd name="T9" fmla="*/ 98 h 194"/>
                <a:gd name="T10" fmla="*/ 2 w 194"/>
                <a:gd name="T11" fmla="*/ 78 h 194"/>
                <a:gd name="T12" fmla="*/ 16 w 194"/>
                <a:gd name="T13" fmla="*/ 44 h 194"/>
                <a:gd name="T14" fmla="*/ 44 w 194"/>
                <a:gd name="T15" fmla="*/ 18 h 194"/>
                <a:gd name="T16" fmla="*/ 78 w 194"/>
                <a:gd name="T17" fmla="*/ 2 h 194"/>
                <a:gd name="T18" fmla="*/ 98 w 194"/>
                <a:gd name="T19" fmla="*/ 0 h 194"/>
                <a:gd name="T20" fmla="*/ 136 w 194"/>
                <a:gd name="T21" fmla="*/ 8 h 194"/>
                <a:gd name="T22" fmla="*/ 166 w 194"/>
                <a:gd name="T23" fmla="*/ 30 h 194"/>
                <a:gd name="T24" fmla="*/ 186 w 194"/>
                <a:gd name="T25" fmla="*/ 60 h 194"/>
                <a:gd name="T26" fmla="*/ 194 w 194"/>
                <a:gd name="T27" fmla="*/ 98 h 194"/>
                <a:gd name="T28" fmla="*/ 192 w 194"/>
                <a:gd name="T29" fmla="*/ 118 h 194"/>
                <a:gd name="T30" fmla="*/ 178 w 194"/>
                <a:gd name="T31" fmla="*/ 152 h 194"/>
                <a:gd name="T32" fmla="*/ 152 w 194"/>
                <a:gd name="T33" fmla="*/ 178 h 194"/>
                <a:gd name="T34" fmla="*/ 116 w 194"/>
                <a:gd name="T35" fmla="*/ 192 h 194"/>
                <a:gd name="T36" fmla="*/ 98 w 194"/>
                <a:gd name="T37" fmla="*/ 194 h 194"/>
                <a:gd name="T38" fmla="*/ 98 w 194"/>
                <a:gd name="T39" fmla="*/ 44 h 194"/>
                <a:gd name="T40" fmla="*/ 76 w 194"/>
                <a:gd name="T41" fmla="*/ 48 h 194"/>
                <a:gd name="T42" fmla="*/ 60 w 194"/>
                <a:gd name="T43" fmla="*/ 60 h 194"/>
                <a:gd name="T44" fmla="*/ 48 w 194"/>
                <a:gd name="T45" fmla="*/ 78 h 194"/>
                <a:gd name="T46" fmla="*/ 44 w 194"/>
                <a:gd name="T47" fmla="*/ 98 h 194"/>
                <a:gd name="T48" fmla="*/ 46 w 194"/>
                <a:gd name="T49" fmla="*/ 108 h 194"/>
                <a:gd name="T50" fmla="*/ 54 w 194"/>
                <a:gd name="T51" fmla="*/ 128 h 194"/>
                <a:gd name="T52" fmla="*/ 68 w 194"/>
                <a:gd name="T53" fmla="*/ 142 h 194"/>
                <a:gd name="T54" fmla="*/ 86 w 194"/>
                <a:gd name="T55" fmla="*/ 150 h 194"/>
                <a:gd name="T56" fmla="*/ 98 w 194"/>
                <a:gd name="T57" fmla="*/ 152 h 194"/>
                <a:gd name="T58" fmla="*/ 118 w 194"/>
                <a:gd name="T59" fmla="*/ 146 h 194"/>
                <a:gd name="T60" fmla="*/ 136 w 194"/>
                <a:gd name="T61" fmla="*/ 136 h 194"/>
                <a:gd name="T62" fmla="*/ 146 w 194"/>
                <a:gd name="T63" fmla="*/ 118 h 194"/>
                <a:gd name="T64" fmla="*/ 150 w 194"/>
                <a:gd name="T65" fmla="*/ 98 h 194"/>
                <a:gd name="T66" fmla="*/ 150 w 194"/>
                <a:gd name="T67" fmla="*/ 88 h 194"/>
                <a:gd name="T68" fmla="*/ 142 w 194"/>
                <a:gd name="T69" fmla="*/ 68 h 194"/>
                <a:gd name="T70" fmla="*/ 128 w 194"/>
                <a:gd name="T71" fmla="*/ 54 h 194"/>
                <a:gd name="T72" fmla="*/ 108 w 194"/>
                <a:gd name="T73" fmla="*/ 46 h 194"/>
                <a:gd name="T74" fmla="*/ 98 w 194"/>
                <a:gd name="T75" fmla="*/ 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4" h="194">
                  <a:moveTo>
                    <a:pt x="98" y="194"/>
                  </a:moveTo>
                  <a:lnTo>
                    <a:pt x="98" y="194"/>
                  </a:lnTo>
                  <a:lnTo>
                    <a:pt x="78" y="192"/>
                  </a:lnTo>
                  <a:lnTo>
                    <a:pt x="60" y="188"/>
                  </a:lnTo>
                  <a:lnTo>
                    <a:pt x="44" y="178"/>
                  </a:lnTo>
                  <a:lnTo>
                    <a:pt x="28" y="166"/>
                  </a:lnTo>
                  <a:lnTo>
                    <a:pt x="16" y="152"/>
                  </a:lnTo>
                  <a:lnTo>
                    <a:pt x="8" y="136"/>
                  </a:lnTo>
                  <a:lnTo>
                    <a:pt x="2" y="118"/>
                  </a:lnTo>
                  <a:lnTo>
                    <a:pt x="0" y="98"/>
                  </a:lnTo>
                  <a:lnTo>
                    <a:pt x="0" y="98"/>
                  </a:lnTo>
                  <a:lnTo>
                    <a:pt x="2" y="78"/>
                  </a:lnTo>
                  <a:lnTo>
                    <a:pt x="8" y="60"/>
                  </a:lnTo>
                  <a:lnTo>
                    <a:pt x="16" y="44"/>
                  </a:lnTo>
                  <a:lnTo>
                    <a:pt x="28" y="30"/>
                  </a:lnTo>
                  <a:lnTo>
                    <a:pt x="44" y="18"/>
                  </a:lnTo>
                  <a:lnTo>
                    <a:pt x="60" y="8"/>
                  </a:lnTo>
                  <a:lnTo>
                    <a:pt x="78" y="2"/>
                  </a:lnTo>
                  <a:lnTo>
                    <a:pt x="98" y="0"/>
                  </a:lnTo>
                  <a:lnTo>
                    <a:pt x="98" y="0"/>
                  </a:lnTo>
                  <a:lnTo>
                    <a:pt x="116" y="2"/>
                  </a:lnTo>
                  <a:lnTo>
                    <a:pt x="136" y="8"/>
                  </a:lnTo>
                  <a:lnTo>
                    <a:pt x="152" y="18"/>
                  </a:lnTo>
                  <a:lnTo>
                    <a:pt x="166" y="30"/>
                  </a:lnTo>
                  <a:lnTo>
                    <a:pt x="178" y="44"/>
                  </a:lnTo>
                  <a:lnTo>
                    <a:pt x="186" y="60"/>
                  </a:lnTo>
                  <a:lnTo>
                    <a:pt x="192" y="78"/>
                  </a:lnTo>
                  <a:lnTo>
                    <a:pt x="194" y="98"/>
                  </a:lnTo>
                  <a:lnTo>
                    <a:pt x="194" y="98"/>
                  </a:lnTo>
                  <a:lnTo>
                    <a:pt x="192" y="118"/>
                  </a:lnTo>
                  <a:lnTo>
                    <a:pt x="186" y="136"/>
                  </a:lnTo>
                  <a:lnTo>
                    <a:pt x="178" y="152"/>
                  </a:lnTo>
                  <a:lnTo>
                    <a:pt x="166" y="166"/>
                  </a:lnTo>
                  <a:lnTo>
                    <a:pt x="152" y="178"/>
                  </a:lnTo>
                  <a:lnTo>
                    <a:pt x="136" y="188"/>
                  </a:lnTo>
                  <a:lnTo>
                    <a:pt x="116" y="192"/>
                  </a:lnTo>
                  <a:lnTo>
                    <a:pt x="98" y="194"/>
                  </a:lnTo>
                  <a:lnTo>
                    <a:pt x="98" y="194"/>
                  </a:lnTo>
                  <a:close/>
                  <a:moveTo>
                    <a:pt x="98" y="44"/>
                  </a:moveTo>
                  <a:lnTo>
                    <a:pt x="98" y="44"/>
                  </a:lnTo>
                  <a:lnTo>
                    <a:pt x="86" y="46"/>
                  </a:lnTo>
                  <a:lnTo>
                    <a:pt x="76" y="48"/>
                  </a:lnTo>
                  <a:lnTo>
                    <a:pt x="68" y="54"/>
                  </a:lnTo>
                  <a:lnTo>
                    <a:pt x="60" y="60"/>
                  </a:lnTo>
                  <a:lnTo>
                    <a:pt x="54" y="68"/>
                  </a:lnTo>
                  <a:lnTo>
                    <a:pt x="48" y="78"/>
                  </a:lnTo>
                  <a:lnTo>
                    <a:pt x="46" y="88"/>
                  </a:lnTo>
                  <a:lnTo>
                    <a:pt x="44" y="98"/>
                  </a:lnTo>
                  <a:lnTo>
                    <a:pt x="44" y="98"/>
                  </a:lnTo>
                  <a:lnTo>
                    <a:pt x="46" y="108"/>
                  </a:lnTo>
                  <a:lnTo>
                    <a:pt x="48" y="118"/>
                  </a:lnTo>
                  <a:lnTo>
                    <a:pt x="54" y="128"/>
                  </a:lnTo>
                  <a:lnTo>
                    <a:pt x="60" y="136"/>
                  </a:lnTo>
                  <a:lnTo>
                    <a:pt x="68" y="142"/>
                  </a:lnTo>
                  <a:lnTo>
                    <a:pt x="76" y="146"/>
                  </a:lnTo>
                  <a:lnTo>
                    <a:pt x="86" y="150"/>
                  </a:lnTo>
                  <a:lnTo>
                    <a:pt x="98" y="152"/>
                  </a:lnTo>
                  <a:lnTo>
                    <a:pt x="98" y="152"/>
                  </a:lnTo>
                  <a:lnTo>
                    <a:pt x="108" y="150"/>
                  </a:lnTo>
                  <a:lnTo>
                    <a:pt x="118" y="146"/>
                  </a:lnTo>
                  <a:lnTo>
                    <a:pt x="128" y="142"/>
                  </a:lnTo>
                  <a:lnTo>
                    <a:pt x="136" y="136"/>
                  </a:lnTo>
                  <a:lnTo>
                    <a:pt x="142" y="128"/>
                  </a:lnTo>
                  <a:lnTo>
                    <a:pt x="146" y="118"/>
                  </a:lnTo>
                  <a:lnTo>
                    <a:pt x="150" y="108"/>
                  </a:lnTo>
                  <a:lnTo>
                    <a:pt x="150" y="98"/>
                  </a:lnTo>
                  <a:lnTo>
                    <a:pt x="150" y="98"/>
                  </a:lnTo>
                  <a:lnTo>
                    <a:pt x="150" y="88"/>
                  </a:lnTo>
                  <a:lnTo>
                    <a:pt x="146" y="78"/>
                  </a:lnTo>
                  <a:lnTo>
                    <a:pt x="142" y="68"/>
                  </a:lnTo>
                  <a:lnTo>
                    <a:pt x="136" y="60"/>
                  </a:lnTo>
                  <a:lnTo>
                    <a:pt x="128" y="54"/>
                  </a:lnTo>
                  <a:lnTo>
                    <a:pt x="118" y="48"/>
                  </a:lnTo>
                  <a:lnTo>
                    <a:pt x="108" y="46"/>
                  </a:lnTo>
                  <a:lnTo>
                    <a:pt x="98" y="44"/>
                  </a:lnTo>
                  <a:lnTo>
                    <a:pt x="98"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0" name="Freeform 32">
              <a:extLst>
                <a:ext uri="{FF2B5EF4-FFF2-40B4-BE49-F238E27FC236}">
                  <a16:creationId xmlns:a16="http://schemas.microsoft.com/office/drawing/2014/main" id="{49C50E3A-7B5C-42A8-A0B2-869E61FA1A8E}"/>
                </a:ext>
              </a:extLst>
            </p:cNvPr>
            <p:cNvSpPr>
              <a:spLocks noEditPoints="1"/>
            </p:cNvSpPr>
            <p:nvPr/>
          </p:nvSpPr>
          <p:spPr bwMode="auto">
            <a:xfrm>
              <a:off x="253971" y="5108575"/>
              <a:ext cx="200025" cy="323850"/>
            </a:xfrm>
            <a:custGeom>
              <a:avLst/>
              <a:gdLst>
                <a:gd name="T0" fmla="*/ 22 w 126"/>
                <a:gd name="T1" fmla="*/ 204 h 204"/>
                <a:gd name="T2" fmla="*/ 22 w 126"/>
                <a:gd name="T3" fmla="*/ 204 h 204"/>
                <a:gd name="T4" fmla="*/ 14 w 126"/>
                <a:gd name="T5" fmla="*/ 202 h 204"/>
                <a:gd name="T6" fmla="*/ 6 w 126"/>
                <a:gd name="T7" fmla="*/ 198 h 204"/>
                <a:gd name="T8" fmla="*/ 2 w 126"/>
                <a:gd name="T9" fmla="*/ 190 h 204"/>
                <a:gd name="T10" fmla="*/ 0 w 126"/>
                <a:gd name="T11" fmla="*/ 182 h 204"/>
                <a:gd name="T12" fmla="*/ 0 w 126"/>
                <a:gd name="T13" fmla="*/ 22 h 204"/>
                <a:gd name="T14" fmla="*/ 0 w 126"/>
                <a:gd name="T15" fmla="*/ 22 h 204"/>
                <a:gd name="T16" fmla="*/ 2 w 126"/>
                <a:gd name="T17" fmla="*/ 14 h 204"/>
                <a:gd name="T18" fmla="*/ 6 w 126"/>
                <a:gd name="T19" fmla="*/ 6 h 204"/>
                <a:gd name="T20" fmla="*/ 14 w 126"/>
                <a:gd name="T21" fmla="*/ 2 h 204"/>
                <a:gd name="T22" fmla="*/ 22 w 126"/>
                <a:gd name="T23" fmla="*/ 0 h 204"/>
                <a:gd name="T24" fmla="*/ 104 w 126"/>
                <a:gd name="T25" fmla="*/ 0 h 204"/>
                <a:gd name="T26" fmla="*/ 104 w 126"/>
                <a:gd name="T27" fmla="*/ 0 h 204"/>
                <a:gd name="T28" fmla="*/ 114 w 126"/>
                <a:gd name="T29" fmla="*/ 2 h 204"/>
                <a:gd name="T30" fmla="*/ 120 w 126"/>
                <a:gd name="T31" fmla="*/ 6 h 204"/>
                <a:gd name="T32" fmla="*/ 124 w 126"/>
                <a:gd name="T33" fmla="*/ 14 h 204"/>
                <a:gd name="T34" fmla="*/ 126 w 126"/>
                <a:gd name="T35" fmla="*/ 22 h 204"/>
                <a:gd name="T36" fmla="*/ 126 w 126"/>
                <a:gd name="T37" fmla="*/ 182 h 204"/>
                <a:gd name="T38" fmla="*/ 126 w 126"/>
                <a:gd name="T39" fmla="*/ 182 h 204"/>
                <a:gd name="T40" fmla="*/ 124 w 126"/>
                <a:gd name="T41" fmla="*/ 190 h 204"/>
                <a:gd name="T42" fmla="*/ 120 w 126"/>
                <a:gd name="T43" fmla="*/ 198 h 204"/>
                <a:gd name="T44" fmla="*/ 114 w 126"/>
                <a:gd name="T45" fmla="*/ 202 h 204"/>
                <a:gd name="T46" fmla="*/ 104 w 126"/>
                <a:gd name="T47" fmla="*/ 204 h 204"/>
                <a:gd name="T48" fmla="*/ 22 w 126"/>
                <a:gd name="T49" fmla="*/ 204 h 204"/>
                <a:gd name="T50" fmla="*/ 82 w 126"/>
                <a:gd name="T51" fmla="*/ 160 h 204"/>
                <a:gd name="T52" fmla="*/ 82 w 126"/>
                <a:gd name="T53" fmla="*/ 44 h 204"/>
                <a:gd name="T54" fmla="*/ 44 w 126"/>
                <a:gd name="T55" fmla="*/ 44 h 204"/>
                <a:gd name="T56" fmla="*/ 44 w 126"/>
                <a:gd name="T57" fmla="*/ 160 h 204"/>
                <a:gd name="T58" fmla="*/ 82 w 126"/>
                <a:gd name="T59" fmla="*/ 16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 h="204">
                  <a:moveTo>
                    <a:pt x="22" y="204"/>
                  </a:moveTo>
                  <a:lnTo>
                    <a:pt x="22" y="204"/>
                  </a:lnTo>
                  <a:lnTo>
                    <a:pt x="14" y="202"/>
                  </a:lnTo>
                  <a:lnTo>
                    <a:pt x="6" y="198"/>
                  </a:lnTo>
                  <a:lnTo>
                    <a:pt x="2" y="190"/>
                  </a:lnTo>
                  <a:lnTo>
                    <a:pt x="0" y="182"/>
                  </a:lnTo>
                  <a:lnTo>
                    <a:pt x="0" y="22"/>
                  </a:lnTo>
                  <a:lnTo>
                    <a:pt x="0" y="22"/>
                  </a:lnTo>
                  <a:lnTo>
                    <a:pt x="2" y="14"/>
                  </a:lnTo>
                  <a:lnTo>
                    <a:pt x="6" y="6"/>
                  </a:lnTo>
                  <a:lnTo>
                    <a:pt x="14" y="2"/>
                  </a:lnTo>
                  <a:lnTo>
                    <a:pt x="22" y="0"/>
                  </a:lnTo>
                  <a:lnTo>
                    <a:pt x="104" y="0"/>
                  </a:lnTo>
                  <a:lnTo>
                    <a:pt x="104" y="0"/>
                  </a:lnTo>
                  <a:lnTo>
                    <a:pt x="114" y="2"/>
                  </a:lnTo>
                  <a:lnTo>
                    <a:pt x="120" y="6"/>
                  </a:lnTo>
                  <a:lnTo>
                    <a:pt x="124" y="14"/>
                  </a:lnTo>
                  <a:lnTo>
                    <a:pt x="126" y="22"/>
                  </a:lnTo>
                  <a:lnTo>
                    <a:pt x="126" y="182"/>
                  </a:lnTo>
                  <a:lnTo>
                    <a:pt x="126" y="182"/>
                  </a:lnTo>
                  <a:lnTo>
                    <a:pt x="124" y="190"/>
                  </a:lnTo>
                  <a:lnTo>
                    <a:pt x="120" y="198"/>
                  </a:lnTo>
                  <a:lnTo>
                    <a:pt x="114" y="202"/>
                  </a:lnTo>
                  <a:lnTo>
                    <a:pt x="104" y="204"/>
                  </a:lnTo>
                  <a:lnTo>
                    <a:pt x="22" y="204"/>
                  </a:lnTo>
                  <a:close/>
                  <a:moveTo>
                    <a:pt x="82" y="160"/>
                  </a:moveTo>
                  <a:lnTo>
                    <a:pt x="82" y="44"/>
                  </a:lnTo>
                  <a:lnTo>
                    <a:pt x="44" y="44"/>
                  </a:lnTo>
                  <a:lnTo>
                    <a:pt x="44" y="160"/>
                  </a:lnTo>
                  <a:lnTo>
                    <a:pt x="82"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1" name="Freeform 38">
              <a:extLst>
                <a:ext uri="{FF2B5EF4-FFF2-40B4-BE49-F238E27FC236}">
                  <a16:creationId xmlns:a16="http://schemas.microsoft.com/office/drawing/2014/main" id="{CE964345-AC90-45DC-8442-7076E60F1DB0}"/>
                </a:ext>
              </a:extLst>
            </p:cNvPr>
            <p:cNvSpPr>
              <a:spLocks/>
            </p:cNvSpPr>
            <p:nvPr/>
          </p:nvSpPr>
          <p:spPr bwMode="auto">
            <a:xfrm>
              <a:off x="301596" y="4064000"/>
              <a:ext cx="958850" cy="511175"/>
            </a:xfrm>
            <a:custGeom>
              <a:avLst/>
              <a:gdLst>
                <a:gd name="T0" fmla="*/ 582 w 604"/>
                <a:gd name="T1" fmla="*/ 322 h 322"/>
                <a:gd name="T2" fmla="*/ 566 w 604"/>
                <a:gd name="T3" fmla="*/ 316 h 322"/>
                <a:gd name="T4" fmla="*/ 560 w 604"/>
                <a:gd name="T5" fmla="*/ 300 h 322"/>
                <a:gd name="T6" fmla="*/ 558 w 604"/>
                <a:gd name="T7" fmla="*/ 274 h 322"/>
                <a:gd name="T8" fmla="*/ 548 w 604"/>
                <a:gd name="T9" fmla="*/ 224 h 322"/>
                <a:gd name="T10" fmla="*/ 528 w 604"/>
                <a:gd name="T11" fmla="*/ 178 h 322"/>
                <a:gd name="T12" fmla="*/ 500 w 604"/>
                <a:gd name="T13" fmla="*/ 138 h 322"/>
                <a:gd name="T14" fmla="*/ 466 w 604"/>
                <a:gd name="T15" fmla="*/ 102 h 322"/>
                <a:gd name="T16" fmla="*/ 424 w 604"/>
                <a:gd name="T17" fmla="*/ 74 h 322"/>
                <a:gd name="T18" fmla="*/ 378 w 604"/>
                <a:gd name="T19" fmla="*/ 56 h 322"/>
                <a:gd name="T20" fmla="*/ 328 w 604"/>
                <a:gd name="T21" fmla="*/ 44 h 322"/>
                <a:gd name="T22" fmla="*/ 302 w 604"/>
                <a:gd name="T23" fmla="*/ 44 h 322"/>
                <a:gd name="T24" fmla="*/ 250 w 604"/>
                <a:gd name="T25" fmla="*/ 48 h 322"/>
                <a:gd name="T26" fmla="*/ 202 w 604"/>
                <a:gd name="T27" fmla="*/ 64 h 322"/>
                <a:gd name="T28" fmla="*/ 158 w 604"/>
                <a:gd name="T29" fmla="*/ 88 h 322"/>
                <a:gd name="T30" fmla="*/ 120 w 604"/>
                <a:gd name="T31" fmla="*/ 120 h 322"/>
                <a:gd name="T32" fmla="*/ 88 w 604"/>
                <a:gd name="T33" fmla="*/ 158 h 322"/>
                <a:gd name="T34" fmla="*/ 64 w 604"/>
                <a:gd name="T35" fmla="*/ 200 h 322"/>
                <a:gd name="T36" fmla="*/ 50 w 604"/>
                <a:gd name="T37" fmla="*/ 250 h 322"/>
                <a:gd name="T38" fmla="*/ 44 w 604"/>
                <a:gd name="T39" fmla="*/ 300 h 322"/>
                <a:gd name="T40" fmla="*/ 42 w 604"/>
                <a:gd name="T41" fmla="*/ 310 h 322"/>
                <a:gd name="T42" fmla="*/ 32 w 604"/>
                <a:gd name="T43" fmla="*/ 322 h 322"/>
                <a:gd name="T44" fmla="*/ 22 w 604"/>
                <a:gd name="T45" fmla="*/ 322 h 322"/>
                <a:gd name="T46" fmla="*/ 8 w 604"/>
                <a:gd name="T47" fmla="*/ 316 h 322"/>
                <a:gd name="T48" fmla="*/ 0 w 604"/>
                <a:gd name="T49" fmla="*/ 300 h 322"/>
                <a:gd name="T50" fmla="*/ 2 w 604"/>
                <a:gd name="T51" fmla="*/ 270 h 322"/>
                <a:gd name="T52" fmla="*/ 14 w 604"/>
                <a:gd name="T53" fmla="*/ 212 h 322"/>
                <a:gd name="T54" fmla="*/ 38 w 604"/>
                <a:gd name="T55" fmla="*/ 158 h 322"/>
                <a:gd name="T56" fmla="*/ 70 w 604"/>
                <a:gd name="T57" fmla="*/ 110 h 322"/>
                <a:gd name="T58" fmla="*/ 110 w 604"/>
                <a:gd name="T59" fmla="*/ 68 h 322"/>
                <a:gd name="T60" fmla="*/ 158 w 604"/>
                <a:gd name="T61" fmla="*/ 36 h 322"/>
                <a:gd name="T62" fmla="*/ 212 w 604"/>
                <a:gd name="T63" fmla="*/ 14 h 322"/>
                <a:gd name="T64" fmla="*/ 272 w 604"/>
                <a:gd name="T65" fmla="*/ 2 h 322"/>
                <a:gd name="T66" fmla="*/ 302 w 604"/>
                <a:gd name="T67" fmla="*/ 0 h 322"/>
                <a:gd name="T68" fmla="*/ 362 w 604"/>
                <a:gd name="T69" fmla="*/ 6 h 322"/>
                <a:gd name="T70" fmla="*/ 420 w 604"/>
                <a:gd name="T71" fmla="*/ 24 h 322"/>
                <a:gd name="T72" fmla="*/ 470 w 604"/>
                <a:gd name="T73" fmla="*/ 52 h 322"/>
                <a:gd name="T74" fmla="*/ 514 w 604"/>
                <a:gd name="T75" fmla="*/ 88 h 322"/>
                <a:gd name="T76" fmla="*/ 552 w 604"/>
                <a:gd name="T77" fmla="*/ 132 h 322"/>
                <a:gd name="T78" fmla="*/ 580 w 604"/>
                <a:gd name="T79" fmla="*/ 184 h 322"/>
                <a:gd name="T80" fmla="*/ 598 w 604"/>
                <a:gd name="T81" fmla="*/ 240 h 322"/>
                <a:gd name="T82" fmla="*/ 604 w 604"/>
                <a:gd name="T83" fmla="*/ 300 h 322"/>
                <a:gd name="T84" fmla="*/ 602 w 604"/>
                <a:gd name="T85" fmla="*/ 310 h 322"/>
                <a:gd name="T86" fmla="*/ 590 w 604"/>
                <a:gd name="T87" fmla="*/ 322 h 322"/>
                <a:gd name="T88" fmla="*/ 582 w 604"/>
                <a:gd name="T89"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4" h="322">
                  <a:moveTo>
                    <a:pt x="582" y="322"/>
                  </a:moveTo>
                  <a:lnTo>
                    <a:pt x="582" y="322"/>
                  </a:lnTo>
                  <a:lnTo>
                    <a:pt x="572" y="322"/>
                  </a:lnTo>
                  <a:lnTo>
                    <a:pt x="566" y="316"/>
                  </a:lnTo>
                  <a:lnTo>
                    <a:pt x="562" y="310"/>
                  </a:lnTo>
                  <a:lnTo>
                    <a:pt x="560" y="300"/>
                  </a:lnTo>
                  <a:lnTo>
                    <a:pt x="560" y="300"/>
                  </a:lnTo>
                  <a:lnTo>
                    <a:pt x="558" y="274"/>
                  </a:lnTo>
                  <a:lnTo>
                    <a:pt x="554" y="250"/>
                  </a:lnTo>
                  <a:lnTo>
                    <a:pt x="548" y="224"/>
                  </a:lnTo>
                  <a:lnTo>
                    <a:pt x="540" y="200"/>
                  </a:lnTo>
                  <a:lnTo>
                    <a:pt x="528" y="178"/>
                  </a:lnTo>
                  <a:lnTo>
                    <a:pt x="516" y="158"/>
                  </a:lnTo>
                  <a:lnTo>
                    <a:pt x="500" y="138"/>
                  </a:lnTo>
                  <a:lnTo>
                    <a:pt x="484" y="120"/>
                  </a:lnTo>
                  <a:lnTo>
                    <a:pt x="466" y="102"/>
                  </a:lnTo>
                  <a:lnTo>
                    <a:pt x="446" y="88"/>
                  </a:lnTo>
                  <a:lnTo>
                    <a:pt x="424" y="74"/>
                  </a:lnTo>
                  <a:lnTo>
                    <a:pt x="402" y="64"/>
                  </a:lnTo>
                  <a:lnTo>
                    <a:pt x="378" y="56"/>
                  </a:lnTo>
                  <a:lnTo>
                    <a:pt x="354" y="48"/>
                  </a:lnTo>
                  <a:lnTo>
                    <a:pt x="328" y="44"/>
                  </a:lnTo>
                  <a:lnTo>
                    <a:pt x="302" y="44"/>
                  </a:lnTo>
                  <a:lnTo>
                    <a:pt x="302" y="44"/>
                  </a:lnTo>
                  <a:lnTo>
                    <a:pt x="276" y="44"/>
                  </a:lnTo>
                  <a:lnTo>
                    <a:pt x="250" y="48"/>
                  </a:lnTo>
                  <a:lnTo>
                    <a:pt x="226" y="56"/>
                  </a:lnTo>
                  <a:lnTo>
                    <a:pt x="202" y="64"/>
                  </a:lnTo>
                  <a:lnTo>
                    <a:pt x="180" y="74"/>
                  </a:lnTo>
                  <a:lnTo>
                    <a:pt x="158" y="88"/>
                  </a:lnTo>
                  <a:lnTo>
                    <a:pt x="138" y="102"/>
                  </a:lnTo>
                  <a:lnTo>
                    <a:pt x="120" y="120"/>
                  </a:lnTo>
                  <a:lnTo>
                    <a:pt x="104" y="138"/>
                  </a:lnTo>
                  <a:lnTo>
                    <a:pt x="88" y="158"/>
                  </a:lnTo>
                  <a:lnTo>
                    <a:pt x="76" y="178"/>
                  </a:lnTo>
                  <a:lnTo>
                    <a:pt x="64" y="200"/>
                  </a:lnTo>
                  <a:lnTo>
                    <a:pt x="56" y="224"/>
                  </a:lnTo>
                  <a:lnTo>
                    <a:pt x="50" y="250"/>
                  </a:lnTo>
                  <a:lnTo>
                    <a:pt x="46" y="274"/>
                  </a:lnTo>
                  <a:lnTo>
                    <a:pt x="44" y="300"/>
                  </a:lnTo>
                  <a:lnTo>
                    <a:pt x="44" y="300"/>
                  </a:lnTo>
                  <a:lnTo>
                    <a:pt x="42" y="310"/>
                  </a:lnTo>
                  <a:lnTo>
                    <a:pt x="38" y="316"/>
                  </a:lnTo>
                  <a:lnTo>
                    <a:pt x="32" y="322"/>
                  </a:lnTo>
                  <a:lnTo>
                    <a:pt x="22" y="322"/>
                  </a:lnTo>
                  <a:lnTo>
                    <a:pt x="22" y="322"/>
                  </a:lnTo>
                  <a:lnTo>
                    <a:pt x="14" y="322"/>
                  </a:lnTo>
                  <a:lnTo>
                    <a:pt x="8" y="316"/>
                  </a:lnTo>
                  <a:lnTo>
                    <a:pt x="2" y="310"/>
                  </a:lnTo>
                  <a:lnTo>
                    <a:pt x="0" y="300"/>
                  </a:lnTo>
                  <a:lnTo>
                    <a:pt x="0" y="300"/>
                  </a:lnTo>
                  <a:lnTo>
                    <a:pt x="2" y="270"/>
                  </a:lnTo>
                  <a:lnTo>
                    <a:pt x="6" y="240"/>
                  </a:lnTo>
                  <a:lnTo>
                    <a:pt x="14" y="212"/>
                  </a:lnTo>
                  <a:lnTo>
                    <a:pt x="24" y="184"/>
                  </a:lnTo>
                  <a:lnTo>
                    <a:pt x="38" y="158"/>
                  </a:lnTo>
                  <a:lnTo>
                    <a:pt x="52" y="132"/>
                  </a:lnTo>
                  <a:lnTo>
                    <a:pt x="70" y="110"/>
                  </a:lnTo>
                  <a:lnTo>
                    <a:pt x="90" y="88"/>
                  </a:lnTo>
                  <a:lnTo>
                    <a:pt x="110" y="68"/>
                  </a:lnTo>
                  <a:lnTo>
                    <a:pt x="134" y="52"/>
                  </a:lnTo>
                  <a:lnTo>
                    <a:pt x="158" y="36"/>
                  </a:lnTo>
                  <a:lnTo>
                    <a:pt x="184" y="24"/>
                  </a:lnTo>
                  <a:lnTo>
                    <a:pt x="212" y="14"/>
                  </a:lnTo>
                  <a:lnTo>
                    <a:pt x="242" y="6"/>
                  </a:lnTo>
                  <a:lnTo>
                    <a:pt x="272" y="2"/>
                  </a:lnTo>
                  <a:lnTo>
                    <a:pt x="302" y="0"/>
                  </a:lnTo>
                  <a:lnTo>
                    <a:pt x="302" y="0"/>
                  </a:lnTo>
                  <a:lnTo>
                    <a:pt x="332" y="2"/>
                  </a:lnTo>
                  <a:lnTo>
                    <a:pt x="362" y="6"/>
                  </a:lnTo>
                  <a:lnTo>
                    <a:pt x="392" y="14"/>
                  </a:lnTo>
                  <a:lnTo>
                    <a:pt x="420" y="24"/>
                  </a:lnTo>
                  <a:lnTo>
                    <a:pt x="446" y="36"/>
                  </a:lnTo>
                  <a:lnTo>
                    <a:pt x="470" y="52"/>
                  </a:lnTo>
                  <a:lnTo>
                    <a:pt x="494" y="68"/>
                  </a:lnTo>
                  <a:lnTo>
                    <a:pt x="514" y="88"/>
                  </a:lnTo>
                  <a:lnTo>
                    <a:pt x="534" y="110"/>
                  </a:lnTo>
                  <a:lnTo>
                    <a:pt x="552" y="132"/>
                  </a:lnTo>
                  <a:lnTo>
                    <a:pt x="566" y="158"/>
                  </a:lnTo>
                  <a:lnTo>
                    <a:pt x="580" y="184"/>
                  </a:lnTo>
                  <a:lnTo>
                    <a:pt x="590" y="212"/>
                  </a:lnTo>
                  <a:lnTo>
                    <a:pt x="598" y="240"/>
                  </a:lnTo>
                  <a:lnTo>
                    <a:pt x="602" y="270"/>
                  </a:lnTo>
                  <a:lnTo>
                    <a:pt x="604" y="300"/>
                  </a:lnTo>
                  <a:lnTo>
                    <a:pt x="604" y="300"/>
                  </a:lnTo>
                  <a:lnTo>
                    <a:pt x="602" y="310"/>
                  </a:lnTo>
                  <a:lnTo>
                    <a:pt x="596" y="316"/>
                  </a:lnTo>
                  <a:lnTo>
                    <a:pt x="590" y="322"/>
                  </a:lnTo>
                  <a:lnTo>
                    <a:pt x="582" y="322"/>
                  </a:lnTo>
                  <a:lnTo>
                    <a:pt x="582" y="32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2" name="Freeform 42">
              <a:extLst>
                <a:ext uri="{FF2B5EF4-FFF2-40B4-BE49-F238E27FC236}">
                  <a16:creationId xmlns:a16="http://schemas.microsoft.com/office/drawing/2014/main" id="{CAB5F214-BA92-49BF-9EEB-8952C5D5134D}"/>
                </a:ext>
              </a:extLst>
            </p:cNvPr>
            <p:cNvSpPr>
              <a:spLocks/>
            </p:cNvSpPr>
            <p:nvPr/>
          </p:nvSpPr>
          <p:spPr bwMode="auto">
            <a:xfrm>
              <a:off x="301596" y="4619625"/>
              <a:ext cx="958850" cy="69850"/>
            </a:xfrm>
            <a:custGeom>
              <a:avLst/>
              <a:gdLst>
                <a:gd name="T0" fmla="*/ 22 w 604"/>
                <a:gd name="T1" fmla="*/ 44 h 44"/>
                <a:gd name="T2" fmla="*/ 22 w 604"/>
                <a:gd name="T3" fmla="*/ 44 h 44"/>
                <a:gd name="T4" fmla="*/ 14 w 604"/>
                <a:gd name="T5" fmla="*/ 42 h 44"/>
                <a:gd name="T6" fmla="*/ 8 w 604"/>
                <a:gd name="T7" fmla="*/ 38 h 44"/>
                <a:gd name="T8" fmla="*/ 2 w 604"/>
                <a:gd name="T9" fmla="*/ 32 h 44"/>
                <a:gd name="T10" fmla="*/ 0 w 604"/>
                <a:gd name="T11" fmla="*/ 22 h 44"/>
                <a:gd name="T12" fmla="*/ 0 w 604"/>
                <a:gd name="T13" fmla="*/ 22 h 44"/>
                <a:gd name="T14" fmla="*/ 2 w 604"/>
                <a:gd name="T15" fmla="*/ 14 h 44"/>
                <a:gd name="T16" fmla="*/ 8 w 604"/>
                <a:gd name="T17" fmla="*/ 8 h 44"/>
                <a:gd name="T18" fmla="*/ 14 w 604"/>
                <a:gd name="T19" fmla="*/ 2 h 44"/>
                <a:gd name="T20" fmla="*/ 22 w 604"/>
                <a:gd name="T21" fmla="*/ 0 h 44"/>
                <a:gd name="T22" fmla="*/ 582 w 604"/>
                <a:gd name="T23" fmla="*/ 0 h 44"/>
                <a:gd name="T24" fmla="*/ 582 w 604"/>
                <a:gd name="T25" fmla="*/ 0 h 44"/>
                <a:gd name="T26" fmla="*/ 590 w 604"/>
                <a:gd name="T27" fmla="*/ 2 h 44"/>
                <a:gd name="T28" fmla="*/ 596 w 604"/>
                <a:gd name="T29" fmla="*/ 8 h 44"/>
                <a:gd name="T30" fmla="*/ 602 w 604"/>
                <a:gd name="T31" fmla="*/ 14 h 44"/>
                <a:gd name="T32" fmla="*/ 604 w 604"/>
                <a:gd name="T33" fmla="*/ 22 h 44"/>
                <a:gd name="T34" fmla="*/ 604 w 604"/>
                <a:gd name="T35" fmla="*/ 22 h 44"/>
                <a:gd name="T36" fmla="*/ 602 w 604"/>
                <a:gd name="T37" fmla="*/ 32 h 44"/>
                <a:gd name="T38" fmla="*/ 596 w 604"/>
                <a:gd name="T39" fmla="*/ 38 h 44"/>
                <a:gd name="T40" fmla="*/ 590 w 604"/>
                <a:gd name="T41" fmla="*/ 42 h 44"/>
                <a:gd name="T42" fmla="*/ 582 w 604"/>
                <a:gd name="T43" fmla="*/ 44 h 44"/>
                <a:gd name="T44" fmla="*/ 22 w 604"/>
                <a:gd name="T4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44">
                  <a:moveTo>
                    <a:pt x="22" y="44"/>
                  </a:moveTo>
                  <a:lnTo>
                    <a:pt x="22" y="44"/>
                  </a:lnTo>
                  <a:lnTo>
                    <a:pt x="14" y="42"/>
                  </a:lnTo>
                  <a:lnTo>
                    <a:pt x="8" y="38"/>
                  </a:lnTo>
                  <a:lnTo>
                    <a:pt x="2" y="32"/>
                  </a:lnTo>
                  <a:lnTo>
                    <a:pt x="0" y="22"/>
                  </a:lnTo>
                  <a:lnTo>
                    <a:pt x="0" y="22"/>
                  </a:lnTo>
                  <a:lnTo>
                    <a:pt x="2" y="14"/>
                  </a:lnTo>
                  <a:lnTo>
                    <a:pt x="8" y="8"/>
                  </a:lnTo>
                  <a:lnTo>
                    <a:pt x="14" y="2"/>
                  </a:lnTo>
                  <a:lnTo>
                    <a:pt x="22" y="0"/>
                  </a:lnTo>
                  <a:lnTo>
                    <a:pt x="582" y="0"/>
                  </a:lnTo>
                  <a:lnTo>
                    <a:pt x="582" y="0"/>
                  </a:lnTo>
                  <a:lnTo>
                    <a:pt x="590" y="2"/>
                  </a:lnTo>
                  <a:lnTo>
                    <a:pt x="596" y="8"/>
                  </a:lnTo>
                  <a:lnTo>
                    <a:pt x="602" y="14"/>
                  </a:lnTo>
                  <a:lnTo>
                    <a:pt x="604" y="22"/>
                  </a:lnTo>
                  <a:lnTo>
                    <a:pt x="604" y="22"/>
                  </a:lnTo>
                  <a:lnTo>
                    <a:pt x="602" y="32"/>
                  </a:lnTo>
                  <a:lnTo>
                    <a:pt x="596" y="38"/>
                  </a:lnTo>
                  <a:lnTo>
                    <a:pt x="590" y="42"/>
                  </a:lnTo>
                  <a:lnTo>
                    <a:pt x="582" y="44"/>
                  </a:lnTo>
                  <a:lnTo>
                    <a:pt x="22"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3" name="Freeform 48">
              <a:extLst>
                <a:ext uri="{FF2B5EF4-FFF2-40B4-BE49-F238E27FC236}">
                  <a16:creationId xmlns:a16="http://schemas.microsoft.com/office/drawing/2014/main" id="{076D0AE0-AB85-49F0-9533-B9F2F414B9E7}"/>
                </a:ext>
              </a:extLst>
            </p:cNvPr>
            <p:cNvSpPr>
              <a:spLocks noEditPoints="1"/>
            </p:cNvSpPr>
            <p:nvPr/>
          </p:nvSpPr>
          <p:spPr bwMode="auto">
            <a:xfrm>
              <a:off x="1108046" y="5095875"/>
              <a:ext cx="200025" cy="323850"/>
            </a:xfrm>
            <a:custGeom>
              <a:avLst/>
              <a:gdLst>
                <a:gd name="T0" fmla="*/ 22 w 126"/>
                <a:gd name="T1" fmla="*/ 204 h 204"/>
                <a:gd name="T2" fmla="*/ 22 w 126"/>
                <a:gd name="T3" fmla="*/ 204 h 204"/>
                <a:gd name="T4" fmla="*/ 12 w 126"/>
                <a:gd name="T5" fmla="*/ 202 h 204"/>
                <a:gd name="T6" fmla="*/ 6 w 126"/>
                <a:gd name="T7" fmla="*/ 198 h 204"/>
                <a:gd name="T8" fmla="*/ 0 w 126"/>
                <a:gd name="T9" fmla="*/ 192 h 204"/>
                <a:gd name="T10" fmla="*/ 0 w 126"/>
                <a:gd name="T11" fmla="*/ 182 h 204"/>
                <a:gd name="T12" fmla="*/ 0 w 126"/>
                <a:gd name="T13" fmla="*/ 22 h 204"/>
                <a:gd name="T14" fmla="*/ 0 w 126"/>
                <a:gd name="T15" fmla="*/ 22 h 204"/>
                <a:gd name="T16" fmla="*/ 0 w 126"/>
                <a:gd name="T17" fmla="*/ 14 h 204"/>
                <a:gd name="T18" fmla="*/ 6 w 126"/>
                <a:gd name="T19" fmla="*/ 8 h 204"/>
                <a:gd name="T20" fmla="*/ 12 w 126"/>
                <a:gd name="T21" fmla="*/ 2 h 204"/>
                <a:gd name="T22" fmla="*/ 22 w 126"/>
                <a:gd name="T23" fmla="*/ 0 h 204"/>
                <a:gd name="T24" fmla="*/ 104 w 126"/>
                <a:gd name="T25" fmla="*/ 0 h 204"/>
                <a:gd name="T26" fmla="*/ 104 w 126"/>
                <a:gd name="T27" fmla="*/ 0 h 204"/>
                <a:gd name="T28" fmla="*/ 112 w 126"/>
                <a:gd name="T29" fmla="*/ 2 h 204"/>
                <a:gd name="T30" fmla="*/ 120 w 126"/>
                <a:gd name="T31" fmla="*/ 8 h 204"/>
                <a:gd name="T32" fmla="*/ 124 w 126"/>
                <a:gd name="T33" fmla="*/ 14 h 204"/>
                <a:gd name="T34" fmla="*/ 126 w 126"/>
                <a:gd name="T35" fmla="*/ 22 h 204"/>
                <a:gd name="T36" fmla="*/ 126 w 126"/>
                <a:gd name="T37" fmla="*/ 182 h 204"/>
                <a:gd name="T38" fmla="*/ 126 w 126"/>
                <a:gd name="T39" fmla="*/ 182 h 204"/>
                <a:gd name="T40" fmla="*/ 124 w 126"/>
                <a:gd name="T41" fmla="*/ 192 h 204"/>
                <a:gd name="T42" fmla="*/ 120 w 126"/>
                <a:gd name="T43" fmla="*/ 198 h 204"/>
                <a:gd name="T44" fmla="*/ 112 w 126"/>
                <a:gd name="T45" fmla="*/ 202 h 204"/>
                <a:gd name="T46" fmla="*/ 104 w 126"/>
                <a:gd name="T47" fmla="*/ 204 h 204"/>
                <a:gd name="T48" fmla="*/ 22 w 126"/>
                <a:gd name="T49" fmla="*/ 204 h 204"/>
                <a:gd name="T50" fmla="*/ 82 w 126"/>
                <a:gd name="T51" fmla="*/ 160 h 204"/>
                <a:gd name="T52" fmla="*/ 82 w 126"/>
                <a:gd name="T53" fmla="*/ 44 h 204"/>
                <a:gd name="T54" fmla="*/ 44 w 126"/>
                <a:gd name="T55" fmla="*/ 44 h 204"/>
                <a:gd name="T56" fmla="*/ 44 w 126"/>
                <a:gd name="T57" fmla="*/ 160 h 204"/>
                <a:gd name="T58" fmla="*/ 82 w 126"/>
                <a:gd name="T59" fmla="*/ 16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 h="204">
                  <a:moveTo>
                    <a:pt x="22" y="204"/>
                  </a:moveTo>
                  <a:lnTo>
                    <a:pt x="22" y="204"/>
                  </a:lnTo>
                  <a:lnTo>
                    <a:pt x="12" y="202"/>
                  </a:lnTo>
                  <a:lnTo>
                    <a:pt x="6" y="198"/>
                  </a:lnTo>
                  <a:lnTo>
                    <a:pt x="0" y="192"/>
                  </a:lnTo>
                  <a:lnTo>
                    <a:pt x="0" y="182"/>
                  </a:lnTo>
                  <a:lnTo>
                    <a:pt x="0" y="22"/>
                  </a:lnTo>
                  <a:lnTo>
                    <a:pt x="0" y="22"/>
                  </a:lnTo>
                  <a:lnTo>
                    <a:pt x="0" y="14"/>
                  </a:lnTo>
                  <a:lnTo>
                    <a:pt x="6" y="8"/>
                  </a:lnTo>
                  <a:lnTo>
                    <a:pt x="12" y="2"/>
                  </a:lnTo>
                  <a:lnTo>
                    <a:pt x="22" y="0"/>
                  </a:lnTo>
                  <a:lnTo>
                    <a:pt x="104" y="0"/>
                  </a:lnTo>
                  <a:lnTo>
                    <a:pt x="104" y="0"/>
                  </a:lnTo>
                  <a:lnTo>
                    <a:pt x="112" y="2"/>
                  </a:lnTo>
                  <a:lnTo>
                    <a:pt x="120" y="8"/>
                  </a:lnTo>
                  <a:lnTo>
                    <a:pt x="124" y="14"/>
                  </a:lnTo>
                  <a:lnTo>
                    <a:pt x="126" y="22"/>
                  </a:lnTo>
                  <a:lnTo>
                    <a:pt x="126" y="182"/>
                  </a:lnTo>
                  <a:lnTo>
                    <a:pt x="126" y="182"/>
                  </a:lnTo>
                  <a:lnTo>
                    <a:pt x="124" y="192"/>
                  </a:lnTo>
                  <a:lnTo>
                    <a:pt x="120" y="198"/>
                  </a:lnTo>
                  <a:lnTo>
                    <a:pt x="112" y="202"/>
                  </a:lnTo>
                  <a:lnTo>
                    <a:pt x="104" y="204"/>
                  </a:lnTo>
                  <a:lnTo>
                    <a:pt x="22" y="204"/>
                  </a:lnTo>
                  <a:close/>
                  <a:moveTo>
                    <a:pt x="82" y="160"/>
                  </a:moveTo>
                  <a:lnTo>
                    <a:pt x="82" y="44"/>
                  </a:lnTo>
                  <a:lnTo>
                    <a:pt x="44" y="44"/>
                  </a:lnTo>
                  <a:lnTo>
                    <a:pt x="44" y="160"/>
                  </a:lnTo>
                  <a:lnTo>
                    <a:pt x="82"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4" name="Group 29">
            <a:extLst>
              <a:ext uri="{FF2B5EF4-FFF2-40B4-BE49-F238E27FC236}">
                <a16:creationId xmlns:a16="http://schemas.microsoft.com/office/drawing/2014/main" id="{9899D153-3AA6-45E2-8A76-41BC6CC0A6A6}"/>
              </a:ext>
            </a:extLst>
          </p:cNvPr>
          <p:cNvGrpSpPr>
            <a:grpSpLocks noChangeAspect="1"/>
          </p:cNvGrpSpPr>
          <p:nvPr/>
        </p:nvGrpSpPr>
        <p:grpSpPr bwMode="auto">
          <a:xfrm>
            <a:off x="548559" y="1857576"/>
            <a:ext cx="410216" cy="410216"/>
            <a:chOff x="2899" y="653"/>
            <a:chExt cx="340" cy="340"/>
          </a:xfrm>
          <a:solidFill>
            <a:schemeClr val="tx1"/>
          </a:solidFill>
        </p:grpSpPr>
        <p:sp>
          <p:nvSpPr>
            <p:cNvPr id="255" name="Freeform 30">
              <a:extLst>
                <a:ext uri="{FF2B5EF4-FFF2-40B4-BE49-F238E27FC236}">
                  <a16:creationId xmlns:a16="http://schemas.microsoft.com/office/drawing/2014/main" id="{DB186A54-3421-42F1-A02F-143145EE3234}"/>
                </a:ext>
              </a:extLst>
            </p:cNvPr>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6" name="Freeform 31">
              <a:extLst>
                <a:ext uri="{FF2B5EF4-FFF2-40B4-BE49-F238E27FC236}">
                  <a16:creationId xmlns:a16="http://schemas.microsoft.com/office/drawing/2014/main" id="{C505A303-F033-456A-A49E-BCEE886F283F}"/>
                </a:ext>
              </a:extLst>
            </p:cNvPr>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7" name="Freeform 32">
              <a:extLst>
                <a:ext uri="{FF2B5EF4-FFF2-40B4-BE49-F238E27FC236}">
                  <a16:creationId xmlns:a16="http://schemas.microsoft.com/office/drawing/2014/main" id="{1BC934E7-0F73-4A69-9434-99917C7F5D52}"/>
                </a:ext>
              </a:extLst>
            </p:cNvPr>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8" name="Group 112">
            <a:extLst>
              <a:ext uri="{FF2B5EF4-FFF2-40B4-BE49-F238E27FC236}">
                <a16:creationId xmlns:a16="http://schemas.microsoft.com/office/drawing/2014/main" id="{0D344038-7161-4BAA-8A76-91B79199FE8C}"/>
              </a:ext>
            </a:extLst>
          </p:cNvPr>
          <p:cNvGrpSpPr>
            <a:grpSpLocks noChangeAspect="1"/>
          </p:cNvGrpSpPr>
          <p:nvPr/>
        </p:nvGrpSpPr>
        <p:grpSpPr bwMode="auto">
          <a:xfrm>
            <a:off x="547169" y="2692583"/>
            <a:ext cx="411767" cy="411767"/>
            <a:chOff x="1157" y="393"/>
            <a:chExt cx="340" cy="340"/>
          </a:xfrm>
          <a:solidFill>
            <a:schemeClr val="tx1"/>
          </a:solidFill>
        </p:grpSpPr>
        <p:sp>
          <p:nvSpPr>
            <p:cNvPr id="259" name="Freeform 113">
              <a:extLst>
                <a:ext uri="{FF2B5EF4-FFF2-40B4-BE49-F238E27FC236}">
                  <a16:creationId xmlns:a16="http://schemas.microsoft.com/office/drawing/2014/main" id="{6659DF91-F3E2-41A5-A871-AEC856C02C89}"/>
                </a:ext>
              </a:extLst>
            </p:cNvPr>
            <p:cNvSpPr>
              <a:spLocks noEditPoints="1"/>
            </p:cNvSpPr>
            <p:nvPr/>
          </p:nvSpPr>
          <p:spPr bwMode="auto">
            <a:xfrm>
              <a:off x="1157" y="393"/>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0" name="Freeform 114">
              <a:extLst>
                <a:ext uri="{FF2B5EF4-FFF2-40B4-BE49-F238E27FC236}">
                  <a16:creationId xmlns:a16="http://schemas.microsoft.com/office/drawing/2014/main" id="{AF010DFE-EA06-4533-B567-AD6BE0DD25E8}"/>
                </a:ext>
              </a:extLst>
            </p:cNvPr>
            <p:cNvSpPr>
              <a:spLocks noEditPoints="1"/>
            </p:cNvSpPr>
            <p:nvPr/>
          </p:nvSpPr>
          <p:spPr bwMode="auto">
            <a:xfrm>
              <a:off x="1221" y="457"/>
              <a:ext cx="212" cy="177"/>
            </a:xfrm>
            <a:custGeom>
              <a:avLst/>
              <a:gdLst>
                <a:gd name="T0" fmla="*/ 288 w 320"/>
                <a:gd name="T1" fmla="*/ 203 h 267"/>
                <a:gd name="T2" fmla="*/ 277 w 320"/>
                <a:gd name="T3" fmla="*/ 128 h 267"/>
                <a:gd name="T4" fmla="*/ 171 w 320"/>
                <a:gd name="T5" fmla="*/ 75 h 267"/>
                <a:gd name="T6" fmla="*/ 203 w 320"/>
                <a:gd name="T7" fmla="*/ 64 h 267"/>
                <a:gd name="T8" fmla="*/ 192 w 320"/>
                <a:gd name="T9" fmla="*/ 0 h 267"/>
                <a:gd name="T10" fmla="*/ 117 w 320"/>
                <a:gd name="T11" fmla="*/ 11 h 267"/>
                <a:gd name="T12" fmla="*/ 128 w 320"/>
                <a:gd name="T13" fmla="*/ 75 h 267"/>
                <a:gd name="T14" fmla="*/ 149 w 320"/>
                <a:gd name="T15" fmla="*/ 128 h 267"/>
                <a:gd name="T16" fmla="*/ 32 w 320"/>
                <a:gd name="T17" fmla="*/ 139 h 267"/>
                <a:gd name="T18" fmla="*/ 11 w 320"/>
                <a:gd name="T19" fmla="*/ 203 h 267"/>
                <a:gd name="T20" fmla="*/ 0 w 320"/>
                <a:gd name="T21" fmla="*/ 256 h 267"/>
                <a:gd name="T22" fmla="*/ 75 w 320"/>
                <a:gd name="T23" fmla="*/ 267 h 267"/>
                <a:gd name="T24" fmla="*/ 85 w 320"/>
                <a:gd name="T25" fmla="*/ 214 h 267"/>
                <a:gd name="T26" fmla="*/ 53 w 320"/>
                <a:gd name="T27" fmla="*/ 203 h 267"/>
                <a:gd name="T28" fmla="*/ 149 w 320"/>
                <a:gd name="T29" fmla="*/ 150 h 267"/>
                <a:gd name="T30" fmla="*/ 128 w 320"/>
                <a:gd name="T31" fmla="*/ 203 h 267"/>
                <a:gd name="T32" fmla="*/ 117 w 320"/>
                <a:gd name="T33" fmla="*/ 256 h 267"/>
                <a:gd name="T34" fmla="*/ 192 w 320"/>
                <a:gd name="T35" fmla="*/ 267 h 267"/>
                <a:gd name="T36" fmla="*/ 203 w 320"/>
                <a:gd name="T37" fmla="*/ 214 h 267"/>
                <a:gd name="T38" fmla="*/ 171 w 320"/>
                <a:gd name="T39" fmla="*/ 203 h 267"/>
                <a:gd name="T40" fmla="*/ 267 w 320"/>
                <a:gd name="T41" fmla="*/ 150 h 267"/>
                <a:gd name="T42" fmla="*/ 245 w 320"/>
                <a:gd name="T43" fmla="*/ 203 h 267"/>
                <a:gd name="T44" fmla="*/ 235 w 320"/>
                <a:gd name="T45" fmla="*/ 256 h 267"/>
                <a:gd name="T46" fmla="*/ 309 w 320"/>
                <a:gd name="T47" fmla="*/ 267 h 267"/>
                <a:gd name="T48" fmla="*/ 320 w 320"/>
                <a:gd name="T49" fmla="*/ 214 h 267"/>
                <a:gd name="T50" fmla="*/ 139 w 320"/>
                <a:gd name="T51" fmla="*/ 22 h 267"/>
                <a:gd name="T52" fmla="*/ 181 w 320"/>
                <a:gd name="T53" fmla="*/ 54 h 267"/>
                <a:gd name="T54" fmla="*/ 139 w 320"/>
                <a:gd name="T55" fmla="*/ 22 h 267"/>
                <a:gd name="T56" fmla="*/ 21 w 320"/>
                <a:gd name="T57" fmla="*/ 246 h 267"/>
                <a:gd name="T58" fmla="*/ 64 w 320"/>
                <a:gd name="T59" fmla="*/ 224 h 267"/>
                <a:gd name="T60" fmla="*/ 181 w 320"/>
                <a:gd name="T61" fmla="*/ 246 h 267"/>
                <a:gd name="T62" fmla="*/ 139 w 320"/>
                <a:gd name="T63" fmla="*/ 224 h 267"/>
                <a:gd name="T64" fmla="*/ 181 w 320"/>
                <a:gd name="T65" fmla="*/ 246 h 267"/>
                <a:gd name="T66" fmla="*/ 256 w 320"/>
                <a:gd name="T67" fmla="*/ 246 h 267"/>
                <a:gd name="T68" fmla="*/ 299 w 320"/>
                <a:gd name="T69" fmla="*/ 22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67">
                  <a:moveTo>
                    <a:pt x="309" y="203"/>
                  </a:moveTo>
                  <a:cubicBezTo>
                    <a:pt x="288" y="203"/>
                    <a:pt x="288" y="203"/>
                    <a:pt x="288" y="203"/>
                  </a:cubicBezTo>
                  <a:cubicBezTo>
                    <a:pt x="288" y="139"/>
                    <a:pt x="288" y="139"/>
                    <a:pt x="288" y="139"/>
                  </a:cubicBezTo>
                  <a:cubicBezTo>
                    <a:pt x="288" y="133"/>
                    <a:pt x="283" y="128"/>
                    <a:pt x="277" y="128"/>
                  </a:cubicBezTo>
                  <a:cubicBezTo>
                    <a:pt x="171" y="128"/>
                    <a:pt x="171" y="128"/>
                    <a:pt x="171" y="128"/>
                  </a:cubicBezTo>
                  <a:cubicBezTo>
                    <a:pt x="171" y="75"/>
                    <a:pt x="171" y="75"/>
                    <a:pt x="171" y="75"/>
                  </a:cubicBezTo>
                  <a:cubicBezTo>
                    <a:pt x="192" y="75"/>
                    <a:pt x="192" y="75"/>
                    <a:pt x="192" y="75"/>
                  </a:cubicBezTo>
                  <a:cubicBezTo>
                    <a:pt x="198" y="75"/>
                    <a:pt x="203" y="70"/>
                    <a:pt x="203" y="64"/>
                  </a:cubicBezTo>
                  <a:cubicBezTo>
                    <a:pt x="203" y="11"/>
                    <a:pt x="203" y="11"/>
                    <a:pt x="203" y="11"/>
                  </a:cubicBezTo>
                  <a:cubicBezTo>
                    <a:pt x="203" y="5"/>
                    <a:pt x="198" y="0"/>
                    <a:pt x="192" y="0"/>
                  </a:cubicBezTo>
                  <a:cubicBezTo>
                    <a:pt x="128" y="0"/>
                    <a:pt x="128" y="0"/>
                    <a:pt x="128" y="0"/>
                  </a:cubicBezTo>
                  <a:cubicBezTo>
                    <a:pt x="122" y="0"/>
                    <a:pt x="117" y="5"/>
                    <a:pt x="117" y="11"/>
                  </a:cubicBezTo>
                  <a:cubicBezTo>
                    <a:pt x="117" y="64"/>
                    <a:pt x="117" y="64"/>
                    <a:pt x="117" y="64"/>
                  </a:cubicBezTo>
                  <a:cubicBezTo>
                    <a:pt x="117" y="70"/>
                    <a:pt x="122" y="75"/>
                    <a:pt x="128" y="75"/>
                  </a:cubicBezTo>
                  <a:cubicBezTo>
                    <a:pt x="149" y="75"/>
                    <a:pt x="149" y="75"/>
                    <a:pt x="149" y="75"/>
                  </a:cubicBezTo>
                  <a:cubicBezTo>
                    <a:pt x="149" y="128"/>
                    <a:pt x="149" y="128"/>
                    <a:pt x="149" y="128"/>
                  </a:cubicBezTo>
                  <a:cubicBezTo>
                    <a:pt x="43" y="128"/>
                    <a:pt x="43" y="128"/>
                    <a:pt x="43" y="128"/>
                  </a:cubicBezTo>
                  <a:cubicBezTo>
                    <a:pt x="37" y="128"/>
                    <a:pt x="32" y="133"/>
                    <a:pt x="32" y="139"/>
                  </a:cubicBezTo>
                  <a:cubicBezTo>
                    <a:pt x="32" y="203"/>
                    <a:pt x="32" y="203"/>
                    <a:pt x="32" y="203"/>
                  </a:cubicBezTo>
                  <a:cubicBezTo>
                    <a:pt x="11" y="203"/>
                    <a:pt x="11" y="203"/>
                    <a:pt x="11" y="203"/>
                  </a:cubicBezTo>
                  <a:cubicBezTo>
                    <a:pt x="5" y="203"/>
                    <a:pt x="0" y="208"/>
                    <a:pt x="0" y="214"/>
                  </a:cubicBezTo>
                  <a:cubicBezTo>
                    <a:pt x="0" y="256"/>
                    <a:pt x="0" y="256"/>
                    <a:pt x="0" y="256"/>
                  </a:cubicBezTo>
                  <a:cubicBezTo>
                    <a:pt x="0" y="262"/>
                    <a:pt x="5" y="267"/>
                    <a:pt x="11" y="267"/>
                  </a:cubicBezTo>
                  <a:cubicBezTo>
                    <a:pt x="75" y="267"/>
                    <a:pt x="75" y="267"/>
                    <a:pt x="75" y="267"/>
                  </a:cubicBezTo>
                  <a:cubicBezTo>
                    <a:pt x="81" y="267"/>
                    <a:pt x="85" y="262"/>
                    <a:pt x="85" y="256"/>
                  </a:cubicBezTo>
                  <a:cubicBezTo>
                    <a:pt x="85" y="214"/>
                    <a:pt x="85" y="214"/>
                    <a:pt x="85" y="214"/>
                  </a:cubicBezTo>
                  <a:cubicBezTo>
                    <a:pt x="85" y="208"/>
                    <a:pt x="81" y="203"/>
                    <a:pt x="75" y="203"/>
                  </a:cubicBezTo>
                  <a:cubicBezTo>
                    <a:pt x="53" y="203"/>
                    <a:pt x="53" y="203"/>
                    <a:pt x="53" y="203"/>
                  </a:cubicBezTo>
                  <a:cubicBezTo>
                    <a:pt x="53" y="150"/>
                    <a:pt x="53" y="150"/>
                    <a:pt x="53" y="150"/>
                  </a:cubicBezTo>
                  <a:cubicBezTo>
                    <a:pt x="149" y="150"/>
                    <a:pt x="149" y="150"/>
                    <a:pt x="149" y="150"/>
                  </a:cubicBezTo>
                  <a:cubicBezTo>
                    <a:pt x="149" y="203"/>
                    <a:pt x="149" y="203"/>
                    <a:pt x="149" y="203"/>
                  </a:cubicBezTo>
                  <a:cubicBezTo>
                    <a:pt x="128" y="203"/>
                    <a:pt x="128" y="203"/>
                    <a:pt x="128" y="203"/>
                  </a:cubicBezTo>
                  <a:cubicBezTo>
                    <a:pt x="122" y="203"/>
                    <a:pt x="117" y="208"/>
                    <a:pt x="117" y="214"/>
                  </a:cubicBezTo>
                  <a:cubicBezTo>
                    <a:pt x="117" y="256"/>
                    <a:pt x="117" y="256"/>
                    <a:pt x="117" y="256"/>
                  </a:cubicBezTo>
                  <a:cubicBezTo>
                    <a:pt x="117" y="262"/>
                    <a:pt x="122" y="267"/>
                    <a:pt x="128" y="267"/>
                  </a:cubicBezTo>
                  <a:cubicBezTo>
                    <a:pt x="192" y="267"/>
                    <a:pt x="192" y="267"/>
                    <a:pt x="192" y="267"/>
                  </a:cubicBezTo>
                  <a:cubicBezTo>
                    <a:pt x="198" y="267"/>
                    <a:pt x="203" y="262"/>
                    <a:pt x="203" y="256"/>
                  </a:cubicBezTo>
                  <a:cubicBezTo>
                    <a:pt x="203" y="214"/>
                    <a:pt x="203" y="214"/>
                    <a:pt x="203" y="214"/>
                  </a:cubicBezTo>
                  <a:cubicBezTo>
                    <a:pt x="203" y="208"/>
                    <a:pt x="198" y="203"/>
                    <a:pt x="192" y="203"/>
                  </a:cubicBezTo>
                  <a:cubicBezTo>
                    <a:pt x="171" y="203"/>
                    <a:pt x="171" y="203"/>
                    <a:pt x="171" y="203"/>
                  </a:cubicBezTo>
                  <a:cubicBezTo>
                    <a:pt x="171" y="150"/>
                    <a:pt x="171" y="150"/>
                    <a:pt x="171" y="150"/>
                  </a:cubicBezTo>
                  <a:cubicBezTo>
                    <a:pt x="267" y="150"/>
                    <a:pt x="267" y="150"/>
                    <a:pt x="267" y="150"/>
                  </a:cubicBezTo>
                  <a:cubicBezTo>
                    <a:pt x="267" y="203"/>
                    <a:pt x="267" y="203"/>
                    <a:pt x="267" y="203"/>
                  </a:cubicBezTo>
                  <a:cubicBezTo>
                    <a:pt x="245" y="203"/>
                    <a:pt x="245" y="203"/>
                    <a:pt x="245" y="203"/>
                  </a:cubicBezTo>
                  <a:cubicBezTo>
                    <a:pt x="239" y="203"/>
                    <a:pt x="235" y="208"/>
                    <a:pt x="235" y="214"/>
                  </a:cubicBezTo>
                  <a:cubicBezTo>
                    <a:pt x="235" y="256"/>
                    <a:pt x="235" y="256"/>
                    <a:pt x="235" y="256"/>
                  </a:cubicBezTo>
                  <a:cubicBezTo>
                    <a:pt x="235" y="262"/>
                    <a:pt x="239" y="267"/>
                    <a:pt x="245" y="267"/>
                  </a:cubicBezTo>
                  <a:cubicBezTo>
                    <a:pt x="309" y="267"/>
                    <a:pt x="309" y="267"/>
                    <a:pt x="309" y="267"/>
                  </a:cubicBezTo>
                  <a:cubicBezTo>
                    <a:pt x="315" y="267"/>
                    <a:pt x="320" y="262"/>
                    <a:pt x="320" y="256"/>
                  </a:cubicBezTo>
                  <a:cubicBezTo>
                    <a:pt x="320" y="214"/>
                    <a:pt x="320" y="214"/>
                    <a:pt x="320" y="214"/>
                  </a:cubicBezTo>
                  <a:cubicBezTo>
                    <a:pt x="320" y="208"/>
                    <a:pt x="315" y="203"/>
                    <a:pt x="309" y="203"/>
                  </a:cubicBezTo>
                  <a:close/>
                  <a:moveTo>
                    <a:pt x="139" y="22"/>
                  </a:moveTo>
                  <a:cubicBezTo>
                    <a:pt x="181" y="22"/>
                    <a:pt x="181" y="22"/>
                    <a:pt x="181" y="22"/>
                  </a:cubicBezTo>
                  <a:cubicBezTo>
                    <a:pt x="181" y="54"/>
                    <a:pt x="181" y="54"/>
                    <a:pt x="181" y="54"/>
                  </a:cubicBezTo>
                  <a:cubicBezTo>
                    <a:pt x="139" y="54"/>
                    <a:pt x="139" y="54"/>
                    <a:pt x="139" y="54"/>
                  </a:cubicBezTo>
                  <a:lnTo>
                    <a:pt x="139" y="22"/>
                  </a:lnTo>
                  <a:close/>
                  <a:moveTo>
                    <a:pt x="64" y="246"/>
                  </a:moveTo>
                  <a:cubicBezTo>
                    <a:pt x="21" y="246"/>
                    <a:pt x="21" y="246"/>
                    <a:pt x="21" y="246"/>
                  </a:cubicBezTo>
                  <a:cubicBezTo>
                    <a:pt x="21" y="224"/>
                    <a:pt x="21" y="224"/>
                    <a:pt x="21" y="224"/>
                  </a:cubicBezTo>
                  <a:cubicBezTo>
                    <a:pt x="64" y="224"/>
                    <a:pt x="64" y="224"/>
                    <a:pt x="64" y="224"/>
                  </a:cubicBezTo>
                  <a:lnTo>
                    <a:pt x="64" y="246"/>
                  </a:lnTo>
                  <a:close/>
                  <a:moveTo>
                    <a:pt x="181" y="246"/>
                  </a:moveTo>
                  <a:cubicBezTo>
                    <a:pt x="139" y="246"/>
                    <a:pt x="139" y="246"/>
                    <a:pt x="139" y="246"/>
                  </a:cubicBezTo>
                  <a:cubicBezTo>
                    <a:pt x="139" y="224"/>
                    <a:pt x="139" y="224"/>
                    <a:pt x="139" y="224"/>
                  </a:cubicBezTo>
                  <a:cubicBezTo>
                    <a:pt x="181" y="224"/>
                    <a:pt x="181" y="224"/>
                    <a:pt x="181" y="224"/>
                  </a:cubicBezTo>
                  <a:lnTo>
                    <a:pt x="181" y="246"/>
                  </a:lnTo>
                  <a:close/>
                  <a:moveTo>
                    <a:pt x="299" y="246"/>
                  </a:moveTo>
                  <a:cubicBezTo>
                    <a:pt x="256" y="246"/>
                    <a:pt x="256" y="246"/>
                    <a:pt x="256" y="246"/>
                  </a:cubicBezTo>
                  <a:cubicBezTo>
                    <a:pt x="256" y="224"/>
                    <a:pt x="256" y="224"/>
                    <a:pt x="256" y="224"/>
                  </a:cubicBezTo>
                  <a:cubicBezTo>
                    <a:pt x="299" y="224"/>
                    <a:pt x="299" y="224"/>
                    <a:pt x="299" y="224"/>
                  </a:cubicBezTo>
                  <a:lnTo>
                    <a:pt x="299" y="2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4" name="Group 578">
            <a:extLst>
              <a:ext uri="{FF2B5EF4-FFF2-40B4-BE49-F238E27FC236}">
                <a16:creationId xmlns:a16="http://schemas.microsoft.com/office/drawing/2014/main" id="{A1B78C7E-3934-4CB7-AB31-BF23F9A94F9D}"/>
              </a:ext>
            </a:extLst>
          </p:cNvPr>
          <p:cNvGrpSpPr>
            <a:grpSpLocks noChangeAspect="1"/>
          </p:cNvGrpSpPr>
          <p:nvPr/>
        </p:nvGrpSpPr>
        <p:grpSpPr bwMode="auto">
          <a:xfrm>
            <a:off x="547169" y="3630228"/>
            <a:ext cx="410216" cy="411423"/>
            <a:chOff x="399" y="2382"/>
            <a:chExt cx="340" cy="341"/>
          </a:xfrm>
          <a:solidFill>
            <a:schemeClr val="tx1"/>
          </a:solidFill>
        </p:grpSpPr>
        <p:sp>
          <p:nvSpPr>
            <p:cNvPr id="265" name="Freeform 579">
              <a:extLst>
                <a:ext uri="{FF2B5EF4-FFF2-40B4-BE49-F238E27FC236}">
                  <a16:creationId xmlns:a16="http://schemas.microsoft.com/office/drawing/2014/main" id="{D064764A-857A-4111-92FA-3AB4EC6D8231}"/>
                </a:ext>
              </a:extLst>
            </p:cNvPr>
            <p:cNvSpPr>
              <a:spLocks noEditPoints="1"/>
            </p:cNvSpPr>
            <p:nvPr/>
          </p:nvSpPr>
          <p:spPr bwMode="auto">
            <a:xfrm>
              <a:off x="463" y="2503"/>
              <a:ext cx="212" cy="127"/>
            </a:xfrm>
            <a:custGeom>
              <a:avLst/>
              <a:gdLst>
                <a:gd name="T0" fmla="*/ 287 w 320"/>
                <a:gd name="T1" fmla="*/ 9 h 192"/>
                <a:gd name="T2" fmla="*/ 277 w 320"/>
                <a:gd name="T3" fmla="*/ 0 h 192"/>
                <a:gd name="T4" fmla="*/ 213 w 320"/>
                <a:gd name="T5" fmla="*/ 0 h 192"/>
                <a:gd name="T6" fmla="*/ 202 w 320"/>
                <a:gd name="T7" fmla="*/ 9 h 192"/>
                <a:gd name="T8" fmla="*/ 190 w 320"/>
                <a:gd name="T9" fmla="*/ 107 h 192"/>
                <a:gd name="T10" fmla="*/ 112 w 320"/>
                <a:gd name="T11" fmla="*/ 55 h 192"/>
                <a:gd name="T12" fmla="*/ 101 w 320"/>
                <a:gd name="T13" fmla="*/ 55 h 192"/>
                <a:gd name="T14" fmla="*/ 96 w 320"/>
                <a:gd name="T15" fmla="*/ 64 h 192"/>
                <a:gd name="T16" fmla="*/ 96 w 320"/>
                <a:gd name="T17" fmla="*/ 108 h 192"/>
                <a:gd name="T18" fmla="*/ 16 w 320"/>
                <a:gd name="T19" fmla="*/ 55 h 192"/>
                <a:gd name="T20" fmla="*/ 5 w 320"/>
                <a:gd name="T21" fmla="*/ 55 h 192"/>
                <a:gd name="T22" fmla="*/ 0 w 320"/>
                <a:gd name="T23" fmla="*/ 64 h 192"/>
                <a:gd name="T24" fmla="*/ 0 w 320"/>
                <a:gd name="T25" fmla="*/ 181 h 192"/>
                <a:gd name="T26" fmla="*/ 10 w 320"/>
                <a:gd name="T27" fmla="*/ 192 h 192"/>
                <a:gd name="T28" fmla="*/ 309 w 320"/>
                <a:gd name="T29" fmla="*/ 192 h 192"/>
                <a:gd name="T30" fmla="*/ 317 w 320"/>
                <a:gd name="T31" fmla="*/ 188 h 192"/>
                <a:gd name="T32" fmla="*/ 319 w 320"/>
                <a:gd name="T33" fmla="*/ 179 h 192"/>
                <a:gd name="T34" fmla="*/ 287 w 320"/>
                <a:gd name="T35" fmla="*/ 9 h 192"/>
                <a:gd name="T36" fmla="*/ 187 w 320"/>
                <a:gd name="T37" fmla="*/ 131 h 192"/>
                <a:gd name="T38" fmla="*/ 182 w 320"/>
                <a:gd name="T39" fmla="*/ 171 h 192"/>
                <a:gd name="T40" fmla="*/ 117 w 320"/>
                <a:gd name="T41" fmla="*/ 171 h 192"/>
                <a:gd name="T42" fmla="*/ 117 w 320"/>
                <a:gd name="T43" fmla="*/ 84 h 192"/>
                <a:gd name="T44" fmla="*/ 187 w 320"/>
                <a:gd name="T45" fmla="*/ 131 h 192"/>
                <a:gd name="T46" fmla="*/ 96 w 320"/>
                <a:gd name="T47" fmla="*/ 134 h 192"/>
                <a:gd name="T48" fmla="*/ 96 w 320"/>
                <a:gd name="T49" fmla="*/ 171 h 192"/>
                <a:gd name="T50" fmla="*/ 21 w 320"/>
                <a:gd name="T51" fmla="*/ 171 h 192"/>
                <a:gd name="T52" fmla="*/ 21 w 320"/>
                <a:gd name="T53" fmla="*/ 84 h 192"/>
                <a:gd name="T54" fmla="*/ 96 w 320"/>
                <a:gd name="T55" fmla="*/ 134 h 192"/>
                <a:gd name="T56" fmla="*/ 204 w 320"/>
                <a:gd name="T57" fmla="*/ 171 h 192"/>
                <a:gd name="T58" fmla="*/ 222 w 320"/>
                <a:gd name="T59" fmla="*/ 21 h 192"/>
                <a:gd name="T60" fmla="*/ 268 w 320"/>
                <a:gd name="T61" fmla="*/ 21 h 192"/>
                <a:gd name="T62" fmla="*/ 296 w 320"/>
                <a:gd name="T63" fmla="*/ 171 h 192"/>
                <a:gd name="T64" fmla="*/ 204 w 320"/>
                <a:gd name="T65" fmla="*/ 1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192">
                  <a:moveTo>
                    <a:pt x="287" y="9"/>
                  </a:moveTo>
                  <a:cubicBezTo>
                    <a:pt x="287" y="4"/>
                    <a:pt x="282" y="0"/>
                    <a:pt x="277" y="0"/>
                  </a:cubicBezTo>
                  <a:cubicBezTo>
                    <a:pt x="213" y="0"/>
                    <a:pt x="213" y="0"/>
                    <a:pt x="213" y="0"/>
                  </a:cubicBezTo>
                  <a:cubicBezTo>
                    <a:pt x="208" y="0"/>
                    <a:pt x="203" y="4"/>
                    <a:pt x="202" y="9"/>
                  </a:cubicBezTo>
                  <a:cubicBezTo>
                    <a:pt x="190" y="107"/>
                    <a:pt x="190" y="107"/>
                    <a:pt x="190" y="107"/>
                  </a:cubicBezTo>
                  <a:cubicBezTo>
                    <a:pt x="112" y="55"/>
                    <a:pt x="112" y="55"/>
                    <a:pt x="112" y="55"/>
                  </a:cubicBezTo>
                  <a:cubicBezTo>
                    <a:pt x="109" y="53"/>
                    <a:pt x="105" y="53"/>
                    <a:pt x="101" y="55"/>
                  </a:cubicBezTo>
                  <a:cubicBezTo>
                    <a:pt x="98" y="56"/>
                    <a:pt x="96" y="60"/>
                    <a:pt x="96" y="64"/>
                  </a:cubicBezTo>
                  <a:cubicBezTo>
                    <a:pt x="96" y="108"/>
                    <a:pt x="96" y="108"/>
                    <a:pt x="96" y="108"/>
                  </a:cubicBezTo>
                  <a:cubicBezTo>
                    <a:pt x="16" y="55"/>
                    <a:pt x="16" y="55"/>
                    <a:pt x="16" y="55"/>
                  </a:cubicBezTo>
                  <a:cubicBezTo>
                    <a:pt x="13" y="53"/>
                    <a:pt x="9" y="53"/>
                    <a:pt x="5" y="55"/>
                  </a:cubicBezTo>
                  <a:cubicBezTo>
                    <a:pt x="2" y="56"/>
                    <a:pt x="0" y="60"/>
                    <a:pt x="0" y="64"/>
                  </a:cubicBezTo>
                  <a:cubicBezTo>
                    <a:pt x="0" y="181"/>
                    <a:pt x="0" y="181"/>
                    <a:pt x="0" y="181"/>
                  </a:cubicBezTo>
                  <a:cubicBezTo>
                    <a:pt x="0" y="187"/>
                    <a:pt x="4" y="192"/>
                    <a:pt x="10" y="192"/>
                  </a:cubicBezTo>
                  <a:cubicBezTo>
                    <a:pt x="309" y="192"/>
                    <a:pt x="309" y="192"/>
                    <a:pt x="309" y="192"/>
                  </a:cubicBezTo>
                  <a:cubicBezTo>
                    <a:pt x="312" y="192"/>
                    <a:pt x="315" y="191"/>
                    <a:pt x="317" y="188"/>
                  </a:cubicBezTo>
                  <a:cubicBezTo>
                    <a:pt x="319" y="186"/>
                    <a:pt x="320" y="182"/>
                    <a:pt x="319" y="179"/>
                  </a:cubicBezTo>
                  <a:lnTo>
                    <a:pt x="287" y="9"/>
                  </a:lnTo>
                  <a:close/>
                  <a:moveTo>
                    <a:pt x="187" y="131"/>
                  </a:moveTo>
                  <a:cubicBezTo>
                    <a:pt x="182" y="171"/>
                    <a:pt x="182" y="171"/>
                    <a:pt x="182" y="171"/>
                  </a:cubicBezTo>
                  <a:cubicBezTo>
                    <a:pt x="117" y="171"/>
                    <a:pt x="117" y="171"/>
                    <a:pt x="117" y="171"/>
                  </a:cubicBezTo>
                  <a:cubicBezTo>
                    <a:pt x="117" y="84"/>
                    <a:pt x="117" y="84"/>
                    <a:pt x="117" y="84"/>
                  </a:cubicBezTo>
                  <a:lnTo>
                    <a:pt x="187" y="131"/>
                  </a:lnTo>
                  <a:close/>
                  <a:moveTo>
                    <a:pt x="96" y="134"/>
                  </a:moveTo>
                  <a:cubicBezTo>
                    <a:pt x="96" y="171"/>
                    <a:pt x="96" y="171"/>
                    <a:pt x="96" y="171"/>
                  </a:cubicBezTo>
                  <a:cubicBezTo>
                    <a:pt x="21" y="171"/>
                    <a:pt x="21" y="171"/>
                    <a:pt x="21" y="171"/>
                  </a:cubicBezTo>
                  <a:cubicBezTo>
                    <a:pt x="21" y="84"/>
                    <a:pt x="21" y="84"/>
                    <a:pt x="21" y="84"/>
                  </a:cubicBezTo>
                  <a:lnTo>
                    <a:pt x="96" y="134"/>
                  </a:lnTo>
                  <a:close/>
                  <a:moveTo>
                    <a:pt x="204" y="171"/>
                  </a:moveTo>
                  <a:cubicBezTo>
                    <a:pt x="222" y="21"/>
                    <a:pt x="222" y="21"/>
                    <a:pt x="222" y="21"/>
                  </a:cubicBezTo>
                  <a:cubicBezTo>
                    <a:pt x="268" y="21"/>
                    <a:pt x="268" y="21"/>
                    <a:pt x="268" y="21"/>
                  </a:cubicBezTo>
                  <a:cubicBezTo>
                    <a:pt x="296" y="171"/>
                    <a:pt x="296" y="171"/>
                    <a:pt x="296" y="171"/>
                  </a:cubicBezTo>
                  <a:lnTo>
                    <a:pt x="204" y="1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6" name="Freeform 580">
              <a:extLst>
                <a:ext uri="{FF2B5EF4-FFF2-40B4-BE49-F238E27FC236}">
                  <a16:creationId xmlns:a16="http://schemas.microsoft.com/office/drawing/2014/main" id="{28CFA808-5523-4423-9415-39EE47E66298}"/>
                </a:ext>
              </a:extLst>
            </p:cNvPr>
            <p:cNvSpPr>
              <a:spLocks/>
            </p:cNvSpPr>
            <p:nvPr/>
          </p:nvSpPr>
          <p:spPr bwMode="auto">
            <a:xfrm>
              <a:off x="601" y="2445"/>
              <a:ext cx="20" cy="44"/>
            </a:xfrm>
            <a:custGeom>
              <a:avLst/>
              <a:gdLst>
                <a:gd name="T0" fmla="*/ 8 w 31"/>
                <a:gd name="T1" fmla="*/ 46 h 65"/>
                <a:gd name="T2" fmla="*/ 8 w 31"/>
                <a:gd name="T3" fmla="*/ 61 h 65"/>
                <a:gd name="T4" fmla="*/ 16 w 31"/>
                <a:gd name="T5" fmla="*/ 65 h 65"/>
                <a:gd name="T6" fmla="*/ 23 w 31"/>
                <a:gd name="T7" fmla="*/ 62 h 65"/>
                <a:gd name="T8" fmla="*/ 31 w 31"/>
                <a:gd name="T9" fmla="*/ 43 h 65"/>
                <a:gd name="T10" fmla="*/ 23 w 31"/>
                <a:gd name="T11" fmla="*/ 25 h 65"/>
                <a:gd name="T12" fmla="*/ 23 w 31"/>
                <a:gd name="T13" fmla="*/ 19 h 65"/>
                <a:gd name="T14" fmla="*/ 23 w 31"/>
                <a:gd name="T15" fmla="*/ 4 h 65"/>
                <a:gd name="T16" fmla="*/ 8 w 31"/>
                <a:gd name="T17" fmla="*/ 4 h 65"/>
                <a:gd name="T18" fmla="*/ 0 w 31"/>
                <a:gd name="T19" fmla="*/ 22 h 65"/>
                <a:gd name="T20" fmla="*/ 8 w 31"/>
                <a:gd name="T21" fmla="*/ 40 h 65"/>
                <a:gd name="T22" fmla="*/ 8 w 31"/>
                <a:gd name="T2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65">
                  <a:moveTo>
                    <a:pt x="8" y="46"/>
                  </a:moveTo>
                  <a:cubicBezTo>
                    <a:pt x="4" y="50"/>
                    <a:pt x="4" y="57"/>
                    <a:pt x="8" y="61"/>
                  </a:cubicBezTo>
                  <a:cubicBezTo>
                    <a:pt x="10" y="64"/>
                    <a:pt x="13" y="65"/>
                    <a:pt x="16" y="65"/>
                  </a:cubicBezTo>
                  <a:cubicBezTo>
                    <a:pt x="18" y="65"/>
                    <a:pt x="21" y="64"/>
                    <a:pt x="23" y="62"/>
                  </a:cubicBezTo>
                  <a:cubicBezTo>
                    <a:pt x="24" y="60"/>
                    <a:pt x="31" y="53"/>
                    <a:pt x="31" y="43"/>
                  </a:cubicBezTo>
                  <a:cubicBezTo>
                    <a:pt x="31" y="39"/>
                    <a:pt x="30" y="32"/>
                    <a:pt x="23" y="25"/>
                  </a:cubicBezTo>
                  <a:cubicBezTo>
                    <a:pt x="22" y="24"/>
                    <a:pt x="20" y="22"/>
                    <a:pt x="23" y="19"/>
                  </a:cubicBezTo>
                  <a:cubicBezTo>
                    <a:pt x="27" y="15"/>
                    <a:pt x="27" y="8"/>
                    <a:pt x="23" y="4"/>
                  </a:cubicBezTo>
                  <a:cubicBezTo>
                    <a:pt x="19" y="0"/>
                    <a:pt x="12" y="0"/>
                    <a:pt x="8" y="4"/>
                  </a:cubicBezTo>
                  <a:cubicBezTo>
                    <a:pt x="7" y="5"/>
                    <a:pt x="0" y="12"/>
                    <a:pt x="0" y="22"/>
                  </a:cubicBezTo>
                  <a:cubicBezTo>
                    <a:pt x="0" y="27"/>
                    <a:pt x="2" y="34"/>
                    <a:pt x="8" y="40"/>
                  </a:cubicBezTo>
                  <a:cubicBezTo>
                    <a:pt x="9" y="41"/>
                    <a:pt x="11" y="43"/>
                    <a:pt x="8"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7" name="Freeform 581">
              <a:extLst>
                <a:ext uri="{FF2B5EF4-FFF2-40B4-BE49-F238E27FC236}">
                  <a16:creationId xmlns:a16="http://schemas.microsoft.com/office/drawing/2014/main" id="{4F2F7675-1F80-4A78-8F4F-035B043DFEF9}"/>
                </a:ext>
              </a:extLst>
            </p:cNvPr>
            <p:cNvSpPr>
              <a:spLocks/>
            </p:cNvSpPr>
            <p:nvPr/>
          </p:nvSpPr>
          <p:spPr bwMode="auto">
            <a:xfrm>
              <a:off x="629" y="2445"/>
              <a:ext cx="21" cy="44"/>
            </a:xfrm>
            <a:custGeom>
              <a:avLst/>
              <a:gdLst>
                <a:gd name="T0" fmla="*/ 8 w 31"/>
                <a:gd name="T1" fmla="*/ 46 h 65"/>
                <a:gd name="T2" fmla="*/ 8 w 31"/>
                <a:gd name="T3" fmla="*/ 61 h 65"/>
                <a:gd name="T4" fmla="*/ 15 w 31"/>
                <a:gd name="T5" fmla="*/ 65 h 65"/>
                <a:gd name="T6" fmla="*/ 23 w 31"/>
                <a:gd name="T7" fmla="*/ 62 h 65"/>
                <a:gd name="T8" fmla="*/ 31 w 31"/>
                <a:gd name="T9" fmla="*/ 43 h 65"/>
                <a:gd name="T10" fmla="*/ 23 w 31"/>
                <a:gd name="T11" fmla="*/ 25 h 65"/>
                <a:gd name="T12" fmla="*/ 23 w 31"/>
                <a:gd name="T13" fmla="*/ 19 h 65"/>
                <a:gd name="T14" fmla="*/ 23 w 31"/>
                <a:gd name="T15" fmla="*/ 4 h 65"/>
                <a:gd name="T16" fmla="*/ 8 w 31"/>
                <a:gd name="T17" fmla="*/ 4 h 65"/>
                <a:gd name="T18" fmla="*/ 0 w 31"/>
                <a:gd name="T19" fmla="*/ 22 h 65"/>
                <a:gd name="T20" fmla="*/ 8 w 31"/>
                <a:gd name="T21" fmla="*/ 40 h 65"/>
                <a:gd name="T22" fmla="*/ 8 w 31"/>
                <a:gd name="T2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65">
                  <a:moveTo>
                    <a:pt x="8" y="46"/>
                  </a:moveTo>
                  <a:cubicBezTo>
                    <a:pt x="4" y="50"/>
                    <a:pt x="4" y="57"/>
                    <a:pt x="8" y="61"/>
                  </a:cubicBezTo>
                  <a:cubicBezTo>
                    <a:pt x="10" y="64"/>
                    <a:pt x="13" y="65"/>
                    <a:pt x="15" y="65"/>
                  </a:cubicBezTo>
                  <a:cubicBezTo>
                    <a:pt x="18" y="65"/>
                    <a:pt x="21" y="64"/>
                    <a:pt x="23" y="62"/>
                  </a:cubicBezTo>
                  <a:cubicBezTo>
                    <a:pt x="24" y="60"/>
                    <a:pt x="31" y="53"/>
                    <a:pt x="31" y="43"/>
                  </a:cubicBezTo>
                  <a:cubicBezTo>
                    <a:pt x="31" y="39"/>
                    <a:pt x="30" y="32"/>
                    <a:pt x="23" y="25"/>
                  </a:cubicBezTo>
                  <a:cubicBezTo>
                    <a:pt x="22" y="24"/>
                    <a:pt x="20" y="22"/>
                    <a:pt x="23" y="19"/>
                  </a:cubicBezTo>
                  <a:cubicBezTo>
                    <a:pt x="27" y="15"/>
                    <a:pt x="27" y="8"/>
                    <a:pt x="23" y="4"/>
                  </a:cubicBezTo>
                  <a:cubicBezTo>
                    <a:pt x="19" y="0"/>
                    <a:pt x="12" y="0"/>
                    <a:pt x="8" y="4"/>
                  </a:cubicBezTo>
                  <a:cubicBezTo>
                    <a:pt x="7" y="5"/>
                    <a:pt x="0" y="12"/>
                    <a:pt x="0" y="22"/>
                  </a:cubicBezTo>
                  <a:cubicBezTo>
                    <a:pt x="0" y="27"/>
                    <a:pt x="1" y="34"/>
                    <a:pt x="8" y="40"/>
                  </a:cubicBezTo>
                  <a:cubicBezTo>
                    <a:pt x="9" y="41"/>
                    <a:pt x="11" y="43"/>
                    <a:pt x="8"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8" name="Freeform 582">
              <a:extLst>
                <a:ext uri="{FF2B5EF4-FFF2-40B4-BE49-F238E27FC236}">
                  <a16:creationId xmlns:a16="http://schemas.microsoft.com/office/drawing/2014/main" id="{55AE787A-DF6F-4052-BE8A-DC7BC90E7D77}"/>
                </a:ext>
              </a:extLst>
            </p:cNvPr>
            <p:cNvSpPr>
              <a:spLocks noEditPoints="1"/>
            </p:cNvSpPr>
            <p:nvPr/>
          </p:nvSpPr>
          <p:spPr bwMode="auto">
            <a:xfrm>
              <a:off x="399" y="2382"/>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9" name="Group 268">
            <a:extLst>
              <a:ext uri="{FF2B5EF4-FFF2-40B4-BE49-F238E27FC236}">
                <a16:creationId xmlns:a16="http://schemas.microsoft.com/office/drawing/2014/main" id="{031EF87C-0EFD-4C79-B74D-23DABCD750F6}"/>
              </a:ext>
            </a:extLst>
          </p:cNvPr>
          <p:cNvGrpSpPr/>
          <p:nvPr/>
        </p:nvGrpSpPr>
        <p:grpSpPr>
          <a:xfrm>
            <a:off x="7685497" y="1857576"/>
            <a:ext cx="408128" cy="408128"/>
            <a:chOff x="6122988" y="3068638"/>
            <a:chExt cx="723900" cy="730250"/>
          </a:xfrm>
          <a:solidFill>
            <a:schemeClr val="tx1"/>
          </a:solidFill>
        </p:grpSpPr>
        <p:sp>
          <p:nvSpPr>
            <p:cNvPr id="270" name="Freeform 17">
              <a:extLst>
                <a:ext uri="{FF2B5EF4-FFF2-40B4-BE49-F238E27FC236}">
                  <a16:creationId xmlns:a16="http://schemas.microsoft.com/office/drawing/2014/main" id="{1C291A9D-18FA-469A-9906-FB76F0243584}"/>
                </a:ext>
              </a:extLst>
            </p:cNvPr>
            <p:cNvSpPr>
              <a:spLocks noEditPoints="1"/>
            </p:cNvSpPr>
            <p:nvPr/>
          </p:nvSpPr>
          <p:spPr bwMode="auto">
            <a:xfrm>
              <a:off x="6122988" y="3068638"/>
              <a:ext cx="723900" cy="730250"/>
            </a:xfrm>
            <a:custGeom>
              <a:avLst/>
              <a:gdLst>
                <a:gd name="T0" fmla="*/ 377 w 755"/>
                <a:gd name="T1" fmla="*/ 30 h 755"/>
                <a:gd name="T2" fmla="*/ 377 w 755"/>
                <a:gd name="T3" fmla="*/ 30 h 755"/>
                <a:gd name="T4" fmla="*/ 725 w 755"/>
                <a:gd name="T5" fmla="*/ 378 h 755"/>
                <a:gd name="T6" fmla="*/ 377 w 755"/>
                <a:gd name="T7" fmla="*/ 726 h 755"/>
                <a:gd name="T8" fmla="*/ 29 w 755"/>
                <a:gd name="T9" fmla="*/ 378 h 755"/>
                <a:gd name="T10" fmla="*/ 377 w 755"/>
                <a:gd name="T11" fmla="*/ 30 h 755"/>
                <a:gd name="T12" fmla="*/ 377 w 755"/>
                <a:gd name="T13" fmla="*/ 0 h 755"/>
                <a:gd name="T14" fmla="*/ 377 w 755"/>
                <a:gd name="T15" fmla="*/ 0 h 755"/>
                <a:gd name="T16" fmla="*/ 0 w 755"/>
                <a:gd name="T17" fmla="*/ 378 h 755"/>
                <a:gd name="T18" fmla="*/ 377 w 755"/>
                <a:gd name="T19" fmla="*/ 755 h 755"/>
                <a:gd name="T20" fmla="*/ 755 w 755"/>
                <a:gd name="T21" fmla="*/ 378 h 755"/>
                <a:gd name="T22" fmla="*/ 377 w 755"/>
                <a:gd name="T23"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5" h="755">
                  <a:moveTo>
                    <a:pt x="377" y="30"/>
                  </a:moveTo>
                  <a:lnTo>
                    <a:pt x="377" y="30"/>
                  </a:lnTo>
                  <a:cubicBezTo>
                    <a:pt x="569" y="30"/>
                    <a:pt x="725" y="186"/>
                    <a:pt x="725" y="378"/>
                  </a:cubicBezTo>
                  <a:cubicBezTo>
                    <a:pt x="725" y="570"/>
                    <a:pt x="569" y="726"/>
                    <a:pt x="377" y="726"/>
                  </a:cubicBezTo>
                  <a:cubicBezTo>
                    <a:pt x="185" y="726"/>
                    <a:pt x="29" y="570"/>
                    <a:pt x="29" y="378"/>
                  </a:cubicBezTo>
                  <a:cubicBezTo>
                    <a:pt x="29" y="186"/>
                    <a:pt x="185" y="30"/>
                    <a:pt x="377" y="30"/>
                  </a:cubicBezTo>
                  <a:close/>
                  <a:moveTo>
                    <a:pt x="377" y="0"/>
                  </a:moveTo>
                  <a:lnTo>
                    <a:pt x="377" y="0"/>
                  </a:lnTo>
                  <a:cubicBezTo>
                    <a:pt x="169" y="0"/>
                    <a:pt x="0" y="169"/>
                    <a:pt x="0" y="378"/>
                  </a:cubicBezTo>
                  <a:cubicBezTo>
                    <a:pt x="0" y="586"/>
                    <a:pt x="169" y="755"/>
                    <a:pt x="377" y="755"/>
                  </a:cubicBezTo>
                  <a:cubicBezTo>
                    <a:pt x="586" y="755"/>
                    <a:pt x="755" y="586"/>
                    <a:pt x="755" y="378"/>
                  </a:cubicBezTo>
                  <a:cubicBezTo>
                    <a:pt x="755" y="169"/>
                    <a:pt x="586" y="0"/>
                    <a:pt x="3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1" name="Freeform 18">
              <a:extLst>
                <a:ext uri="{FF2B5EF4-FFF2-40B4-BE49-F238E27FC236}">
                  <a16:creationId xmlns:a16="http://schemas.microsoft.com/office/drawing/2014/main" id="{35E979DE-FE0C-4AAF-AAB9-508A498D1103}"/>
                </a:ext>
              </a:extLst>
            </p:cNvPr>
            <p:cNvSpPr>
              <a:spLocks noEditPoints="1"/>
            </p:cNvSpPr>
            <p:nvPr/>
          </p:nvSpPr>
          <p:spPr bwMode="auto">
            <a:xfrm>
              <a:off x="6269038" y="3173413"/>
              <a:ext cx="442913" cy="522288"/>
            </a:xfrm>
            <a:custGeom>
              <a:avLst/>
              <a:gdLst>
                <a:gd name="T0" fmla="*/ 360 w 462"/>
                <a:gd name="T1" fmla="*/ 65 h 539"/>
                <a:gd name="T2" fmla="*/ 107 w 462"/>
                <a:gd name="T3" fmla="*/ 65 h 539"/>
                <a:gd name="T4" fmla="*/ 26 w 462"/>
                <a:gd name="T5" fmla="*/ 299 h 539"/>
                <a:gd name="T6" fmla="*/ 231 w 462"/>
                <a:gd name="T7" fmla="*/ 539 h 539"/>
                <a:gd name="T8" fmla="*/ 436 w 462"/>
                <a:gd name="T9" fmla="*/ 299 h 539"/>
                <a:gd name="T10" fmla="*/ 55 w 462"/>
                <a:gd name="T11" fmla="*/ 369 h 539"/>
                <a:gd name="T12" fmla="*/ 129 w 462"/>
                <a:gd name="T13" fmla="*/ 330 h 539"/>
                <a:gd name="T14" fmla="*/ 83 w 462"/>
                <a:gd name="T15" fmla="*/ 337 h 539"/>
                <a:gd name="T16" fmla="*/ 92 w 462"/>
                <a:gd name="T17" fmla="*/ 245 h 539"/>
                <a:gd name="T18" fmla="*/ 136 w 462"/>
                <a:gd name="T19" fmla="*/ 277 h 539"/>
                <a:gd name="T20" fmla="*/ 117 w 462"/>
                <a:gd name="T21" fmla="*/ 192 h 539"/>
                <a:gd name="T22" fmla="*/ 91 w 462"/>
                <a:gd name="T23" fmla="*/ 183 h 539"/>
                <a:gd name="T24" fmla="*/ 56 w 462"/>
                <a:gd name="T25" fmla="*/ 135 h 539"/>
                <a:gd name="T26" fmla="*/ 85 w 462"/>
                <a:gd name="T27" fmla="*/ 209 h 539"/>
                <a:gd name="T28" fmla="*/ 27 w 462"/>
                <a:gd name="T29" fmla="*/ 205 h 539"/>
                <a:gd name="T30" fmla="*/ 175 w 462"/>
                <a:gd name="T31" fmla="*/ 133 h 539"/>
                <a:gd name="T32" fmla="*/ 217 w 462"/>
                <a:gd name="T33" fmla="*/ 28 h 539"/>
                <a:gd name="T34" fmla="*/ 190 w 462"/>
                <a:gd name="T35" fmla="*/ 47 h 539"/>
                <a:gd name="T36" fmla="*/ 195 w 462"/>
                <a:gd name="T37" fmla="*/ 90 h 539"/>
                <a:gd name="T38" fmla="*/ 212 w 462"/>
                <a:gd name="T39" fmla="*/ 128 h 539"/>
                <a:gd name="T40" fmla="*/ 152 w 462"/>
                <a:gd name="T41" fmla="*/ 152 h 539"/>
                <a:gd name="T42" fmla="*/ 156 w 462"/>
                <a:gd name="T43" fmla="*/ 180 h 539"/>
                <a:gd name="T44" fmla="*/ 217 w 462"/>
                <a:gd name="T45" fmla="*/ 297 h 539"/>
                <a:gd name="T46" fmla="*/ 167 w 462"/>
                <a:gd name="T47" fmla="*/ 222 h 539"/>
                <a:gd name="T48" fmla="*/ 181 w 462"/>
                <a:gd name="T49" fmla="*/ 284 h 539"/>
                <a:gd name="T50" fmla="*/ 151 w 462"/>
                <a:gd name="T51" fmla="*/ 363 h 539"/>
                <a:gd name="T52" fmla="*/ 198 w 462"/>
                <a:gd name="T53" fmla="*/ 330 h 539"/>
                <a:gd name="T54" fmla="*/ 175 w 462"/>
                <a:gd name="T55" fmla="*/ 492 h 539"/>
                <a:gd name="T56" fmla="*/ 206 w 462"/>
                <a:gd name="T57" fmla="*/ 460 h 539"/>
                <a:gd name="T58" fmla="*/ 154 w 462"/>
                <a:gd name="T59" fmla="*/ 464 h 539"/>
                <a:gd name="T60" fmla="*/ 168 w 462"/>
                <a:gd name="T61" fmla="*/ 418 h 539"/>
                <a:gd name="T62" fmla="*/ 175 w 462"/>
                <a:gd name="T63" fmla="*/ 390 h 539"/>
                <a:gd name="T64" fmla="*/ 116 w 462"/>
                <a:gd name="T65" fmla="*/ 369 h 539"/>
                <a:gd name="T66" fmla="*/ 122 w 462"/>
                <a:gd name="T67" fmla="*/ 438 h 539"/>
                <a:gd name="T68" fmla="*/ 340 w 462"/>
                <a:gd name="T69" fmla="*/ 438 h 539"/>
                <a:gd name="T70" fmla="*/ 304 w 462"/>
                <a:gd name="T71" fmla="*/ 410 h 539"/>
                <a:gd name="T72" fmla="*/ 245 w 462"/>
                <a:gd name="T73" fmla="*/ 280 h 539"/>
                <a:gd name="T74" fmla="*/ 278 w 462"/>
                <a:gd name="T75" fmla="*/ 301 h 539"/>
                <a:gd name="T76" fmla="*/ 253 w 462"/>
                <a:gd name="T77" fmla="*/ 378 h 539"/>
                <a:gd name="T78" fmla="*/ 288 w 462"/>
                <a:gd name="T79" fmla="*/ 356 h 539"/>
                <a:gd name="T80" fmla="*/ 307 w 462"/>
                <a:gd name="T81" fmla="*/ 337 h 539"/>
                <a:gd name="T82" fmla="*/ 360 w 462"/>
                <a:gd name="T83" fmla="*/ 358 h 539"/>
                <a:gd name="T84" fmla="*/ 338 w 462"/>
                <a:gd name="T85" fmla="*/ 323 h 539"/>
                <a:gd name="T86" fmla="*/ 330 w 462"/>
                <a:gd name="T87" fmla="*/ 280 h 539"/>
                <a:gd name="T88" fmla="*/ 352 w 462"/>
                <a:gd name="T89" fmla="*/ 245 h 539"/>
                <a:gd name="T90" fmla="*/ 245 w 462"/>
                <a:gd name="T91" fmla="*/ 239 h 539"/>
                <a:gd name="T92" fmla="*/ 357 w 462"/>
                <a:gd name="T93" fmla="*/ 203 h 539"/>
                <a:gd name="T94" fmla="*/ 365 w 462"/>
                <a:gd name="T95" fmla="*/ 156 h 539"/>
                <a:gd name="T96" fmla="*/ 316 w 462"/>
                <a:gd name="T97" fmla="*/ 219 h 539"/>
                <a:gd name="T98" fmla="*/ 292 w 462"/>
                <a:gd name="T99" fmla="*/ 194 h 539"/>
                <a:gd name="T100" fmla="*/ 324 w 462"/>
                <a:gd name="T101" fmla="*/ 169 h 539"/>
                <a:gd name="T102" fmla="*/ 300 w 462"/>
                <a:gd name="T103" fmla="*/ 144 h 539"/>
                <a:gd name="T104" fmla="*/ 245 w 462"/>
                <a:gd name="T105" fmla="*/ 174 h 539"/>
                <a:gd name="T106" fmla="*/ 309 w 462"/>
                <a:gd name="T107" fmla="*/ 83 h 539"/>
                <a:gd name="T108" fmla="*/ 360 w 462"/>
                <a:gd name="T109" fmla="*/ 92 h 539"/>
                <a:gd name="T110" fmla="*/ 412 w 462"/>
                <a:gd name="T111" fmla="*/ 248 h 539"/>
                <a:gd name="T112" fmla="*/ 412 w 462"/>
                <a:gd name="T113" fmla="*/ 3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2" h="539">
                  <a:moveTo>
                    <a:pt x="462" y="205"/>
                  </a:moveTo>
                  <a:lnTo>
                    <a:pt x="462" y="205"/>
                  </a:lnTo>
                  <a:cubicBezTo>
                    <a:pt x="462" y="128"/>
                    <a:pt x="416" y="65"/>
                    <a:pt x="360" y="65"/>
                  </a:cubicBezTo>
                  <a:cubicBezTo>
                    <a:pt x="358" y="65"/>
                    <a:pt x="356" y="65"/>
                    <a:pt x="354" y="65"/>
                  </a:cubicBezTo>
                  <a:cubicBezTo>
                    <a:pt x="339" y="27"/>
                    <a:pt x="287" y="0"/>
                    <a:pt x="231" y="0"/>
                  </a:cubicBezTo>
                  <a:cubicBezTo>
                    <a:pt x="174" y="0"/>
                    <a:pt x="123" y="27"/>
                    <a:pt x="107" y="65"/>
                  </a:cubicBezTo>
                  <a:cubicBezTo>
                    <a:pt x="105" y="65"/>
                    <a:pt x="104" y="65"/>
                    <a:pt x="102" y="65"/>
                  </a:cubicBezTo>
                  <a:cubicBezTo>
                    <a:pt x="45" y="65"/>
                    <a:pt x="0" y="128"/>
                    <a:pt x="0" y="205"/>
                  </a:cubicBezTo>
                  <a:cubicBezTo>
                    <a:pt x="0" y="240"/>
                    <a:pt x="9" y="273"/>
                    <a:pt x="26" y="299"/>
                  </a:cubicBezTo>
                  <a:cubicBezTo>
                    <a:pt x="23" y="309"/>
                    <a:pt x="22" y="320"/>
                    <a:pt x="22" y="331"/>
                  </a:cubicBezTo>
                  <a:cubicBezTo>
                    <a:pt x="22" y="399"/>
                    <a:pt x="68" y="458"/>
                    <a:pt x="125" y="467"/>
                  </a:cubicBezTo>
                  <a:cubicBezTo>
                    <a:pt x="138" y="508"/>
                    <a:pt x="181" y="539"/>
                    <a:pt x="231" y="539"/>
                  </a:cubicBezTo>
                  <a:cubicBezTo>
                    <a:pt x="280" y="539"/>
                    <a:pt x="323" y="508"/>
                    <a:pt x="336" y="467"/>
                  </a:cubicBezTo>
                  <a:cubicBezTo>
                    <a:pt x="394" y="458"/>
                    <a:pt x="440" y="399"/>
                    <a:pt x="440" y="331"/>
                  </a:cubicBezTo>
                  <a:cubicBezTo>
                    <a:pt x="440" y="320"/>
                    <a:pt x="438" y="309"/>
                    <a:pt x="436" y="299"/>
                  </a:cubicBezTo>
                  <a:cubicBezTo>
                    <a:pt x="453" y="273"/>
                    <a:pt x="462" y="240"/>
                    <a:pt x="462" y="205"/>
                  </a:cubicBezTo>
                  <a:close/>
                  <a:moveTo>
                    <a:pt x="55" y="369"/>
                  </a:moveTo>
                  <a:lnTo>
                    <a:pt x="55" y="369"/>
                  </a:lnTo>
                  <a:cubicBezTo>
                    <a:pt x="58" y="369"/>
                    <a:pt x="60" y="370"/>
                    <a:pt x="62" y="370"/>
                  </a:cubicBezTo>
                  <a:cubicBezTo>
                    <a:pt x="73" y="370"/>
                    <a:pt x="85" y="367"/>
                    <a:pt x="95" y="362"/>
                  </a:cubicBezTo>
                  <a:cubicBezTo>
                    <a:pt x="109" y="355"/>
                    <a:pt x="121" y="344"/>
                    <a:pt x="129" y="330"/>
                  </a:cubicBezTo>
                  <a:cubicBezTo>
                    <a:pt x="133" y="324"/>
                    <a:pt x="131" y="316"/>
                    <a:pt x="125" y="312"/>
                  </a:cubicBezTo>
                  <a:cubicBezTo>
                    <a:pt x="118" y="308"/>
                    <a:pt x="110" y="310"/>
                    <a:pt x="106" y="316"/>
                  </a:cubicBezTo>
                  <a:cubicBezTo>
                    <a:pt x="100" y="325"/>
                    <a:pt x="92" y="333"/>
                    <a:pt x="83" y="337"/>
                  </a:cubicBezTo>
                  <a:cubicBezTo>
                    <a:pt x="72" y="343"/>
                    <a:pt x="60" y="344"/>
                    <a:pt x="50" y="340"/>
                  </a:cubicBezTo>
                  <a:cubicBezTo>
                    <a:pt x="49" y="337"/>
                    <a:pt x="49" y="334"/>
                    <a:pt x="49" y="331"/>
                  </a:cubicBezTo>
                  <a:cubicBezTo>
                    <a:pt x="49" y="294"/>
                    <a:pt x="66" y="262"/>
                    <a:pt x="92" y="245"/>
                  </a:cubicBezTo>
                  <a:cubicBezTo>
                    <a:pt x="98" y="258"/>
                    <a:pt x="106" y="270"/>
                    <a:pt x="117" y="279"/>
                  </a:cubicBezTo>
                  <a:cubicBezTo>
                    <a:pt x="119" y="281"/>
                    <a:pt x="122" y="282"/>
                    <a:pt x="125" y="282"/>
                  </a:cubicBezTo>
                  <a:cubicBezTo>
                    <a:pt x="129" y="282"/>
                    <a:pt x="133" y="280"/>
                    <a:pt x="136" y="277"/>
                  </a:cubicBezTo>
                  <a:cubicBezTo>
                    <a:pt x="141" y="271"/>
                    <a:pt x="140" y="263"/>
                    <a:pt x="134" y="258"/>
                  </a:cubicBezTo>
                  <a:cubicBezTo>
                    <a:pt x="126" y="251"/>
                    <a:pt x="120" y="243"/>
                    <a:pt x="116" y="232"/>
                  </a:cubicBezTo>
                  <a:cubicBezTo>
                    <a:pt x="111" y="219"/>
                    <a:pt x="111" y="204"/>
                    <a:pt x="117" y="192"/>
                  </a:cubicBezTo>
                  <a:cubicBezTo>
                    <a:pt x="120" y="185"/>
                    <a:pt x="116" y="177"/>
                    <a:pt x="109" y="174"/>
                  </a:cubicBezTo>
                  <a:cubicBezTo>
                    <a:pt x="103" y="171"/>
                    <a:pt x="95" y="174"/>
                    <a:pt x="91" y="181"/>
                  </a:cubicBezTo>
                  <a:cubicBezTo>
                    <a:pt x="91" y="181"/>
                    <a:pt x="91" y="182"/>
                    <a:pt x="91" y="183"/>
                  </a:cubicBezTo>
                  <a:cubicBezTo>
                    <a:pt x="83" y="180"/>
                    <a:pt x="77" y="176"/>
                    <a:pt x="73" y="170"/>
                  </a:cubicBezTo>
                  <a:cubicBezTo>
                    <a:pt x="70" y="164"/>
                    <a:pt x="68" y="157"/>
                    <a:pt x="68" y="150"/>
                  </a:cubicBezTo>
                  <a:cubicBezTo>
                    <a:pt x="69" y="142"/>
                    <a:pt x="63" y="136"/>
                    <a:pt x="56" y="135"/>
                  </a:cubicBezTo>
                  <a:cubicBezTo>
                    <a:pt x="48" y="134"/>
                    <a:pt x="42" y="140"/>
                    <a:pt x="41" y="148"/>
                  </a:cubicBezTo>
                  <a:cubicBezTo>
                    <a:pt x="40" y="161"/>
                    <a:pt x="43" y="174"/>
                    <a:pt x="50" y="185"/>
                  </a:cubicBezTo>
                  <a:cubicBezTo>
                    <a:pt x="58" y="197"/>
                    <a:pt x="71" y="206"/>
                    <a:pt x="85" y="209"/>
                  </a:cubicBezTo>
                  <a:cubicBezTo>
                    <a:pt x="85" y="212"/>
                    <a:pt x="85" y="215"/>
                    <a:pt x="85" y="218"/>
                  </a:cubicBezTo>
                  <a:cubicBezTo>
                    <a:pt x="66" y="228"/>
                    <a:pt x="49" y="244"/>
                    <a:pt x="38" y="265"/>
                  </a:cubicBezTo>
                  <a:cubicBezTo>
                    <a:pt x="31" y="247"/>
                    <a:pt x="27" y="227"/>
                    <a:pt x="27" y="205"/>
                  </a:cubicBezTo>
                  <a:cubicBezTo>
                    <a:pt x="27" y="143"/>
                    <a:pt x="61" y="92"/>
                    <a:pt x="102" y="92"/>
                  </a:cubicBezTo>
                  <a:cubicBezTo>
                    <a:pt x="122" y="92"/>
                    <a:pt x="142" y="105"/>
                    <a:pt x="157" y="128"/>
                  </a:cubicBezTo>
                  <a:cubicBezTo>
                    <a:pt x="160" y="135"/>
                    <a:pt x="169" y="137"/>
                    <a:pt x="175" y="133"/>
                  </a:cubicBezTo>
                  <a:cubicBezTo>
                    <a:pt x="182" y="129"/>
                    <a:pt x="184" y="120"/>
                    <a:pt x="180" y="114"/>
                  </a:cubicBezTo>
                  <a:cubicBezTo>
                    <a:pt x="168" y="94"/>
                    <a:pt x="152" y="80"/>
                    <a:pt x="134" y="72"/>
                  </a:cubicBezTo>
                  <a:cubicBezTo>
                    <a:pt x="146" y="49"/>
                    <a:pt x="180" y="32"/>
                    <a:pt x="217" y="28"/>
                  </a:cubicBezTo>
                  <a:lnTo>
                    <a:pt x="217" y="69"/>
                  </a:lnTo>
                  <a:cubicBezTo>
                    <a:pt x="214" y="68"/>
                    <a:pt x="211" y="67"/>
                    <a:pt x="208" y="66"/>
                  </a:cubicBezTo>
                  <a:cubicBezTo>
                    <a:pt x="200" y="62"/>
                    <a:pt x="194" y="55"/>
                    <a:pt x="190" y="47"/>
                  </a:cubicBezTo>
                  <a:cubicBezTo>
                    <a:pt x="187" y="40"/>
                    <a:pt x="179" y="37"/>
                    <a:pt x="172" y="40"/>
                  </a:cubicBezTo>
                  <a:cubicBezTo>
                    <a:pt x="165" y="44"/>
                    <a:pt x="162" y="52"/>
                    <a:pt x="165" y="59"/>
                  </a:cubicBezTo>
                  <a:cubicBezTo>
                    <a:pt x="171" y="72"/>
                    <a:pt x="182" y="83"/>
                    <a:pt x="195" y="90"/>
                  </a:cubicBezTo>
                  <a:cubicBezTo>
                    <a:pt x="202" y="94"/>
                    <a:pt x="210" y="96"/>
                    <a:pt x="217" y="96"/>
                  </a:cubicBezTo>
                  <a:lnTo>
                    <a:pt x="217" y="131"/>
                  </a:lnTo>
                  <a:cubicBezTo>
                    <a:pt x="216" y="130"/>
                    <a:pt x="214" y="128"/>
                    <a:pt x="212" y="128"/>
                  </a:cubicBezTo>
                  <a:cubicBezTo>
                    <a:pt x="206" y="124"/>
                    <a:pt x="197" y="128"/>
                    <a:pt x="194" y="134"/>
                  </a:cubicBezTo>
                  <a:cubicBezTo>
                    <a:pt x="192" y="139"/>
                    <a:pt x="189" y="142"/>
                    <a:pt x="183" y="146"/>
                  </a:cubicBezTo>
                  <a:cubicBezTo>
                    <a:pt x="175" y="151"/>
                    <a:pt x="163" y="153"/>
                    <a:pt x="152" y="152"/>
                  </a:cubicBezTo>
                  <a:cubicBezTo>
                    <a:pt x="145" y="152"/>
                    <a:pt x="138" y="158"/>
                    <a:pt x="138" y="165"/>
                  </a:cubicBezTo>
                  <a:cubicBezTo>
                    <a:pt x="137" y="173"/>
                    <a:pt x="143" y="179"/>
                    <a:pt x="150" y="180"/>
                  </a:cubicBezTo>
                  <a:cubicBezTo>
                    <a:pt x="152" y="180"/>
                    <a:pt x="154" y="180"/>
                    <a:pt x="156" y="180"/>
                  </a:cubicBezTo>
                  <a:cubicBezTo>
                    <a:pt x="171" y="180"/>
                    <a:pt x="185" y="176"/>
                    <a:pt x="197" y="169"/>
                  </a:cubicBezTo>
                  <a:cubicBezTo>
                    <a:pt x="206" y="164"/>
                    <a:pt x="213" y="157"/>
                    <a:pt x="217" y="149"/>
                  </a:cubicBezTo>
                  <a:lnTo>
                    <a:pt x="217" y="297"/>
                  </a:lnTo>
                  <a:cubicBezTo>
                    <a:pt x="215" y="297"/>
                    <a:pt x="212" y="297"/>
                    <a:pt x="210" y="298"/>
                  </a:cubicBezTo>
                  <a:cubicBezTo>
                    <a:pt x="210" y="291"/>
                    <a:pt x="209" y="284"/>
                    <a:pt x="208" y="278"/>
                  </a:cubicBezTo>
                  <a:cubicBezTo>
                    <a:pt x="202" y="256"/>
                    <a:pt x="188" y="237"/>
                    <a:pt x="167" y="222"/>
                  </a:cubicBezTo>
                  <a:cubicBezTo>
                    <a:pt x="161" y="218"/>
                    <a:pt x="153" y="219"/>
                    <a:pt x="148" y="225"/>
                  </a:cubicBezTo>
                  <a:cubicBezTo>
                    <a:pt x="144" y="231"/>
                    <a:pt x="146" y="240"/>
                    <a:pt x="152" y="244"/>
                  </a:cubicBezTo>
                  <a:cubicBezTo>
                    <a:pt x="167" y="255"/>
                    <a:pt x="178" y="269"/>
                    <a:pt x="181" y="284"/>
                  </a:cubicBezTo>
                  <a:cubicBezTo>
                    <a:pt x="184" y="293"/>
                    <a:pt x="183" y="302"/>
                    <a:pt x="179" y="309"/>
                  </a:cubicBezTo>
                  <a:cubicBezTo>
                    <a:pt x="165" y="318"/>
                    <a:pt x="153" y="331"/>
                    <a:pt x="145" y="345"/>
                  </a:cubicBezTo>
                  <a:cubicBezTo>
                    <a:pt x="142" y="352"/>
                    <a:pt x="145" y="360"/>
                    <a:pt x="151" y="363"/>
                  </a:cubicBezTo>
                  <a:cubicBezTo>
                    <a:pt x="153" y="365"/>
                    <a:pt x="155" y="365"/>
                    <a:pt x="158" y="365"/>
                  </a:cubicBezTo>
                  <a:cubicBezTo>
                    <a:pt x="162" y="365"/>
                    <a:pt x="167" y="362"/>
                    <a:pt x="170" y="358"/>
                  </a:cubicBezTo>
                  <a:cubicBezTo>
                    <a:pt x="176" y="346"/>
                    <a:pt x="186" y="336"/>
                    <a:pt x="198" y="330"/>
                  </a:cubicBezTo>
                  <a:cubicBezTo>
                    <a:pt x="204" y="327"/>
                    <a:pt x="211" y="325"/>
                    <a:pt x="217" y="324"/>
                  </a:cubicBezTo>
                  <a:lnTo>
                    <a:pt x="217" y="511"/>
                  </a:lnTo>
                  <a:cubicBezTo>
                    <a:pt x="201" y="508"/>
                    <a:pt x="187" y="501"/>
                    <a:pt x="175" y="492"/>
                  </a:cubicBezTo>
                  <a:cubicBezTo>
                    <a:pt x="174" y="488"/>
                    <a:pt x="174" y="480"/>
                    <a:pt x="179" y="476"/>
                  </a:cubicBezTo>
                  <a:cubicBezTo>
                    <a:pt x="183" y="473"/>
                    <a:pt x="188" y="472"/>
                    <a:pt x="192" y="473"/>
                  </a:cubicBezTo>
                  <a:cubicBezTo>
                    <a:pt x="199" y="473"/>
                    <a:pt x="206" y="467"/>
                    <a:pt x="206" y="460"/>
                  </a:cubicBezTo>
                  <a:cubicBezTo>
                    <a:pt x="207" y="452"/>
                    <a:pt x="201" y="446"/>
                    <a:pt x="193" y="445"/>
                  </a:cubicBezTo>
                  <a:cubicBezTo>
                    <a:pt x="181" y="444"/>
                    <a:pt x="170" y="448"/>
                    <a:pt x="161" y="455"/>
                  </a:cubicBezTo>
                  <a:cubicBezTo>
                    <a:pt x="158" y="458"/>
                    <a:pt x="156" y="461"/>
                    <a:pt x="154" y="464"/>
                  </a:cubicBezTo>
                  <a:cubicBezTo>
                    <a:pt x="151" y="457"/>
                    <a:pt x="149" y="450"/>
                    <a:pt x="149" y="442"/>
                  </a:cubicBezTo>
                  <a:cubicBezTo>
                    <a:pt x="149" y="433"/>
                    <a:pt x="151" y="424"/>
                    <a:pt x="154" y="416"/>
                  </a:cubicBezTo>
                  <a:cubicBezTo>
                    <a:pt x="159" y="417"/>
                    <a:pt x="164" y="418"/>
                    <a:pt x="168" y="418"/>
                  </a:cubicBezTo>
                  <a:cubicBezTo>
                    <a:pt x="172" y="418"/>
                    <a:pt x="176" y="417"/>
                    <a:pt x="180" y="417"/>
                  </a:cubicBezTo>
                  <a:cubicBezTo>
                    <a:pt x="187" y="415"/>
                    <a:pt x="192" y="408"/>
                    <a:pt x="191" y="401"/>
                  </a:cubicBezTo>
                  <a:cubicBezTo>
                    <a:pt x="190" y="393"/>
                    <a:pt x="182" y="389"/>
                    <a:pt x="175" y="390"/>
                  </a:cubicBezTo>
                  <a:cubicBezTo>
                    <a:pt x="169" y="391"/>
                    <a:pt x="162" y="391"/>
                    <a:pt x="155" y="388"/>
                  </a:cubicBezTo>
                  <a:cubicBezTo>
                    <a:pt x="146" y="386"/>
                    <a:pt x="138" y="380"/>
                    <a:pt x="134" y="373"/>
                  </a:cubicBezTo>
                  <a:cubicBezTo>
                    <a:pt x="130" y="367"/>
                    <a:pt x="122" y="365"/>
                    <a:pt x="116" y="369"/>
                  </a:cubicBezTo>
                  <a:cubicBezTo>
                    <a:pt x="109" y="372"/>
                    <a:pt x="107" y="381"/>
                    <a:pt x="111" y="387"/>
                  </a:cubicBezTo>
                  <a:cubicBezTo>
                    <a:pt x="115" y="395"/>
                    <a:pt x="122" y="401"/>
                    <a:pt x="129" y="406"/>
                  </a:cubicBezTo>
                  <a:cubicBezTo>
                    <a:pt x="125" y="416"/>
                    <a:pt x="122" y="427"/>
                    <a:pt x="122" y="438"/>
                  </a:cubicBezTo>
                  <a:cubicBezTo>
                    <a:pt x="91" y="430"/>
                    <a:pt x="66" y="403"/>
                    <a:pt x="55" y="369"/>
                  </a:cubicBezTo>
                  <a:close/>
                  <a:moveTo>
                    <a:pt x="340" y="438"/>
                  </a:moveTo>
                  <a:lnTo>
                    <a:pt x="340" y="438"/>
                  </a:lnTo>
                  <a:cubicBezTo>
                    <a:pt x="339" y="423"/>
                    <a:pt x="335" y="409"/>
                    <a:pt x="327" y="396"/>
                  </a:cubicBezTo>
                  <a:cubicBezTo>
                    <a:pt x="323" y="389"/>
                    <a:pt x="315" y="387"/>
                    <a:pt x="309" y="391"/>
                  </a:cubicBezTo>
                  <a:cubicBezTo>
                    <a:pt x="302" y="395"/>
                    <a:pt x="300" y="403"/>
                    <a:pt x="304" y="410"/>
                  </a:cubicBezTo>
                  <a:cubicBezTo>
                    <a:pt x="310" y="419"/>
                    <a:pt x="313" y="431"/>
                    <a:pt x="313" y="442"/>
                  </a:cubicBezTo>
                  <a:cubicBezTo>
                    <a:pt x="313" y="475"/>
                    <a:pt x="282" y="505"/>
                    <a:pt x="245" y="511"/>
                  </a:cubicBezTo>
                  <a:lnTo>
                    <a:pt x="245" y="280"/>
                  </a:lnTo>
                  <a:lnTo>
                    <a:pt x="282" y="280"/>
                  </a:lnTo>
                  <a:lnTo>
                    <a:pt x="292" y="301"/>
                  </a:lnTo>
                  <a:lnTo>
                    <a:pt x="278" y="301"/>
                  </a:lnTo>
                  <a:cubicBezTo>
                    <a:pt x="273" y="301"/>
                    <a:pt x="268" y="306"/>
                    <a:pt x="268" y="311"/>
                  </a:cubicBezTo>
                  <a:lnTo>
                    <a:pt x="268" y="355"/>
                  </a:lnTo>
                  <a:cubicBezTo>
                    <a:pt x="259" y="359"/>
                    <a:pt x="253" y="367"/>
                    <a:pt x="253" y="378"/>
                  </a:cubicBezTo>
                  <a:cubicBezTo>
                    <a:pt x="253" y="391"/>
                    <a:pt x="264" y="402"/>
                    <a:pt x="277" y="402"/>
                  </a:cubicBezTo>
                  <a:cubicBezTo>
                    <a:pt x="291" y="402"/>
                    <a:pt x="302" y="391"/>
                    <a:pt x="302" y="378"/>
                  </a:cubicBezTo>
                  <a:cubicBezTo>
                    <a:pt x="302" y="368"/>
                    <a:pt x="296" y="360"/>
                    <a:pt x="288" y="356"/>
                  </a:cubicBezTo>
                  <a:lnTo>
                    <a:pt x="288" y="321"/>
                  </a:lnTo>
                  <a:lnTo>
                    <a:pt x="300" y="321"/>
                  </a:lnTo>
                  <a:lnTo>
                    <a:pt x="307" y="337"/>
                  </a:lnTo>
                  <a:cubicBezTo>
                    <a:pt x="309" y="340"/>
                    <a:pt x="312" y="342"/>
                    <a:pt x="316" y="342"/>
                  </a:cubicBezTo>
                  <a:lnTo>
                    <a:pt x="337" y="342"/>
                  </a:lnTo>
                  <a:cubicBezTo>
                    <a:pt x="341" y="351"/>
                    <a:pt x="350" y="358"/>
                    <a:pt x="360" y="358"/>
                  </a:cubicBezTo>
                  <a:cubicBezTo>
                    <a:pt x="373" y="358"/>
                    <a:pt x="384" y="347"/>
                    <a:pt x="384" y="333"/>
                  </a:cubicBezTo>
                  <a:cubicBezTo>
                    <a:pt x="384" y="320"/>
                    <a:pt x="373" y="309"/>
                    <a:pt x="360" y="309"/>
                  </a:cubicBezTo>
                  <a:cubicBezTo>
                    <a:pt x="350" y="309"/>
                    <a:pt x="342" y="314"/>
                    <a:pt x="338" y="323"/>
                  </a:cubicBezTo>
                  <a:lnTo>
                    <a:pt x="323" y="323"/>
                  </a:lnTo>
                  <a:lnTo>
                    <a:pt x="304" y="280"/>
                  </a:lnTo>
                  <a:lnTo>
                    <a:pt x="330" y="280"/>
                  </a:lnTo>
                  <a:cubicBezTo>
                    <a:pt x="333" y="288"/>
                    <a:pt x="342" y="294"/>
                    <a:pt x="352" y="294"/>
                  </a:cubicBezTo>
                  <a:cubicBezTo>
                    <a:pt x="365" y="294"/>
                    <a:pt x="376" y="283"/>
                    <a:pt x="376" y="270"/>
                  </a:cubicBezTo>
                  <a:cubicBezTo>
                    <a:pt x="376" y="256"/>
                    <a:pt x="365" y="245"/>
                    <a:pt x="352" y="245"/>
                  </a:cubicBezTo>
                  <a:cubicBezTo>
                    <a:pt x="342" y="245"/>
                    <a:pt x="333" y="251"/>
                    <a:pt x="330" y="260"/>
                  </a:cubicBezTo>
                  <a:lnTo>
                    <a:pt x="245" y="260"/>
                  </a:lnTo>
                  <a:lnTo>
                    <a:pt x="245" y="239"/>
                  </a:lnTo>
                  <a:lnTo>
                    <a:pt x="320" y="239"/>
                  </a:lnTo>
                  <a:cubicBezTo>
                    <a:pt x="323" y="239"/>
                    <a:pt x="326" y="237"/>
                    <a:pt x="328" y="235"/>
                  </a:cubicBezTo>
                  <a:lnTo>
                    <a:pt x="357" y="203"/>
                  </a:lnTo>
                  <a:cubicBezTo>
                    <a:pt x="360" y="204"/>
                    <a:pt x="362" y="205"/>
                    <a:pt x="365" y="205"/>
                  </a:cubicBezTo>
                  <a:cubicBezTo>
                    <a:pt x="378" y="205"/>
                    <a:pt x="389" y="194"/>
                    <a:pt x="389" y="180"/>
                  </a:cubicBezTo>
                  <a:cubicBezTo>
                    <a:pt x="389" y="167"/>
                    <a:pt x="378" y="156"/>
                    <a:pt x="365" y="156"/>
                  </a:cubicBezTo>
                  <a:cubicBezTo>
                    <a:pt x="351" y="156"/>
                    <a:pt x="340" y="167"/>
                    <a:pt x="340" y="180"/>
                  </a:cubicBezTo>
                  <a:cubicBezTo>
                    <a:pt x="340" y="184"/>
                    <a:pt x="341" y="187"/>
                    <a:pt x="343" y="190"/>
                  </a:cubicBezTo>
                  <a:lnTo>
                    <a:pt x="316" y="219"/>
                  </a:lnTo>
                  <a:lnTo>
                    <a:pt x="245" y="219"/>
                  </a:lnTo>
                  <a:lnTo>
                    <a:pt x="245" y="194"/>
                  </a:lnTo>
                  <a:lnTo>
                    <a:pt x="292" y="194"/>
                  </a:lnTo>
                  <a:cubicBezTo>
                    <a:pt x="295" y="194"/>
                    <a:pt x="298" y="193"/>
                    <a:pt x="300" y="191"/>
                  </a:cubicBezTo>
                  <a:lnTo>
                    <a:pt x="319" y="168"/>
                  </a:lnTo>
                  <a:cubicBezTo>
                    <a:pt x="321" y="169"/>
                    <a:pt x="323" y="169"/>
                    <a:pt x="324" y="169"/>
                  </a:cubicBezTo>
                  <a:cubicBezTo>
                    <a:pt x="338" y="169"/>
                    <a:pt x="349" y="158"/>
                    <a:pt x="349" y="144"/>
                  </a:cubicBezTo>
                  <a:cubicBezTo>
                    <a:pt x="349" y="131"/>
                    <a:pt x="338" y="120"/>
                    <a:pt x="324" y="120"/>
                  </a:cubicBezTo>
                  <a:cubicBezTo>
                    <a:pt x="311" y="120"/>
                    <a:pt x="300" y="131"/>
                    <a:pt x="300" y="144"/>
                  </a:cubicBezTo>
                  <a:cubicBezTo>
                    <a:pt x="300" y="149"/>
                    <a:pt x="301" y="153"/>
                    <a:pt x="303" y="156"/>
                  </a:cubicBezTo>
                  <a:lnTo>
                    <a:pt x="287" y="174"/>
                  </a:lnTo>
                  <a:lnTo>
                    <a:pt x="245" y="174"/>
                  </a:lnTo>
                  <a:lnTo>
                    <a:pt x="245" y="28"/>
                  </a:lnTo>
                  <a:cubicBezTo>
                    <a:pt x="282" y="32"/>
                    <a:pt x="316" y="49"/>
                    <a:pt x="328" y="72"/>
                  </a:cubicBezTo>
                  <a:cubicBezTo>
                    <a:pt x="321" y="75"/>
                    <a:pt x="315" y="79"/>
                    <a:pt x="309" y="83"/>
                  </a:cubicBezTo>
                  <a:cubicBezTo>
                    <a:pt x="303" y="88"/>
                    <a:pt x="302" y="97"/>
                    <a:pt x="306" y="102"/>
                  </a:cubicBezTo>
                  <a:cubicBezTo>
                    <a:pt x="311" y="108"/>
                    <a:pt x="320" y="109"/>
                    <a:pt x="326" y="105"/>
                  </a:cubicBezTo>
                  <a:cubicBezTo>
                    <a:pt x="336" y="96"/>
                    <a:pt x="348" y="92"/>
                    <a:pt x="360" y="92"/>
                  </a:cubicBezTo>
                  <a:cubicBezTo>
                    <a:pt x="401" y="92"/>
                    <a:pt x="435" y="143"/>
                    <a:pt x="435" y="205"/>
                  </a:cubicBezTo>
                  <a:cubicBezTo>
                    <a:pt x="435" y="227"/>
                    <a:pt x="431" y="247"/>
                    <a:pt x="423" y="265"/>
                  </a:cubicBezTo>
                  <a:cubicBezTo>
                    <a:pt x="420" y="259"/>
                    <a:pt x="417" y="253"/>
                    <a:pt x="412" y="248"/>
                  </a:cubicBezTo>
                  <a:cubicBezTo>
                    <a:pt x="408" y="242"/>
                    <a:pt x="399" y="241"/>
                    <a:pt x="393" y="245"/>
                  </a:cubicBezTo>
                  <a:cubicBezTo>
                    <a:pt x="387" y="250"/>
                    <a:pt x="386" y="258"/>
                    <a:pt x="391" y="264"/>
                  </a:cubicBezTo>
                  <a:cubicBezTo>
                    <a:pt x="405" y="282"/>
                    <a:pt x="412" y="306"/>
                    <a:pt x="412" y="331"/>
                  </a:cubicBezTo>
                  <a:cubicBezTo>
                    <a:pt x="412" y="382"/>
                    <a:pt x="381" y="427"/>
                    <a:pt x="340" y="43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3" name="Group 226">
            <a:extLst>
              <a:ext uri="{FF2B5EF4-FFF2-40B4-BE49-F238E27FC236}">
                <a16:creationId xmlns:a16="http://schemas.microsoft.com/office/drawing/2014/main" id="{156979CA-D077-4E18-AAF5-D9F89982E0E6}"/>
              </a:ext>
            </a:extLst>
          </p:cNvPr>
          <p:cNvGrpSpPr>
            <a:grpSpLocks noChangeAspect="1"/>
          </p:cNvGrpSpPr>
          <p:nvPr/>
        </p:nvGrpSpPr>
        <p:grpSpPr bwMode="auto">
          <a:xfrm flipH="1">
            <a:off x="548576" y="5265668"/>
            <a:ext cx="410399" cy="410399"/>
            <a:chOff x="5048" y="783"/>
            <a:chExt cx="340" cy="340"/>
          </a:xfrm>
          <a:solidFill>
            <a:schemeClr val="tx1"/>
          </a:solidFill>
        </p:grpSpPr>
        <p:sp>
          <p:nvSpPr>
            <p:cNvPr id="64" name="Freeform 227">
              <a:extLst>
                <a:ext uri="{FF2B5EF4-FFF2-40B4-BE49-F238E27FC236}">
                  <a16:creationId xmlns:a16="http://schemas.microsoft.com/office/drawing/2014/main" id="{C49BD141-0F00-4778-8C2C-83B6C24E3525}"/>
                </a:ext>
              </a:extLst>
            </p:cNvPr>
            <p:cNvSpPr>
              <a:spLocks noEditPoints="1"/>
            </p:cNvSpPr>
            <p:nvPr/>
          </p:nvSpPr>
          <p:spPr bwMode="auto">
            <a:xfrm>
              <a:off x="5112" y="868"/>
              <a:ext cx="212" cy="127"/>
            </a:xfrm>
            <a:custGeom>
              <a:avLst/>
              <a:gdLst>
                <a:gd name="T0" fmla="*/ 282 w 320"/>
                <a:gd name="T1" fmla="*/ 56 h 192"/>
                <a:gd name="T2" fmla="*/ 296 w 320"/>
                <a:gd name="T3" fmla="*/ 38 h 192"/>
                <a:gd name="T4" fmla="*/ 295 w 320"/>
                <a:gd name="T5" fmla="*/ 24 h 192"/>
                <a:gd name="T6" fmla="*/ 281 w 320"/>
                <a:gd name="T7" fmla="*/ 23 h 192"/>
                <a:gd name="T8" fmla="*/ 263 w 320"/>
                <a:gd name="T9" fmla="*/ 37 h 192"/>
                <a:gd name="T10" fmla="*/ 160 w 320"/>
                <a:gd name="T11" fmla="*/ 0 h 192"/>
                <a:gd name="T12" fmla="*/ 0 w 320"/>
                <a:gd name="T13" fmla="*/ 160 h 192"/>
                <a:gd name="T14" fmla="*/ 10 w 320"/>
                <a:gd name="T15" fmla="*/ 170 h 192"/>
                <a:gd name="T16" fmla="*/ 21 w 320"/>
                <a:gd name="T17" fmla="*/ 160 h 192"/>
                <a:gd name="T18" fmla="*/ 160 w 320"/>
                <a:gd name="T19" fmla="*/ 21 h 192"/>
                <a:gd name="T20" fmla="*/ 245 w 320"/>
                <a:gd name="T21" fmla="*/ 51 h 192"/>
                <a:gd name="T22" fmla="*/ 137 w 320"/>
                <a:gd name="T23" fmla="*/ 133 h 192"/>
                <a:gd name="T24" fmla="*/ 136 w 320"/>
                <a:gd name="T25" fmla="*/ 134 h 192"/>
                <a:gd name="T26" fmla="*/ 126 w 320"/>
                <a:gd name="T27" fmla="*/ 158 h 192"/>
                <a:gd name="T28" fmla="*/ 136 w 320"/>
                <a:gd name="T29" fmla="*/ 182 h 192"/>
                <a:gd name="T30" fmla="*/ 160 w 320"/>
                <a:gd name="T31" fmla="*/ 192 h 192"/>
                <a:gd name="T32" fmla="*/ 160 w 320"/>
                <a:gd name="T33" fmla="*/ 192 h 192"/>
                <a:gd name="T34" fmla="*/ 183 w 320"/>
                <a:gd name="T35" fmla="*/ 182 h 192"/>
                <a:gd name="T36" fmla="*/ 184 w 320"/>
                <a:gd name="T37" fmla="*/ 181 h 192"/>
                <a:gd name="T38" fmla="*/ 268 w 320"/>
                <a:gd name="T39" fmla="*/ 74 h 192"/>
                <a:gd name="T40" fmla="*/ 298 w 320"/>
                <a:gd name="T41" fmla="*/ 160 h 192"/>
                <a:gd name="T42" fmla="*/ 309 w 320"/>
                <a:gd name="T43" fmla="*/ 170 h 192"/>
                <a:gd name="T44" fmla="*/ 320 w 320"/>
                <a:gd name="T45" fmla="*/ 160 h 192"/>
                <a:gd name="T46" fmla="*/ 282 w 320"/>
                <a:gd name="T47" fmla="*/ 56 h 192"/>
                <a:gd name="T48" fmla="*/ 168 w 320"/>
                <a:gd name="T49" fmla="*/ 167 h 192"/>
                <a:gd name="T50" fmla="*/ 160 w 320"/>
                <a:gd name="T51" fmla="*/ 170 h 192"/>
                <a:gd name="T52" fmla="*/ 160 w 320"/>
                <a:gd name="T53" fmla="*/ 170 h 192"/>
                <a:gd name="T54" fmla="*/ 151 w 320"/>
                <a:gd name="T55" fmla="*/ 167 h 192"/>
                <a:gd name="T56" fmla="*/ 147 w 320"/>
                <a:gd name="T57" fmla="*/ 158 h 192"/>
                <a:gd name="T58" fmla="*/ 151 w 320"/>
                <a:gd name="T59" fmla="*/ 150 h 192"/>
                <a:gd name="T60" fmla="*/ 227 w 320"/>
                <a:gd name="T61" fmla="*/ 91 h 192"/>
                <a:gd name="T62" fmla="*/ 168 w 320"/>
                <a:gd name="T63" fmla="*/ 16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282" y="56"/>
                  </a:moveTo>
                  <a:cubicBezTo>
                    <a:pt x="296" y="38"/>
                    <a:pt x="296" y="38"/>
                    <a:pt x="296" y="38"/>
                  </a:cubicBezTo>
                  <a:cubicBezTo>
                    <a:pt x="299" y="34"/>
                    <a:pt x="299" y="28"/>
                    <a:pt x="295" y="24"/>
                  </a:cubicBezTo>
                  <a:cubicBezTo>
                    <a:pt x="291" y="20"/>
                    <a:pt x="285" y="20"/>
                    <a:pt x="281" y="23"/>
                  </a:cubicBezTo>
                  <a:cubicBezTo>
                    <a:pt x="263" y="37"/>
                    <a:pt x="263" y="37"/>
                    <a:pt x="263" y="37"/>
                  </a:cubicBezTo>
                  <a:cubicBezTo>
                    <a:pt x="235" y="14"/>
                    <a:pt x="199" y="0"/>
                    <a:pt x="160" y="0"/>
                  </a:cubicBezTo>
                  <a:cubicBezTo>
                    <a:pt x="71" y="0"/>
                    <a:pt x="0" y="71"/>
                    <a:pt x="0" y="160"/>
                  </a:cubicBezTo>
                  <a:cubicBezTo>
                    <a:pt x="0" y="166"/>
                    <a:pt x="4" y="170"/>
                    <a:pt x="10" y="170"/>
                  </a:cubicBezTo>
                  <a:cubicBezTo>
                    <a:pt x="16" y="170"/>
                    <a:pt x="21" y="166"/>
                    <a:pt x="21" y="160"/>
                  </a:cubicBezTo>
                  <a:cubicBezTo>
                    <a:pt x="21" y="83"/>
                    <a:pt x="83" y="21"/>
                    <a:pt x="160" y="21"/>
                  </a:cubicBezTo>
                  <a:cubicBezTo>
                    <a:pt x="192" y="21"/>
                    <a:pt x="222" y="32"/>
                    <a:pt x="245" y="51"/>
                  </a:cubicBezTo>
                  <a:cubicBezTo>
                    <a:pt x="137" y="133"/>
                    <a:pt x="137" y="133"/>
                    <a:pt x="137" y="133"/>
                  </a:cubicBezTo>
                  <a:cubicBezTo>
                    <a:pt x="137" y="134"/>
                    <a:pt x="136" y="134"/>
                    <a:pt x="136" y="134"/>
                  </a:cubicBezTo>
                  <a:cubicBezTo>
                    <a:pt x="130" y="141"/>
                    <a:pt x="126" y="149"/>
                    <a:pt x="126" y="158"/>
                  </a:cubicBezTo>
                  <a:cubicBezTo>
                    <a:pt x="126" y="167"/>
                    <a:pt x="130" y="175"/>
                    <a:pt x="136" y="182"/>
                  </a:cubicBezTo>
                  <a:cubicBezTo>
                    <a:pt x="142" y="188"/>
                    <a:pt x="151" y="192"/>
                    <a:pt x="160" y="192"/>
                  </a:cubicBezTo>
                  <a:cubicBezTo>
                    <a:pt x="160" y="192"/>
                    <a:pt x="160" y="192"/>
                    <a:pt x="160" y="192"/>
                  </a:cubicBezTo>
                  <a:cubicBezTo>
                    <a:pt x="169" y="192"/>
                    <a:pt x="177" y="188"/>
                    <a:pt x="183" y="182"/>
                  </a:cubicBezTo>
                  <a:cubicBezTo>
                    <a:pt x="184" y="182"/>
                    <a:pt x="184" y="181"/>
                    <a:pt x="184" y="181"/>
                  </a:cubicBezTo>
                  <a:cubicBezTo>
                    <a:pt x="268" y="74"/>
                    <a:pt x="268" y="74"/>
                    <a:pt x="268" y="74"/>
                  </a:cubicBezTo>
                  <a:cubicBezTo>
                    <a:pt x="287" y="97"/>
                    <a:pt x="298" y="127"/>
                    <a:pt x="298" y="160"/>
                  </a:cubicBezTo>
                  <a:cubicBezTo>
                    <a:pt x="298" y="166"/>
                    <a:pt x="303" y="170"/>
                    <a:pt x="309" y="170"/>
                  </a:cubicBezTo>
                  <a:cubicBezTo>
                    <a:pt x="315" y="170"/>
                    <a:pt x="320" y="166"/>
                    <a:pt x="320" y="160"/>
                  </a:cubicBezTo>
                  <a:cubicBezTo>
                    <a:pt x="320" y="120"/>
                    <a:pt x="305" y="84"/>
                    <a:pt x="282" y="56"/>
                  </a:cubicBezTo>
                  <a:close/>
                  <a:moveTo>
                    <a:pt x="168" y="167"/>
                  </a:moveTo>
                  <a:cubicBezTo>
                    <a:pt x="166" y="169"/>
                    <a:pt x="163" y="170"/>
                    <a:pt x="160" y="170"/>
                  </a:cubicBezTo>
                  <a:cubicBezTo>
                    <a:pt x="160" y="170"/>
                    <a:pt x="160" y="170"/>
                    <a:pt x="160" y="170"/>
                  </a:cubicBezTo>
                  <a:cubicBezTo>
                    <a:pt x="156" y="170"/>
                    <a:pt x="153" y="169"/>
                    <a:pt x="151" y="167"/>
                  </a:cubicBezTo>
                  <a:cubicBezTo>
                    <a:pt x="149" y="164"/>
                    <a:pt x="147" y="161"/>
                    <a:pt x="147" y="158"/>
                  </a:cubicBezTo>
                  <a:cubicBezTo>
                    <a:pt x="147" y="155"/>
                    <a:pt x="149" y="152"/>
                    <a:pt x="151" y="150"/>
                  </a:cubicBezTo>
                  <a:cubicBezTo>
                    <a:pt x="227" y="91"/>
                    <a:pt x="227" y="91"/>
                    <a:pt x="227" y="91"/>
                  </a:cubicBezTo>
                  <a:lnTo>
                    <a:pt x="168" y="1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5" name="Freeform 228">
              <a:extLst>
                <a:ext uri="{FF2B5EF4-FFF2-40B4-BE49-F238E27FC236}">
                  <a16:creationId xmlns:a16="http://schemas.microsoft.com/office/drawing/2014/main" id="{16E4C76D-BF3D-4664-8F69-561FCE0715F5}"/>
                </a:ext>
              </a:extLst>
            </p:cNvPr>
            <p:cNvSpPr>
              <a:spLocks noEditPoints="1"/>
            </p:cNvSpPr>
            <p:nvPr/>
          </p:nvSpPr>
          <p:spPr bwMode="auto">
            <a:xfrm>
              <a:off x="5048" y="7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275269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1650" y="316800"/>
            <a:ext cx="11220449" cy="382722"/>
          </a:xfrm>
        </p:spPr>
        <p:txBody>
          <a:bodyPr vert="horz" lIns="0" tIns="0" rIns="0" bIns="0" rtlCol="0" anchor="t" anchorCtr="0">
            <a:noAutofit/>
          </a:bodyPr>
          <a:lstStyle/>
          <a:p>
            <a:r>
              <a:rPr lang="es" sz="2200" b="1" dirty="0">
                <a:latin typeface="Open Sans ExtraBold" panose="020B0906030804020204" pitchFamily="34" charset="0"/>
                <a:ea typeface="Open Sans ExtraBold" panose="020B0906030804020204" pitchFamily="34" charset="0"/>
                <a:cs typeface="Open Sans ExtraBold" panose="020B0906030804020204" pitchFamily="34" charset="0"/>
              </a:rPr>
              <a:t>Nueve cambios que están impulsando el cambio</a:t>
            </a:r>
          </a:p>
        </p:txBody>
      </p:sp>
      <p:sp>
        <p:nvSpPr>
          <p:cNvPr id="5" name="Text Placeholder 4"/>
          <p:cNvSpPr>
            <a:spLocks noGrp="1"/>
          </p:cNvSpPr>
          <p:nvPr>
            <p:ph type="body" sz="quarter" idx="14"/>
          </p:nvPr>
        </p:nvSpPr>
        <p:spPr>
          <a:xfrm>
            <a:off x="501650" y="795600"/>
            <a:ext cx="11199600" cy="738664"/>
          </a:xfrm>
          <a:noFill/>
        </p:spPr>
        <p:txBody>
          <a:bodyPr vert="horz" wrap="square" lIns="0" tIns="0" rIns="0" bIns="0" rtlCol="0">
            <a:spAutoFit/>
          </a:bodyPr>
          <a:lstStyle/>
          <a:p>
            <a:r>
              <a:rPr lang="es" sz="1600" dirty="0">
                <a:latin typeface="Calibri" panose="020F0502020204030204" pitchFamily="34" charset="0"/>
                <a:cs typeface="Calibri" panose="020F0502020204030204" pitchFamily="34" charset="0"/>
              </a:rPr>
              <a:t>Vemos que la tecnología está experimentando nueve cambios fundamentales impulsados por la era de lo digital. Todos estos deben tenerse en cuenta, pero se desarrollan de diferentes maneras para diferentes organizaciones. Las respuestas a cada cambio deben ajustarse a las necesidades individuales, el apetito de riesgo y las prioridades estratégicas de la organización.</a:t>
            </a:r>
          </a:p>
        </p:txBody>
      </p:sp>
      <p:pic>
        <p:nvPicPr>
          <p:cNvPr id="142" name="Picture 141">
            <a:extLst>
              <a:ext uri="{FF2B5EF4-FFF2-40B4-BE49-F238E27FC236}">
                <a16:creationId xmlns:a16="http://schemas.microsoft.com/office/drawing/2014/main" id="{F574750B-9080-47EA-B4A2-506DC6BD50A6}"/>
              </a:ext>
            </a:extLst>
          </p:cNvPr>
          <p:cNvPicPr>
            <a:picLocks noChangeAspect="1"/>
          </p:cNvPicPr>
          <p:nvPr/>
        </p:nvPicPr>
        <p:blipFill>
          <a:blip r:embed="rId3">
            <a:duotone>
              <a:schemeClr val="accent1">
                <a:shade val="45000"/>
                <a:satMod val="135000"/>
              </a:schemeClr>
              <a:prstClr val="white"/>
            </a:duotone>
          </a:blip>
          <a:stretch>
            <a:fillRect/>
          </a:stretch>
        </p:blipFill>
        <p:spPr>
          <a:xfrm>
            <a:off x="5091267" y="4941978"/>
            <a:ext cx="1242382" cy="1158275"/>
          </a:xfrm>
          <a:prstGeom prst="rect">
            <a:avLst/>
          </a:prstGeom>
        </p:spPr>
      </p:pic>
      <p:pic>
        <p:nvPicPr>
          <p:cNvPr id="143" name="Picture 142">
            <a:extLst>
              <a:ext uri="{FF2B5EF4-FFF2-40B4-BE49-F238E27FC236}">
                <a16:creationId xmlns:a16="http://schemas.microsoft.com/office/drawing/2014/main" id="{CD0C37D9-E13D-4650-968A-4BAA822525D8}"/>
              </a:ext>
            </a:extLst>
          </p:cNvPr>
          <p:cNvPicPr>
            <a:picLocks noChangeAspect="1"/>
          </p:cNvPicPr>
          <p:nvPr/>
        </p:nvPicPr>
        <p:blipFill>
          <a:blip r:embed="rId4">
            <a:duotone>
              <a:schemeClr val="accent2">
                <a:shade val="45000"/>
                <a:satMod val="135000"/>
              </a:schemeClr>
              <a:prstClr val="white"/>
            </a:duotone>
          </a:blip>
          <a:stretch>
            <a:fillRect/>
          </a:stretch>
        </p:blipFill>
        <p:spPr>
          <a:xfrm>
            <a:off x="1728990" y="4941978"/>
            <a:ext cx="1242382" cy="1158275"/>
          </a:xfrm>
          <a:prstGeom prst="rect">
            <a:avLst/>
          </a:prstGeom>
        </p:spPr>
      </p:pic>
      <p:pic>
        <p:nvPicPr>
          <p:cNvPr id="144" name="Picture 143">
            <a:extLst>
              <a:ext uri="{FF2B5EF4-FFF2-40B4-BE49-F238E27FC236}">
                <a16:creationId xmlns:a16="http://schemas.microsoft.com/office/drawing/2014/main" id="{5817AD9E-5149-400F-8356-BC5BB2782FFD}"/>
              </a:ext>
            </a:extLst>
          </p:cNvPr>
          <p:cNvPicPr>
            <a:picLocks noChangeAspect="1"/>
          </p:cNvPicPr>
          <p:nvPr/>
        </p:nvPicPr>
        <p:blipFill>
          <a:blip r:embed="rId5">
            <a:duotone>
              <a:schemeClr val="accent4">
                <a:shade val="45000"/>
                <a:satMod val="135000"/>
              </a:schemeClr>
              <a:prstClr val="white"/>
            </a:duotone>
          </a:blip>
          <a:stretch>
            <a:fillRect/>
          </a:stretch>
        </p:blipFill>
        <p:spPr>
          <a:xfrm>
            <a:off x="8244618" y="4941978"/>
            <a:ext cx="1242382" cy="1158275"/>
          </a:xfrm>
          <a:prstGeom prst="rect">
            <a:avLst/>
          </a:prstGeom>
        </p:spPr>
      </p:pic>
      <p:pic>
        <p:nvPicPr>
          <p:cNvPr id="145" name="Picture 144">
            <a:extLst>
              <a:ext uri="{FF2B5EF4-FFF2-40B4-BE49-F238E27FC236}">
                <a16:creationId xmlns:a16="http://schemas.microsoft.com/office/drawing/2014/main" id="{6369D628-1C3B-4DCE-BF62-34BF04B08875}"/>
              </a:ext>
            </a:extLst>
          </p:cNvPr>
          <p:cNvPicPr>
            <a:picLocks noChangeAspect="1"/>
          </p:cNvPicPr>
          <p:nvPr/>
        </p:nvPicPr>
        <p:blipFill>
          <a:blip r:embed="rId6">
            <a:duotone>
              <a:schemeClr val="accent2">
                <a:shade val="45000"/>
                <a:satMod val="135000"/>
              </a:schemeClr>
              <a:prstClr val="white"/>
            </a:duotone>
          </a:blip>
          <a:stretch>
            <a:fillRect/>
          </a:stretch>
        </p:blipFill>
        <p:spPr>
          <a:xfrm>
            <a:off x="1733054" y="3452721"/>
            <a:ext cx="1242382" cy="1158275"/>
          </a:xfrm>
          <a:prstGeom prst="rect">
            <a:avLst/>
          </a:prstGeom>
        </p:spPr>
      </p:pic>
      <p:pic>
        <p:nvPicPr>
          <p:cNvPr id="146" name="Picture 145">
            <a:extLst>
              <a:ext uri="{FF2B5EF4-FFF2-40B4-BE49-F238E27FC236}">
                <a16:creationId xmlns:a16="http://schemas.microsoft.com/office/drawing/2014/main" id="{7F834E99-C58A-43ED-9541-6530DA8EC865}"/>
              </a:ext>
            </a:extLst>
          </p:cNvPr>
          <p:cNvPicPr>
            <a:picLocks noChangeAspect="1"/>
          </p:cNvPicPr>
          <p:nvPr/>
        </p:nvPicPr>
        <p:blipFill>
          <a:blip r:embed="rId7">
            <a:duotone>
              <a:schemeClr val="accent4">
                <a:shade val="45000"/>
                <a:satMod val="135000"/>
              </a:schemeClr>
              <a:prstClr val="white"/>
            </a:duotone>
          </a:blip>
          <a:stretch>
            <a:fillRect/>
          </a:stretch>
        </p:blipFill>
        <p:spPr>
          <a:xfrm>
            <a:off x="8248216" y="1941759"/>
            <a:ext cx="1242382" cy="1158275"/>
          </a:xfrm>
          <a:prstGeom prst="rect">
            <a:avLst/>
          </a:prstGeom>
        </p:spPr>
      </p:pic>
      <p:pic>
        <p:nvPicPr>
          <p:cNvPr id="147" name="Picture 146">
            <a:extLst>
              <a:ext uri="{FF2B5EF4-FFF2-40B4-BE49-F238E27FC236}">
                <a16:creationId xmlns:a16="http://schemas.microsoft.com/office/drawing/2014/main" id="{818C1159-2D2D-43AA-A487-652CA7B1EDBF}"/>
              </a:ext>
            </a:extLst>
          </p:cNvPr>
          <p:cNvPicPr>
            <a:picLocks noChangeAspect="1"/>
          </p:cNvPicPr>
          <p:nvPr/>
        </p:nvPicPr>
        <p:blipFill>
          <a:blip r:embed="rId8">
            <a:duotone>
              <a:schemeClr val="accent1">
                <a:shade val="45000"/>
                <a:satMod val="135000"/>
              </a:schemeClr>
              <a:prstClr val="white"/>
            </a:duotone>
          </a:blip>
          <a:stretch>
            <a:fillRect/>
          </a:stretch>
        </p:blipFill>
        <p:spPr>
          <a:xfrm>
            <a:off x="5078651" y="3452721"/>
            <a:ext cx="1242382" cy="1158275"/>
          </a:xfrm>
          <a:prstGeom prst="rect">
            <a:avLst/>
          </a:prstGeom>
        </p:spPr>
      </p:pic>
      <p:pic>
        <p:nvPicPr>
          <p:cNvPr id="148" name="Picture 147">
            <a:extLst>
              <a:ext uri="{FF2B5EF4-FFF2-40B4-BE49-F238E27FC236}">
                <a16:creationId xmlns:a16="http://schemas.microsoft.com/office/drawing/2014/main" id="{02F1A7BD-2506-4E19-8BE0-36A7CE640156}"/>
              </a:ext>
            </a:extLst>
          </p:cNvPr>
          <p:cNvPicPr>
            <a:picLocks noChangeAspect="1"/>
          </p:cNvPicPr>
          <p:nvPr/>
        </p:nvPicPr>
        <p:blipFill>
          <a:blip r:embed="rId9">
            <a:duotone>
              <a:schemeClr val="accent4">
                <a:shade val="45000"/>
                <a:satMod val="135000"/>
              </a:schemeClr>
              <a:prstClr val="white"/>
            </a:duotone>
          </a:blip>
          <a:stretch>
            <a:fillRect/>
          </a:stretch>
        </p:blipFill>
        <p:spPr>
          <a:xfrm>
            <a:off x="8248216" y="3452721"/>
            <a:ext cx="1242382" cy="1158275"/>
          </a:xfrm>
          <a:prstGeom prst="rect">
            <a:avLst/>
          </a:prstGeom>
        </p:spPr>
      </p:pic>
      <p:pic>
        <p:nvPicPr>
          <p:cNvPr id="149" name="Picture 148">
            <a:extLst>
              <a:ext uri="{FF2B5EF4-FFF2-40B4-BE49-F238E27FC236}">
                <a16:creationId xmlns:a16="http://schemas.microsoft.com/office/drawing/2014/main" id="{00657A85-E2EB-4D2B-B85B-8BD615D0A3F0}"/>
              </a:ext>
            </a:extLst>
          </p:cNvPr>
          <p:cNvPicPr>
            <a:picLocks noChangeAspect="1"/>
          </p:cNvPicPr>
          <p:nvPr/>
        </p:nvPicPr>
        <p:blipFill>
          <a:blip r:embed="rId10">
            <a:duotone>
              <a:schemeClr val="accent2">
                <a:shade val="45000"/>
                <a:satMod val="135000"/>
              </a:schemeClr>
              <a:prstClr val="white"/>
            </a:duotone>
          </a:blip>
          <a:stretch>
            <a:fillRect/>
          </a:stretch>
        </p:blipFill>
        <p:spPr>
          <a:xfrm>
            <a:off x="1733054" y="1941759"/>
            <a:ext cx="1242382" cy="1158275"/>
          </a:xfrm>
          <a:prstGeom prst="rect">
            <a:avLst/>
          </a:prstGeom>
        </p:spPr>
      </p:pic>
      <p:pic>
        <p:nvPicPr>
          <p:cNvPr id="150" name="Picture 149">
            <a:extLst>
              <a:ext uri="{FF2B5EF4-FFF2-40B4-BE49-F238E27FC236}">
                <a16:creationId xmlns:a16="http://schemas.microsoft.com/office/drawing/2014/main" id="{CC401810-5978-4336-AF58-054732F99D75}"/>
              </a:ext>
            </a:extLst>
          </p:cNvPr>
          <p:cNvPicPr>
            <a:picLocks noChangeAspect="1"/>
          </p:cNvPicPr>
          <p:nvPr/>
        </p:nvPicPr>
        <p:blipFill>
          <a:blip r:embed="rId11">
            <a:duotone>
              <a:schemeClr val="accent1">
                <a:shade val="45000"/>
                <a:satMod val="135000"/>
              </a:schemeClr>
              <a:prstClr val="white"/>
            </a:duotone>
          </a:blip>
          <a:stretch>
            <a:fillRect/>
          </a:stretch>
        </p:blipFill>
        <p:spPr>
          <a:xfrm>
            <a:off x="5078651" y="1941759"/>
            <a:ext cx="1242382" cy="1158275"/>
          </a:xfrm>
          <a:prstGeom prst="rect">
            <a:avLst/>
          </a:prstGeom>
        </p:spPr>
      </p:pic>
      <p:sp>
        <p:nvSpPr>
          <p:cNvPr id="151" name="Rectangle 150">
            <a:extLst>
              <a:ext uri="{FF2B5EF4-FFF2-40B4-BE49-F238E27FC236}">
                <a16:creationId xmlns:a16="http://schemas.microsoft.com/office/drawing/2014/main" id="{F2F14BF7-2FCA-47F7-BB7A-4034B826551B}"/>
              </a:ext>
            </a:extLst>
          </p:cNvPr>
          <p:cNvSpPr/>
          <p:nvPr/>
        </p:nvSpPr>
        <p:spPr>
          <a:xfrm>
            <a:off x="2971372" y="3608544"/>
            <a:ext cx="1913378" cy="828000"/>
          </a:xfrm>
          <a:prstGeom prst="rect">
            <a:avLst/>
          </a:prstGeom>
          <a:solidFill>
            <a:schemeClr val="accent2">
              <a:lumMod val="20000"/>
              <a:lumOff val="80000"/>
            </a:schemeClr>
          </a:solidFill>
          <a:ln w="12700" cap="flat" cmpd="sng" algn="ctr">
            <a:noFill/>
            <a:prstDash val="solid"/>
          </a:ln>
          <a:effectLst>
            <a:outerShdw blurRad="76200" dir="13500000" sy="23000" kx="1200000" algn="br" rotWithShape="0">
              <a:prstClr val="black">
                <a:alpha val="20000"/>
              </a:prstClr>
            </a:outerShdw>
          </a:effectLst>
        </p:spPr>
        <p:txBody>
          <a:bodyPr rot="0" spcFirstLastPara="0" vertOverflow="overflow" horzOverflow="overflow" vert="horz" wrap="square" lIns="36000" tIns="0" rIns="36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Una pantalla de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radar de disrupción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permanente, gestionando en todo momento un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portafolio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 iniciativas de innovación, formando parte de un ecosistema de innovación fluido.</a:t>
            </a:r>
          </a:p>
        </p:txBody>
      </p:sp>
      <p:sp>
        <p:nvSpPr>
          <p:cNvPr id="152" name="Rectangle 151">
            <a:extLst>
              <a:ext uri="{FF2B5EF4-FFF2-40B4-BE49-F238E27FC236}">
                <a16:creationId xmlns:a16="http://schemas.microsoft.com/office/drawing/2014/main" id="{42685BF0-6CFE-41BA-8C43-156DFBFCBA05}"/>
              </a:ext>
            </a:extLst>
          </p:cNvPr>
          <p:cNvSpPr/>
          <p:nvPr/>
        </p:nvSpPr>
        <p:spPr>
          <a:xfrm>
            <a:off x="2971372" y="5128750"/>
            <a:ext cx="1913378" cy="828000"/>
          </a:xfrm>
          <a:prstGeom prst="rect">
            <a:avLst/>
          </a:prstGeom>
          <a:solidFill>
            <a:schemeClr val="accent2">
              <a:lumMod val="20000"/>
              <a:lumOff val="80000"/>
            </a:schemeClr>
          </a:solidFill>
          <a:ln w="12700" cap="flat" cmpd="sng" algn="ctr">
            <a:noFill/>
            <a:prstDash val="solid"/>
          </a:ln>
          <a:effectLst>
            <a:outerShdw blurRad="76200" dir="13500000" sy="23000" kx="1200000" algn="br" rotWithShape="0">
              <a:prstClr val="black">
                <a:alpha val="20000"/>
              </a:prstClr>
            </a:outerShdw>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Los roles empresariales con fluidez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tecnológica se convierten en la norma, la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TI integrada en el negocio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aumenta, la innovación a través de juegos de borde y centros para la habilitación.</a:t>
            </a:r>
          </a:p>
        </p:txBody>
      </p:sp>
      <p:sp>
        <p:nvSpPr>
          <p:cNvPr id="153" name="Rectangle 152">
            <a:extLst>
              <a:ext uri="{FF2B5EF4-FFF2-40B4-BE49-F238E27FC236}">
                <a16:creationId xmlns:a16="http://schemas.microsoft.com/office/drawing/2014/main" id="{D1D23380-8B6F-47DA-A857-B0552F93E062}"/>
              </a:ext>
            </a:extLst>
          </p:cNvPr>
          <p:cNvSpPr/>
          <p:nvPr/>
        </p:nvSpPr>
        <p:spPr>
          <a:xfrm>
            <a:off x="9487000" y="5128750"/>
            <a:ext cx="1910969" cy="828000"/>
          </a:xfrm>
          <a:prstGeom prst="rect">
            <a:avLst/>
          </a:prstGeom>
          <a:solidFill>
            <a:srgbClr val="DDEFE8"/>
          </a:solidFill>
          <a:ln w="12700" cap="flat" cmpd="sng" algn="ctr">
            <a:noFill/>
            <a:prstDash val="solid"/>
          </a:ln>
          <a:effectLst>
            <a:outerShdw blurRad="76200" dir="13500000" sy="23000" kx="1200000" algn="br" rotWithShape="0">
              <a:prstClr val="black">
                <a:alpha val="20000"/>
              </a:prstClr>
            </a:outerShdw>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Organizarse para:</a:t>
            </a:r>
          </a:p>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Nube </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(última década) </a:t>
            </a:r>
            <a:br>
              <a:rPr kumimoji="0" lang="en-GB"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 </a:t>
            </a:r>
            <a:br>
              <a:rPr kumimoji="0" lang="en-GB"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plataformas </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(próxima década)</a:t>
            </a:r>
          </a:p>
        </p:txBody>
      </p:sp>
      <p:sp>
        <p:nvSpPr>
          <p:cNvPr id="154" name="Rectangle 153">
            <a:extLst>
              <a:ext uri="{FF2B5EF4-FFF2-40B4-BE49-F238E27FC236}">
                <a16:creationId xmlns:a16="http://schemas.microsoft.com/office/drawing/2014/main" id="{96CF88D7-753B-4657-9884-1A1AB78CBE51}"/>
              </a:ext>
            </a:extLst>
          </p:cNvPr>
          <p:cNvSpPr/>
          <p:nvPr/>
        </p:nvSpPr>
        <p:spPr>
          <a:xfrm>
            <a:off x="6304857" y="3608544"/>
            <a:ext cx="1910969" cy="828000"/>
          </a:xfrm>
          <a:prstGeom prst="rect">
            <a:avLst/>
          </a:prstGeom>
          <a:solidFill>
            <a:schemeClr val="accent1">
              <a:lumMod val="20000"/>
              <a:lumOff val="80000"/>
            </a:schemeClr>
          </a:solidFill>
          <a:ln w="12700" cap="flat" cmpd="sng" algn="ctr">
            <a:noFill/>
            <a:prstDash val="solid"/>
          </a:ln>
          <a:effectLst>
            <a:outerShdw blurRad="76200" dir="13500000" sy="23000" kx="1200000" algn="br" rotWithShape="0">
              <a:prstClr val="black">
                <a:alpha val="20000"/>
              </a:prstClr>
            </a:outerShdw>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Operando en diferentes modos con mecanismos de </a:t>
            </a: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financiación, gobernanza </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 </a:t>
            </a: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control de riesgos</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adecuados.</a:t>
            </a:r>
            <a:endParaRPr kumimoji="0" lang="en-GB"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3AF8283B-7360-494A-A325-75D601579682}"/>
              </a:ext>
            </a:extLst>
          </p:cNvPr>
          <p:cNvSpPr/>
          <p:nvPr/>
        </p:nvSpPr>
        <p:spPr>
          <a:xfrm>
            <a:off x="6304857" y="5128750"/>
            <a:ext cx="1910969" cy="828000"/>
          </a:xfrm>
          <a:prstGeom prst="rect">
            <a:avLst/>
          </a:prstGeom>
          <a:solidFill>
            <a:schemeClr val="accent1">
              <a:lumMod val="20000"/>
              <a:lumOff val="80000"/>
            </a:schemeClr>
          </a:solidFill>
          <a:ln w="12700" cap="flat" cmpd="sng" algn="ctr">
            <a:noFill/>
            <a:prstDash val="solid"/>
          </a:ln>
          <a:effectLst>
            <a:outerShdw blurRad="76200" dir="13500000" sy="23000" kx="1200000" algn="br" rotWithShape="0">
              <a:prstClr val="black">
                <a:alpha val="20000"/>
              </a:prstClr>
            </a:outerShdw>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El ADN digital, el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liderazgo</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la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cultura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  los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valores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 "ser digital" están profundamente arraigados en el tejido de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toda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la empresa.</a:t>
            </a:r>
          </a:p>
        </p:txBody>
      </p:sp>
      <p:sp>
        <p:nvSpPr>
          <p:cNvPr id="156" name="Rectangle 155">
            <a:extLst>
              <a:ext uri="{FF2B5EF4-FFF2-40B4-BE49-F238E27FC236}">
                <a16:creationId xmlns:a16="http://schemas.microsoft.com/office/drawing/2014/main" id="{EBCFABDA-C951-4D6B-B556-3A9783E2725D}"/>
              </a:ext>
            </a:extLst>
          </p:cNvPr>
          <p:cNvSpPr/>
          <p:nvPr/>
        </p:nvSpPr>
        <p:spPr>
          <a:xfrm>
            <a:off x="2971372" y="2097582"/>
            <a:ext cx="1913378" cy="828000"/>
          </a:xfrm>
          <a:prstGeom prst="rect">
            <a:avLst/>
          </a:prstGeom>
          <a:solidFill>
            <a:schemeClr val="accent2">
              <a:lumMod val="20000"/>
              <a:lumOff val="80000"/>
            </a:schemeClr>
          </a:solidFill>
          <a:ln w="12700" cap="flat" cmpd="sng" algn="ctr">
            <a:noFill/>
            <a:prstDash val="solid"/>
          </a:ln>
          <a:effectLst>
            <a:outerShdw blurRad="76200" dir="13500000" sy="23000" kx="1200000" algn="br" rotWithShape="0">
              <a:prstClr val="black">
                <a:alpha val="20000"/>
              </a:prstClr>
            </a:outerShdw>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Escalar a </a:t>
            </a: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agilidad empresarial</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cambiar a </a:t>
            </a: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DevOps </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 mover la aguja en el </a:t>
            </a: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apetito  por el riesgo </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  la </a:t>
            </a: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experimentación</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157" name="Rectangle 156">
            <a:extLst>
              <a:ext uri="{FF2B5EF4-FFF2-40B4-BE49-F238E27FC236}">
                <a16:creationId xmlns:a16="http://schemas.microsoft.com/office/drawing/2014/main" id="{0FDCA494-394C-4B08-9751-9807E1B03773}"/>
              </a:ext>
            </a:extLst>
          </p:cNvPr>
          <p:cNvSpPr/>
          <p:nvPr/>
        </p:nvSpPr>
        <p:spPr>
          <a:xfrm>
            <a:off x="6304857" y="2097582"/>
            <a:ext cx="1910969" cy="828000"/>
          </a:xfrm>
          <a:prstGeom prst="rect">
            <a:avLst/>
          </a:prstGeom>
          <a:solidFill>
            <a:schemeClr val="accent1">
              <a:lumMod val="20000"/>
              <a:lumOff val="80000"/>
            </a:schemeClr>
          </a:solidFill>
          <a:ln w="12700" cap="flat" cmpd="sng" algn="ctr">
            <a:noFill/>
            <a:prstDash val="solid"/>
          </a:ln>
          <a:effectLst>
            <a:outerShdw blurRad="76200" dir="13500000" sy="23000" kx="1200000" algn="br" rotWithShape="0">
              <a:prstClr val="black">
                <a:alpha val="20000"/>
              </a:prstClr>
            </a:outerShdw>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Los trabajos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se transforman a medida que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las tareas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desaparecen, cambian y emergen. Hay que adquirir nuevas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competencias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digitales. Los </a:t>
            </a:r>
            <a:r>
              <a:rPr kumimoji="0" lang="es" sz="105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principios de funcionamiento </a:t>
            </a:r>
            <a:r>
              <a:rPr kumimoji="0" lang="es" sz="105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cambian.</a:t>
            </a:r>
          </a:p>
        </p:txBody>
      </p:sp>
      <p:sp>
        <p:nvSpPr>
          <p:cNvPr id="158" name="Rectangle 157">
            <a:extLst>
              <a:ext uri="{FF2B5EF4-FFF2-40B4-BE49-F238E27FC236}">
                <a16:creationId xmlns:a16="http://schemas.microsoft.com/office/drawing/2014/main" id="{6C92345D-F60B-4FA9-9962-20DAAA140408}"/>
              </a:ext>
            </a:extLst>
          </p:cNvPr>
          <p:cNvSpPr/>
          <p:nvPr/>
        </p:nvSpPr>
        <p:spPr>
          <a:xfrm>
            <a:off x="9487000" y="3608544"/>
            <a:ext cx="1910969" cy="828000"/>
          </a:xfrm>
          <a:prstGeom prst="rect">
            <a:avLst/>
          </a:prstGeom>
          <a:solidFill>
            <a:srgbClr val="DDEFE8"/>
          </a:solidFill>
          <a:ln w="12700" cap="flat" cmpd="sng" algn="ctr">
            <a:noFill/>
            <a:prstDash val="solid"/>
          </a:ln>
          <a:effectLst>
            <a:outerShdw blurRad="76200" dir="13500000" sy="23000" kx="1200000" algn="br" rotWithShape="0">
              <a:prstClr val="black">
                <a:alpha val="20000"/>
              </a:prstClr>
            </a:outerShdw>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Organizarse para:</a:t>
            </a:r>
          </a:p>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Analítica de datos </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(última década) </a:t>
            </a:r>
            <a:br>
              <a:rPr kumimoji="0" lang="en-GB"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 </a:t>
            </a:r>
            <a:br>
              <a:rPr kumimoji="0" lang="en-GB"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cognitiva </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(próxima década)</a:t>
            </a:r>
          </a:p>
        </p:txBody>
      </p:sp>
      <p:sp>
        <p:nvSpPr>
          <p:cNvPr id="159" name="Rectangle 158">
            <a:extLst>
              <a:ext uri="{FF2B5EF4-FFF2-40B4-BE49-F238E27FC236}">
                <a16:creationId xmlns:a16="http://schemas.microsoft.com/office/drawing/2014/main" id="{7AAF907E-66A4-4232-B64F-5965D5224D7B}"/>
              </a:ext>
            </a:extLst>
          </p:cNvPr>
          <p:cNvSpPr/>
          <p:nvPr/>
        </p:nvSpPr>
        <p:spPr>
          <a:xfrm>
            <a:off x="9487000" y="2097582"/>
            <a:ext cx="1910969" cy="828000"/>
          </a:xfrm>
          <a:prstGeom prst="rect">
            <a:avLst/>
          </a:prstGeom>
          <a:solidFill>
            <a:srgbClr val="DDEFE8"/>
          </a:solidFill>
          <a:ln w="12700" cap="flat" cmpd="sng" algn="ctr">
            <a:noFill/>
            <a:prstDash val="solid"/>
          </a:ln>
          <a:effectLst>
            <a:outerShdw blurRad="76200" dir="13500000" sy="23000" kx="1200000" algn="br" rotWithShape="0">
              <a:prstClr val="black">
                <a:alpha val="20000"/>
              </a:prstClr>
            </a:outerShdw>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Organizarse para:</a:t>
            </a:r>
          </a:p>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Experiencia digital </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(última década) y </a:t>
            </a:r>
            <a:br>
              <a:rPr kumimoji="0" lang="en-GB"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s" sz="105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Realidad digital </a:t>
            </a:r>
            <a:r>
              <a:rPr kumimoji="0" lang="es" sz="105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(próxima década)</a:t>
            </a:r>
          </a:p>
        </p:txBody>
      </p:sp>
      <p:sp>
        <p:nvSpPr>
          <p:cNvPr id="160" name="TextBox 159">
            <a:extLst>
              <a:ext uri="{FF2B5EF4-FFF2-40B4-BE49-F238E27FC236}">
                <a16:creationId xmlns:a16="http://schemas.microsoft.com/office/drawing/2014/main" id="{4F590E16-C2BF-46B9-823F-629A34A163BD}"/>
              </a:ext>
            </a:extLst>
          </p:cNvPr>
          <p:cNvSpPr txBox="1"/>
          <p:nvPr/>
        </p:nvSpPr>
        <p:spPr>
          <a:xfrm>
            <a:off x="501650" y="2158540"/>
            <a:ext cx="1235002" cy="724713"/>
          </a:xfrm>
          <a:prstGeom prst="rect">
            <a:avLst/>
          </a:prstGeom>
          <a:noFill/>
        </p:spPr>
        <p:txBody>
          <a:bodyPr wrap="square" lIns="0" tIns="72000" rIns="0" bIns="72000" rtlCol="0" anchor="ctr">
            <a:noAutofit/>
          </a:bodyPr>
          <a:lstStyle/>
          <a:p>
            <a:pPr marL="0" marR="0" lvl="0" indent="0" algn="l" defTabSz="914400" rtl="0" eaLnBrk="1" fontAlgn="auto" latinLnBrk="0" hangingPunct="1">
              <a:lnSpc>
                <a:spcPct val="100000"/>
              </a:lnSpc>
              <a:spcBef>
                <a:spcPts val="600"/>
              </a:spcBef>
              <a:spcAft>
                <a:spcPts val="0"/>
              </a:spcAft>
              <a:buClr>
                <a:srgbClr val="44546A"/>
              </a:buClr>
              <a:buSzTx/>
              <a:buFontTx/>
              <a:buNone/>
              <a:tabLst/>
              <a:defRPr/>
            </a:pPr>
            <a:r>
              <a:rPr kumimoji="0" lang="e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Innovar</a:t>
            </a:r>
          </a:p>
          <a:p>
            <a:pPr marL="0" marR="0" lvl="0" indent="0" algn="l" defTabSz="914400" rtl="0" eaLnBrk="1" fontAlgn="auto" latinLnBrk="0" hangingPunct="1">
              <a:lnSpc>
                <a:spcPct val="100000"/>
              </a:lnSpc>
              <a:spcBef>
                <a:spcPts val="600"/>
              </a:spcBef>
              <a:spcAft>
                <a:spcPts val="0"/>
              </a:spcAft>
              <a:buClr>
                <a:srgbClr val="44546A"/>
              </a:buClr>
              <a:buSzTx/>
              <a:buFontTx/>
              <a:buNone/>
              <a:tabLst/>
              <a:defRPr/>
            </a:pPr>
            <a:r>
              <a:rPr kumimoji="0" lang="e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Rápidamente</a:t>
            </a:r>
          </a:p>
        </p:txBody>
      </p:sp>
      <p:sp>
        <p:nvSpPr>
          <p:cNvPr id="161" name="TextBox 160">
            <a:extLst>
              <a:ext uri="{FF2B5EF4-FFF2-40B4-BE49-F238E27FC236}">
                <a16:creationId xmlns:a16="http://schemas.microsoft.com/office/drawing/2014/main" id="{844EC38E-9701-45F7-B7AC-C328011812E2}"/>
              </a:ext>
            </a:extLst>
          </p:cNvPr>
          <p:cNvSpPr txBox="1"/>
          <p:nvPr/>
        </p:nvSpPr>
        <p:spPr>
          <a:xfrm>
            <a:off x="501650" y="3669502"/>
            <a:ext cx="1235002" cy="724713"/>
          </a:xfrm>
          <a:prstGeom prst="rect">
            <a:avLst/>
          </a:prstGeom>
          <a:noFill/>
        </p:spPr>
        <p:txBody>
          <a:bodyPr wrap="square" lIns="0" tIns="72000" rIns="0" bIns="72000" rtlCol="0" anchor="ctr">
            <a:noAutofit/>
          </a:bodyPr>
          <a:lstStyle/>
          <a:p>
            <a:pPr marL="0" marR="0" lvl="0" indent="0" algn="l" defTabSz="914400" rtl="0" eaLnBrk="1" fontAlgn="auto" latinLnBrk="0" hangingPunct="1">
              <a:lnSpc>
                <a:spcPct val="100000"/>
              </a:lnSpc>
              <a:spcBef>
                <a:spcPts val="600"/>
              </a:spcBef>
              <a:spcAft>
                <a:spcPts val="0"/>
              </a:spcAft>
              <a:buClr>
                <a:srgbClr val="44546A"/>
              </a:buClr>
              <a:buSzTx/>
              <a:buFontTx/>
              <a:buNone/>
              <a:tabLst/>
              <a:defRPr/>
            </a:pPr>
            <a:r>
              <a:rPr kumimoji="0" lang="e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Innovar</a:t>
            </a:r>
          </a:p>
          <a:p>
            <a:pPr marL="0" marR="0" lvl="0" indent="0" algn="l" defTabSz="914400" rtl="0" eaLnBrk="1" fontAlgn="auto" latinLnBrk="0" hangingPunct="1">
              <a:lnSpc>
                <a:spcPct val="100000"/>
              </a:lnSpc>
              <a:spcBef>
                <a:spcPts val="600"/>
              </a:spcBef>
              <a:spcAft>
                <a:spcPts val="0"/>
              </a:spcAft>
              <a:buClr>
                <a:srgbClr val="44546A"/>
              </a:buClr>
              <a:buSzTx/>
              <a:buFontTx/>
              <a:buNone/>
              <a:tabLst/>
              <a:defRPr/>
            </a:pPr>
            <a:r>
              <a:rPr kumimoji="0" lang="e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Sucesivamente</a:t>
            </a:r>
          </a:p>
        </p:txBody>
      </p:sp>
      <p:sp>
        <p:nvSpPr>
          <p:cNvPr id="162" name="TextBox 161">
            <a:extLst>
              <a:ext uri="{FF2B5EF4-FFF2-40B4-BE49-F238E27FC236}">
                <a16:creationId xmlns:a16="http://schemas.microsoft.com/office/drawing/2014/main" id="{D1734C2F-78BC-4C68-95E5-7D0B3D080160}"/>
              </a:ext>
            </a:extLst>
          </p:cNvPr>
          <p:cNvSpPr txBox="1"/>
          <p:nvPr/>
        </p:nvSpPr>
        <p:spPr>
          <a:xfrm>
            <a:off x="501650" y="5189708"/>
            <a:ext cx="1235002" cy="724713"/>
          </a:xfrm>
          <a:prstGeom prst="rect">
            <a:avLst/>
          </a:prstGeom>
          <a:noFill/>
        </p:spPr>
        <p:txBody>
          <a:bodyPr wrap="square" lIns="0" tIns="72000" rIns="0" bIns="72000" rtlCol="0" anchor="ctr">
            <a:noAutofit/>
          </a:bodyPr>
          <a:lstStyle/>
          <a:p>
            <a:pPr marL="0" marR="0" lvl="0" indent="0" algn="l" defTabSz="914400" rtl="0" eaLnBrk="1" fontAlgn="auto" latinLnBrk="0" hangingPunct="1">
              <a:lnSpc>
                <a:spcPct val="100000"/>
              </a:lnSpc>
              <a:spcBef>
                <a:spcPts val="600"/>
              </a:spcBef>
              <a:spcAft>
                <a:spcPts val="0"/>
              </a:spcAft>
              <a:buClr>
                <a:srgbClr val="44546A"/>
              </a:buClr>
              <a:buSzTx/>
              <a:buFontTx/>
              <a:buNone/>
              <a:tabLst/>
              <a:defRPr/>
            </a:pPr>
            <a:r>
              <a:rPr kumimoji="0" lang="e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Innovar</a:t>
            </a:r>
          </a:p>
          <a:p>
            <a:pPr marL="0" marR="0" lvl="0" indent="0" algn="l" defTabSz="914400" rtl="0" eaLnBrk="1" fontAlgn="auto" latinLnBrk="0" hangingPunct="1">
              <a:lnSpc>
                <a:spcPct val="100000"/>
              </a:lnSpc>
              <a:spcBef>
                <a:spcPts val="600"/>
              </a:spcBef>
              <a:spcAft>
                <a:spcPts val="0"/>
              </a:spcAft>
              <a:buClr>
                <a:srgbClr val="44546A"/>
              </a:buClr>
              <a:buSzTx/>
              <a:buFontTx/>
              <a:buNone/>
              <a:tabLst/>
              <a:defRPr/>
            </a:pPr>
            <a:r>
              <a:rPr kumimoji="0" lang="e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 escala</a:t>
            </a:r>
          </a:p>
        </p:txBody>
      </p:sp>
      <p:sp>
        <p:nvSpPr>
          <p:cNvPr id="163" name="TextBox 162">
            <a:extLst>
              <a:ext uri="{FF2B5EF4-FFF2-40B4-BE49-F238E27FC236}">
                <a16:creationId xmlns:a16="http://schemas.microsoft.com/office/drawing/2014/main" id="{A1DD505C-139F-4CB7-9B0E-F26614B0CABF}"/>
              </a:ext>
            </a:extLst>
          </p:cNvPr>
          <p:cNvSpPr txBox="1"/>
          <p:nvPr/>
        </p:nvSpPr>
        <p:spPr>
          <a:xfrm>
            <a:off x="1931570" y="1635497"/>
            <a:ext cx="6284255" cy="360850"/>
          </a:xfrm>
          <a:prstGeom prst="rect">
            <a:avLst/>
          </a:prstGeom>
          <a:noFill/>
        </p:spPr>
        <p:txBody>
          <a:bodyPr wrap="square" lIns="0" tIns="72000" rIns="0" bIns="72000" rtlCol="0">
            <a:sp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El negocio de los cambios tecnológicos</a:t>
            </a:r>
          </a:p>
        </p:txBody>
      </p:sp>
      <p:sp>
        <p:nvSpPr>
          <p:cNvPr id="164" name="TextBox 163">
            <a:extLst>
              <a:ext uri="{FF2B5EF4-FFF2-40B4-BE49-F238E27FC236}">
                <a16:creationId xmlns:a16="http://schemas.microsoft.com/office/drawing/2014/main" id="{2CDACD45-578B-4AE9-BC9C-904195812446}"/>
              </a:ext>
            </a:extLst>
          </p:cNvPr>
          <p:cNvSpPr txBox="1"/>
          <p:nvPr/>
        </p:nvSpPr>
        <p:spPr>
          <a:xfrm>
            <a:off x="8527234" y="1630342"/>
            <a:ext cx="2870735" cy="360850"/>
          </a:xfrm>
          <a:prstGeom prst="rect">
            <a:avLst/>
          </a:prstGeom>
          <a:noFill/>
        </p:spPr>
        <p:txBody>
          <a:bodyPr wrap="square" lIns="0" tIns="72000" rIns="0" bIns="72000" rtlCol="0">
            <a:spAutoFit/>
          </a:bodyPr>
          <a:lstStyle/>
          <a:p>
            <a:pPr marL="0" marR="0" lvl="0" indent="0" algn="ctr" defTabSz="914400" rtl="0" eaLnBrk="1" fontAlgn="auto" latinLnBrk="0" hangingPunct="1">
              <a:lnSpc>
                <a:spcPct val="100000"/>
              </a:lnSpc>
              <a:spcBef>
                <a:spcPts val="600"/>
              </a:spcBef>
              <a:spcAft>
                <a:spcPts val="0"/>
              </a:spcAft>
              <a:buClr>
                <a:srgbClr val="44546A"/>
              </a:buClr>
              <a:buSzTx/>
              <a:buFontTx/>
              <a:buNone/>
              <a:tabLst/>
              <a:defRPr/>
            </a:pPr>
            <a:r>
              <a:rPr kumimoji="0" lang="es" sz="14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tecnología macro fuerza los cambios</a:t>
            </a:r>
          </a:p>
        </p:txBody>
      </p:sp>
    </p:spTree>
    <p:extLst>
      <p:ext uri="{BB962C8B-B14F-4D97-AF65-F5344CB8AC3E}">
        <p14:creationId xmlns:p14="http://schemas.microsoft.com/office/powerpoint/2010/main" val="10728940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1650" y="316800"/>
            <a:ext cx="11220449" cy="303407"/>
          </a:xfrm>
        </p:spPr>
        <p:txBody>
          <a:bodyPr vert="horz" lIns="0" tIns="0" rIns="0" bIns="0" rtlCol="0" anchor="t" anchorCtr="0">
            <a:noAutofit/>
          </a:bodyPr>
          <a:lstStyle/>
          <a:p>
            <a:r>
              <a:rPr lang="es" sz="2200" b="1" dirty="0">
                <a:latin typeface="Open Sans ExtraBold" panose="020B0906030804020204" pitchFamily="34" charset="0"/>
                <a:ea typeface="Open Sans ExtraBold" panose="020B0906030804020204" pitchFamily="34" charset="0"/>
                <a:cs typeface="Open Sans ExtraBold" panose="020B0906030804020204" pitchFamily="34" charset="0"/>
              </a:rPr>
              <a:t>Nuestra perspectiva sobre lo que se necesita para tener éxito </a:t>
            </a:r>
          </a:p>
        </p:txBody>
      </p:sp>
      <p:sp>
        <p:nvSpPr>
          <p:cNvPr id="5" name="Text Placeholder 4"/>
          <p:cNvSpPr>
            <a:spLocks noGrp="1"/>
          </p:cNvSpPr>
          <p:nvPr>
            <p:ph type="body" sz="quarter" idx="14"/>
          </p:nvPr>
        </p:nvSpPr>
        <p:spPr>
          <a:xfrm>
            <a:off x="501650" y="795600"/>
            <a:ext cx="11199600" cy="492443"/>
          </a:xfrm>
          <a:noFill/>
        </p:spPr>
        <p:txBody>
          <a:bodyPr vert="horz" wrap="square" lIns="0" tIns="0" rIns="0" bIns="0" rtlCol="0">
            <a:spAutoFit/>
          </a:bodyPr>
          <a:lstStyle/>
          <a:p>
            <a:r>
              <a:rPr lang="es" sz="1600" dirty="0">
                <a:latin typeface="Calibri" panose="020F0502020204030204" pitchFamily="34" charset="0"/>
                <a:cs typeface="Calibri" panose="020F0502020204030204" pitchFamily="34" charset="0"/>
              </a:rPr>
              <a:t>De estos cambios, el enfoque en lograr agilidad y velocidad está impulsando el cambio más significativo en el diseño del modelo operativo y las formas de trabajo</a:t>
            </a:r>
          </a:p>
        </p:txBody>
      </p:sp>
      <p:pic>
        <p:nvPicPr>
          <p:cNvPr id="7" name="Picture 6">
            <a:extLst>
              <a:ext uri="{FF2B5EF4-FFF2-40B4-BE49-F238E27FC236}">
                <a16:creationId xmlns:a16="http://schemas.microsoft.com/office/drawing/2014/main" id="{7D99BB28-0F29-4132-B28F-7C57EE1C6EE3}"/>
              </a:ext>
            </a:extLst>
          </p:cNvPr>
          <p:cNvPicPr>
            <a:picLocks noChangeAspect="1"/>
          </p:cNvPicPr>
          <p:nvPr/>
        </p:nvPicPr>
        <p:blipFill>
          <a:blip r:embed="rId3">
            <a:duotone>
              <a:schemeClr val="accent1">
                <a:shade val="45000"/>
                <a:satMod val="135000"/>
              </a:schemeClr>
              <a:prstClr val="white"/>
            </a:duotone>
          </a:blip>
          <a:stretch>
            <a:fillRect/>
          </a:stretch>
        </p:blipFill>
        <p:spPr>
          <a:xfrm>
            <a:off x="3082223" y="5606347"/>
            <a:ext cx="907525" cy="885085"/>
          </a:xfrm>
          <a:prstGeom prst="rect">
            <a:avLst/>
          </a:prstGeom>
        </p:spPr>
      </p:pic>
      <p:pic>
        <p:nvPicPr>
          <p:cNvPr id="8" name="Picture 7">
            <a:extLst>
              <a:ext uri="{FF2B5EF4-FFF2-40B4-BE49-F238E27FC236}">
                <a16:creationId xmlns:a16="http://schemas.microsoft.com/office/drawing/2014/main" id="{1EC1C9AB-6A20-4A5E-B658-00E9E2CBDB7A}"/>
              </a:ext>
            </a:extLst>
          </p:cNvPr>
          <p:cNvPicPr>
            <a:picLocks noChangeAspect="1"/>
          </p:cNvPicPr>
          <p:nvPr/>
        </p:nvPicPr>
        <p:blipFill>
          <a:blip r:embed="rId4">
            <a:duotone>
              <a:schemeClr val="accent1">
                <a:shade val="45000"/>
                <a:satMod val="135000"/>
              </a:schemeClr>
              <a:prstClr val="white"/>
            </a:duotone>
          </a:blip>
          <a:stretch>
            <a:fillRect/>
          </a:stretch>
        </p:blipFill>
        <p:spPr>
          <a:xfrm>
            <a:off x="316235" y="2893253"/>
            <a:ext cx="1998600" cy="1949183"/>
          </a:xfrm>
          <a:prstGeom prst="rect">
            <a:avLst/>
          </a:prstGeom>
        </p:spPr>
      </p:pic>
      <p:pic>
        <p:nvPicPr>
          <p:cNvPr id="9" name="Picture 8">
            <a:extLst>
              <a:ext uri="{FF2B5EF4-FFF2-40B4-BE49-F238E27FC236}">
                <a16:creationId xmlns:a16="http://schemas.microsoft.com/office/drawing/2014/main" id="{4B5978FA-835B-4620-A02A-67A3CB055F7D}"/>
              </a:ext>
            </a:extLst>
          </p:cNvPr>
          <p:cNvPicPr>
            <a:picLocks noChangeAspect="1"/>
          </p:cNvPicPr>
          <p:nvPr/>
        </p:nvPicPr>
        <p:blipFill>
          <a:blip r:embed="rId5">
            <a:duotone>
              <a:schemeClr val="accent1">
                <a:shade val="45000"/>
                <a:satMod val="135000"/>
              </a:schemeClr>
              <a:prstClr val="white"/>
            </a:duotone>
          </a:blip>
          <a:stretch>
            <a:fillRect/>
          </a:stretch>
        </p:blipFill>
        <p:spPr>
          <a:xfrm>
            <a:off x="4196691" y="2170493"/>
            <a:ext cx="907525" cy="885085"/>
          </a:xfrm>
          <a:prstGeom prst="rect">
            <a:avLst/>
          </a:prstGeom>
        </p:spPr>
      </p:pic>
      <p:pic>
        <p:nvPicPr>
          <p:cNvPr id="10" name="Picture 9">
            <a:extLst>
              <a:ext uri="{FF2B5EF4-FFF2-40B4-BE49-F238E27FC236}">
                <a16:creationId xmlns:a16="http://schemas.microsoft.com/office/drawing/2014/main" id="{971D2DF2-FBC5-4D54-BA3A-9BAED86ACE61}"/>
              </a:ext>
            </a:extLst>
          </p:cNvPr>
          <p:cNvPicPr>
            <a:picLocks noChangeAspect="1"/>
          </p:cNvPicPr>
          <p:nvPr/>
        </p:nvPicPr>
        <p:blipFill>
          <a:blip r:embed="rId6">
            <a:duotone>
              <a:schemeClr val="accent1">
                <a:shade val="45000"/>
                <a:satMod val="135000"/>
              </a:schemeClr>
              <a:prstClr val="white"/>
            </a:duotone>
          </a:blip>
          <a:stretch>
            <a:fillRect/>
          </a:stretch>
        </p:blipFill>
        <p:spPr>
          <a:xfrm>
            <a:off x="4957486" y="3425302"/>
            <a:ext cx="907525" cy="885085"/>
          </a:xfrm>
          <a:prstGeom prst="rect">
            <a:avLst/>
          </a:prstGeom>
        </p:spPr>
      </p:pic>
      <p:pic>
        <p:nvPicPr>
          <p:cNvPr id="11" name="Picture 10">
            <a:extLst>
              <a:ext uri="{FF2B5EF4-FFF2-40B4-BE49-F238E27FC236}">
                <a16:creationId xmlns:a16="http://schemas.microsoft.com/office/drawing/2014/main" id="{EB751F1A-1E1A-425D-AEFD-0702CECBEE86}"/>
              </a:ext>
            </a:extLst>
          </p:cNvPr>
          <p:cNvPicPr>
            <a:picLocks noChangeAspect="1"/>
          </p:cNvPicPr>
          <p:nvPr/>
        </p:nvPicPr>
        <p:blipFill>
          <a:blip r:embed="rId7">
            <a:duotone>
              <a:schemeClr val="accent1">
                <a:shade val="45000"/>
                <a:satMod val="135000"/>
              </a:schemeClr>
              <a:prstClr val="white"/>
            </a:duotone>
          </a:blip>
          <a:stretch>
            <a:fillRect/>
          </a:stretch>
        </p:blipFill>
        <p:spPr>
          <a:xfrm>
            <a:off x="4196691" y="4537385"/>
            <a:ext cx="907525" cy="885085"/>
          </a:xfrm>
          <a:prstGeom prst="rect">
            <a:avLst/>
          </a:prstGeom>
        </p:spPr>
      </p:pic>
      <p:pic>
        <p:nvPicPr>
          <p:cNvPr id="12" name="Picture 11">
            <a:extLst>
              <a:ext uri="{FF2B5EF4-FFF2-40B4-BE49-F238E27FC236}">
                <a16:creationId xmlns:a16="http://schemas.microsoft.com/office/drawing/2014/main" id="{2FC91749-0206-4FAE-B12D-EFE594E8CDDE}"/>
              </a:ext>
            </a:extLst>
          </p:cNvPr>
          <p:cNvPicPr>
            <a:picLocks noChangeAspect="1"/>
          </p:cNvPicPr>
          <p:nvPr/>
        </p:nvPicPr>
        <p:blipFill>
          <a:blip r:embed="rId8">
            <a:duotone>
              <a:schemeClr val="accent1">
                <a:shade val="45000"/>
                <a:satMod val="135000"/>
              </a:schemeClr>
              <a:prstClr val="white"/>
            </a:duotone>
          </a:blip>
          <a:stretch>
            <a:fillRect/>
          </a:stretch>
        </p:blipFill>
        <p:spPr>
          <a:xfrm>
            <a:off x="3082223" y="1400444"/>
            <a:ext cx="907525" cy="885085"/>
          </a:xfrm>
          <a:prstGeom prst="rect">
            <a:avLst/>
          </a:prstGeom>
          <a:noFill/>
        </p:spPr>
      </p:pic>
      <p:sp>
        <p:nvSpPr>
          <p:cNvPr id="13" name="TextBox 12">
            <a:extLst>
              <a:ext uri="{FF2B5EF4-FFF2-40B4-BE49-F238E27FC236}">
                <a16:creationId xmlns:a16="http://schemas.microsoft.com/office/drawing/2014/main" id="{859BFB38-547C-486E-AF32-8B5FBCC8FD6C}"/>
              </a:ext>
            </a:extLst>
          </p:cNvPr>
          <p:cNvSpPr txBox="1"/>
          <p:nvPr/>
        </p:nvSpPr>
        <p:spPr>
          <a:xfrm>
            <a:off x="598614" y="4632655"/>
            <a:ext cx="143384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
                <a:srgbClr val="D0D0CE"/>
              </a:buClr>
              <a:buSzTx/>
              <a:buFontTx/>
              <a:buNone/>
              <a:tabLst/>
              <a:defRPr/>
            </a:pPr>
            <a:r>
              <a:rPr kumimoji="0" lang="es" sz="1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Agilidad y velocidad</a:t>
            </a:r>
          </a:p>
        </p:txBody>
      </p:sp>
      <p:sp>
        <p:nvSpPr>
          <p:cNvPr id="14" name="TextBox 13">
            <a:extLst>
              <a:ext uri="{FF2B5EF4-FFF2-40B4-BE49-F238E27FC236}">
                <a16:creationId xmlns:a16="http://schemas.microsoft.com/office/drawing/2014/main" id="{F83CD0F0-76FE-4ADE-BB74-37F5970D921E}"/>
              </a:ext>
            </a:extLst>
          </p:cNvPr>
          <p:cNvSpPr txBox="1"/>
          <p:nvPr/>
        </p:nvSpPr>
        <p:spPr>
          <a:xfrm>
            <a:off x="2246733" y="1661859"/>
            <a:ext cx="907886" cy="33855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600"/>
              </a:spcBef>
              <a:spcAft>
                <a:spcPts val="0"/>
              </a:spcAft>
              <a:buClr>
                <a:srgbClr val="D0D0CE"/>
              </a:buClr>
              <a:buSzTx/>
              <a:buFontTx/>
              <a:buNone/>
              <a:tabLst/>
              <a:defRPr/>
            </a:pP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Nube y automatización</a:t>
            </a:r>
          </a:p>
        </p:txBody>
      </p:sp>
      <p:sp>
        <p:nvSpPr>
          <p:cNvPr id="15" name="TextBox 14">
            <a:extLst>
              <a:ext uri="{FF2B5EF4-FFF2-40B4-BE49-F238E27FC236}">
                <a16:creationId xmlns:a16="http://schemas.microsoft.com/office/drawing/2014/main" id="{C2BD2B26-B336-465D-BABC-94319EB3B2C0}"/>
              </a:ext>
            </a:extLst>
          </p:cNvPr>
          <p:cNvSpPr txBox="1"/>
          <p:nvPr/>
        </p:nvSpPr>
        <p:spPr>
          <a:xfrm>
            <a:off x="4205126" y="3069058"/>
            <a:ext cx="907886"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
                <a:srgbClr val="D0D0CE"/>
              </a:buClr>
              <a:buSzTx/>
              <a:buFontTx/>
              <a:buNone/>
              <a:tabLst/>
              <a:defRPr/>
            </a:pP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Personal</a:t>
            </a:r>
          </a:p>
        </p:txBody>
      </p:sp>
      <p:sp>
        <p:nvSpPr>
          <p:cNvPr id="16" name="TextBox 15">
            <a:extLst>
              <a:ext uri="{FF2B5EF4-FFF2-40B4-BE49-F238E27FC236}">
                <a16:creationId xmlns:a16="http://schemas.microsoft.com/office/drawing/2014/main" id="{0855C636-E8DF-4DD5-B89C-D4735AD412EE}"/>
              </a:ext>
            </a:extLst>
          </p:cNvPr>
          <p:cNvSpPr txBox="1"/>
          <p:nvPr/>
        </p:nvSpPr>
        <p:spPr>
          <a:xfrm>
            <a:off x="4965921" y="4230880"/>
            <a:ext cx="907886"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
                <a:srgbClr val="D0D0CE"/>
              </a:buClr>
              <a:buSzTx/>
              <a:buFontTx/>
              <a:buNone/>
              <a:tabLst/>
              <a:defRPr/>
            </a:pP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ADN digital</a:t>
            </a:r>
          </a:p>
        </p:txBody>
      </p:sp>
      <p:sp>
        <p:nvSpPr>
          <p:cNvPr id="17" name="TextBox 16">
            <a:extLst>
              <a:ext uri="{FF2B5EF4-FFF2-40B4-BE49-F238E27FC236}">
                <a16:creationId xmlns:a16="http://schemas.microsoft.com/office/drawing/2014/main" id="{B461E1B8-95F1-42EF-9F3F-90E32D06D6B2}"/>
              </a:ext>
            </a:extLst>
          </p:cNvPr>
          <p:cNvSpPr txBox="1"/>
          <p:nvPr/>
        </p:nvSpPr>
        <p:spPr>
          <a:xfrm>
            <a:off x="4279374" y="5335054"/>
            <a:ext cx="1345887"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D0D0CE"/>
              </a:buClr>
              <a:buSzTx/>
              <a:buFontTx/>
              <a:buNone/>
              <a:tabLst/>
              <a:defRPr/>
            </a:pPr>
            <a:r>
              <a:rPr kumimoji="0" lang="es" sz="11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Gobernanza</a:t>
            </a:r>
          </a:p>
        </p:txBody>
      </p:sp>
      <p:sp>
        <p:nvSpPr>
          <p:cNvPr id="18" name="TextBox 17">
            <a:extLst>
              <a:ext uri="{FF2B5EF4-FFF2-40B4-BE49-F238E27FC236}">
                <a16:creationId xmlns:a16="http://schemas.microsoft.com/office/drawing/2014/main" id="{ECE369FB-1531-47CB-B32C-06565F617EB7}"/>
              </a:ext>
            </a:extLst>
          </p:cNvPr>
          <p:cNvSpPr txBox="1"/>
          <p:nvPr/>
        </p:nvSpPr>
        <p:spPr>
          <a:xfrm>
            <a:off x="2255073" y="5923951"/>
            <a:ext cx="907886" cy="33855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600"/>
              </a:spcBef>
              <a:spcAft>
                <a:spcPts val="0"/>
              </a:spcAft>
              <a:buClr>
                <a:srgbClr val="D0D0CE"/>
              </a:buClr>
              <a:buSzTx/>
              <a:buFontTx/>
              <a:buNone/>
              <a:tabLst/>
              <a:defRPr/>
            </a:pP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Límites entre el negocio y la TI</a:t>
            </a:r>
          </a:p>
        </p:txBody>
      </p:sp>
      <p:cxnSp>
        <p:nvCxnSpPr>
          <p:cNvPr id="19" name="Connector: Curved 72">
            <a:extLst>
              <a:ext uri="{FF2B5EF4-FFF2-40B4-BE49-F238E27FC236}">
                <a16:creationId xmlns:a16="http://schemas.microsoft.com/office/drawing/2014/main" id="{9593D3EC-DED7-4773-9A34-166417DC09BC}"/>
              </a:ext>
            </a:extLst>
          </p:cNvPr>
          <p:cNvCxnSpPr>
            <a:stCxn id="8" idx="3"/>
            <a:endCxn id="12" idx="2"/>
          </p:cNvCxnSpPr>
          <p:nvPr/>
        </p:nvCxnSpPr>
        <p:spPr>
          <a:xfrm flipV="1">
            <a:off x="2314835" y="2285529"/>
            <a:ext cx="1221151" cy="158231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or: Curved 73">
            <a:extLst>
              <a:ext uri="{FF2B5EF4-FFF2-40B4-BE49-F238E27FC236}">
                <a16:creationId xmlns:a16="http://schemas.microsoft.com/office/drawing/2014/main" id="{747E9D1C-C9AE-4909-91C1-1173770D6CEB}"/>
              </a:ext>
            </a:extLst>
          </p:cNvPr>
          <p:cNvCxnSpPr>
            <a:cxnSpLocks/>
            <a:stCxn id="8" idx="3"/>
            <a:endCxn id="9" idx="1"/>
          </p:cNvCxnSpPr>
          <p:nvPr/>
        </p:nvCxnSpPr>
        <p:spPr>
          <a:xfrm flipV="1">
            <a:off x="2314835" y="2613036"/>
            <a:ext cx="1881856" cy="1254809"/>
          </a:xfrm>
          <a:prstGeom prst="curvedConnector3">
            <a:avLst>
              <a:gd name="adj1" fmla="val 6748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or: Curved 74">
            <a:extLst>
              <a:ext uri="{FF2B5EF4-FFF2-40B4-BE49-F238E27FC236}">
                <a16:creationId xmlns:a16="http://schemas.microsoft.com/office/drawing/2014/main" id="{45CE5BA4-2381-4EB1-8864-C157F724859E}"/>
              </a:ext>
            </a:extLst>
          </p:cNvPr>
          <p:cNvCxnSpPr>
            <a:cxnSpLocks/>
            <a:stCxn id="8" idx="3"/>
            <a:endCxn id="7" idx="0"/>
          </p:cNvCxnSpPr>
          <p:nvPr/>
        </p:nvCxnSpPr>
        <p:spPr>
          <a:xfrm>
            <a:off x="2314835" y="3867845"/>
            <a:ext cx="1221151" cy="1738502"/>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Curved 75">
            <a:extLst>
              <a:ext uri="{FF2B5EF4-FFF2-40B4-BE49-F238E27FC236}">
                <a16:creationId xmlns:a16="http://schemas.microsoft.com/office/drawing/2014/main" id="{CFBC5691-389F-4826-AE61-1058127EDC34}"/>
              </a:ext>
            </a:extLst>
          </p:cNvPr>
          <p:cNvCxnSpPr>
            <a:cxnSpLocks/>
            <a:stCxn id="8" idx="3"/>
            <a:endCxn id="11" idx="1"/>
          </p:cNvCxnSpPr>
          <p:nvPr/>
        </p:nvCxnSpPr>
        <p:spPr>
          <a:xfrm>
            <a:off x="2314835" y="3867845"/>
            <a:ext cx="1881856" cy="1112083"/>
          </a:xfrm>
          <a:prstGeom prst="curvedConnector3">
            <a:avLst>
              <a:gd name="adj1" fmla="val 7031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Curved 76">
            <a:extLst>
              <a:ext uri="{FF2B5EF4-FFF2-40B4-BE49-F238E27FC236}">
                <a16:creationId xmlns:a16="http://schemas.microsoft.com/office/drawing/2014/main" id="{AFA1F15D-30B8-43B8-943C-5A2CB62FDA3D}"/>
              </a:ext>
            </a:extLst>
          </p:cNvPr>
          <p:cNvCxnSpPr>
            <a:cxnSpLocks/>
            <a:stCxn id="8" idx="3"/>
            <a:endCxn id="10" idx="1"/>
          </p:cNvCxnSpPr>
          <p:nvPr/>
        </p:nvCxnSpPr>
        <p:spPr>
          <a:xfrm>
            <a:off x="2314835" y="3867845"/>
            <a:ext cx="2642651" cy="12700"/>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C92445-37D8-4D13-8F5D-CF4ED6A788E8}"/>
              </a:ext>
            </a:extLst>
          </p:cNvPr>
          <p:cNvSpPr txBox="1"/>
          <p:nvPr/>
        </p:nvSpPr>
        <p:spPr>
          <a:xfrm>
            <a:off x="3960645" y="1558795"/>
            <a:ext cx="6600917" cy="570547"/>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600"/>
              </a:spcBef>
              <a:spcAft>
                <a:spcPts val="0"/>
              </a:spcAft>
              <a:buClr>
                <a:srgbClr val="D0D0CE"/>
              </a:buClr>
              <a:buSzTx/>
              <a:buFontTx/>
              <a:buNone/>
              <a:tabLst/>
              <a:defRPr/>
            </a:pP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El uso de </a:t>
            </a: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nube y la automatización es un acelerador de la agilidad y la velocidad</a:t>
            </a: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La nube permite a los equipos ágiles experimentar con tecnologías avanzadas y aprovisionar recursos en la nube cuando sea necesario. La automatización es la base de DevOps y permite implementaciones frecuentes.</a:t>
            </a:r>
          </a:p>
        </p:txBody>
      </p:sp>
      <p:sp>
        <p:nvSpPr>
          <p:cNvPr id="25" name="TextBox 24">
            <a:extLst>
              <a:ext uri="{FF2B5EF4-FFF2-40B4-BE49-F238E27FC236}">
                <a16:creationId xmlns:a16="http://schemas.microsoft.com/office/drawing/2014/main" id="{96F6CD57-0AC6-4D60-9BBC-46A9B2CF221C}"/>
              </a:ext>
            </a:extLst>
          </p:cNvPr>
          <p:cNvSpPr txBox="1"/>
          <p:nvPr/>
        </p:nvSpPr>
        <p:spPr>
          <a:xfrm>
            <a:off x="5182955" y="2296345"/>
            <a:ext cx="5761427" cy="644776"/>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600"/>
              </a:spcBef>
              <a:spcAft>
                <a:spcPts val="0"/>
              </a:spcAft>
              <a:buClr>
                <a:srgbClr val="D0D0CE"/>
              </a:buClr>
              <a:buSzTx/>
              <a:buFontTx/>
              <a:buNone/>
              <a:tabLst/>
              <a:defRPr/>
            </a:pP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Una forma ágil de trabajar requiere </a:t>
            </a: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nuevas habilidades y capacidades</a:t>
            </a: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y nuevos perfiles laborales como 'Scrum Master', 'DevOps Engineer' y 'Agile Coach'. Al mismo tiempo, los trabajos tradicionales como "Gerente de Proyecto" tienen menos demanda. Escalar al nivel ágil de la empresa requiere una </a:t>
            </a: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transición importante de la fuerza laboral</a:t>
            </a: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D80F6A27-7C40-4B17-B7CA-C08DD3182D2A}"/>
              </a:ext>
            </a:extLst>
          </p:cNvPr>
          <p:cNvSpPr txBox="1"/>
          <p:nvPr/>
        </p:nvSpPr>
        <p:spPr>
          <a:xfrm>
            <a:off x="5234818" y="4736867"/>
            <a:ext cx="5626705" cy="644775"/>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600"/>
              </a:spcBef>
              <a:spcAft>
                <a:spcPts val="0"/>
              </a:spcAft>
              <a:buClr>
                <a:srgbClr val="D0D0CE"/>
              </a:buClr>
              <a:buSzTx/>
              <a:buFontTx/>
              <a:buNone/>
              <a:tabLst/>
              <a:defRPr/>
            </a:pP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 financiación tradicional de TI consiste en un gran presupuesto anual de "ejecución" y un presupuesto de "cambio" que se asigna a los proyectos, para los que es necesario realizar casos de negocio para aprobar el proyecto y publicar el presupuesto. Con la combinación de "cambio" y "ejecución" en los equipos de DevOps, y el paso de una organización basada en proyectos a una </a:t>
            </a: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organización basada en productos, los mecanismos de financiación deben cambiar.</a:t>
            </a:r>
          </a:p>
        </p:txBody>
      </p:sp>
      <p:sp>
        <p:nvSpPr>
          <p:cNvPr id="27" name="TextBox 26">
            <a:extLst>
              <a:ext uri="{FF2B5EF4-FFF2-40B4-BE49-F238E27FC236}">
                <a16:creationId xmlns:a16="http://schemas.microsoft.com/office/drawing/2014/main" id="{439EE01C-A0FA-4046-9E27-5E1A4705D87F}"/>
              </a:ext>
            </a:extLst>
          </p:cNvPr>
          <p:cNvSpPr txBox="1"/>
          <p:nvPr/>
        </p:nvSpPr>
        <p:spPr>
          <a:xfrm>
            <a:off x="5850020" y="3545456"/>
            <a:ext cx="5094361" cy="644775"/>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600"/>
              </a:spcBef>
              <a:spcAft>
                <a:spcPts val="0"/>
              </a:spcAft>
              <a:buClr>
                <a:srgbClr val="D0D0CE"/>
              </a:buClr>
              <a:buSzTx/>
              <a:buFontTx/>
              <a:buNone/>
              <a:tabLst/>
              <a:defRPr/>
            </a:pP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Una forma ágil de trabajar es más eficaz cuando forma parte de una empresa que ha infundido la </a:t>
            </a: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mentalidad digital en los capilares de la organización</a:t>
            </a: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una visión digital convincente, un apetito por la innovación, una toma de decisiones descentralizada, una toma de decisiones basada en datos, el establecimiento y la participación en ecosistemas, etc.</a:t>
            </a:r>
          </a:p>
        </p:txBody>
      </p:sp>
      <p:sp>
        <p:nvSpPr>
          <p:cNvPr id="28" name="TextBox 27">
            <a:extLst>
              <a:ext uri="{FF2B5EF4-FFF2-40B4-BE49-F238E27FC236}">
                <a16:creationId xmlns:a16="http://schemas.microsoft.com/office/drawing/2014/main" id="{6A2402CF-9E06-41C3-B96D-4053E4E13DBC}"/>
              </a:ext>
            </a:extLst>
          </p:cNvPr>
          <p:cNvSpPr txBox="1"/>
          <p:nvPr/>
        </p:nvSpPr>
        <p:spPr>
          <a:xfrm>
            <a:off x="3977341" y="5800259"/>
            <a:ext cx="7543356" cy="570547"/>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600"/>
              </a:spcBef>
              <a:spcAft>
                <a:spcPts val="0"/>
              </a:spcAft>
              <a:buClr>
                <a:srgbClr val="D0D0CE"/>
              </a:buClr>
              <a:buSzTx/>
              <a:buFontTx/>
              <a:buNone/>
              <a:tabLst/>
              <a:defRPr/>
            </a:pP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Los equipos ágiles son, por definición, equipos conjuntos de empresa y TI, en los que los </a:t>
            </a: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límites entre los trabajos de "negocio" y los trabajos de "TI" se desvanecerán</a:t>
            </a: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La necesidad de </a:t>
            </a:r>
            <a:r>
              <a:rPr kumimoji="0" lang="e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aumentar el enfoque y la alineación del negocio </a:t>
            </a:r>
            <a:r>
              <a:rPr kumimoji="0" lang="e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impulsa a las empresas a organizar los equipos ágiles cerca de las unidades de negocio (co-location) o incluso en las unidades de negocio (donde todos los roles del equipo ágil están organizados jerárquicamente en la unidad de negocio).</a:t>
            </a:r>
          </a:p>
        </p:txBody>
      </p:sp>
    </p:spTree>
    <p:extLst>
      <p:ext uri="{BB962C8B-B14F-4D97-AF65-F5344CB8AC3E}">
        <p14:creationId xmlns:p14="http://schemas.microsoft.com/office/powerpoint/2010/main" val="3567141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5" name="Elbow Connector 294"/>
          <p:cNvCxnSpPr/>
          <p:nvPr/>
        </p:nvCxnSpPr>
        <p:spPr>
          <a:xfrm flipV="1">
            <a:off x="3700741" y="2513927"/>
            <a:ext cx="396000" cy="180000"/>
          </a:xfrm>
          <a:prstGeom prst="bentConnector3">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3" name="Elbow Connector 292"/>
          <p:cNvCxnSpPr/>
          <p:nvPr/>
        </p:nvCxnSpPr>
        <p:spPr>
          <a:xfrm>
            <a:off x="3700241" y="3191067"/>
            <a:ext cx="396000" cy="270000"/>
          </a:xfrm>
          <a:prstGeom prst="bentConnector3">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8" name="Elbow Connector 287"/>
          <p:cNvCxnSpPr/>
          <p:nvPr/>
        </p:nvCxnSpPr>
        <p:spPr>
          <a:xfrm rot="5400000" flipH="1">
            <a:off x="2721827" y="2487444"/>
            <a:ext cx="18000" cy="1674000"/>
          </a:xfrm>
          <a:prstGeom prst="bentConnector3">
            <a:avLst>
              <a:gd name="adj1" fmla="val -1441319"/>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732338" y="2329442"/>
            <a:ext cx="0" cy="25200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Elbow Connector 251"/>
          <p:cNvCxnSpPr/>
          <p:nvPr/>
        </p:nvCxnSpPr>
        <p:spPr>
          <a:xfrm rot="16200000" flipH="1">
            <a:off x="3043738" y="2002554"/>
            <a:ext cx="216000" cy="838800"/>
          </a:xfrm>
          <a:prstGeom prst="bentConnector3">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1" name="Elbow Connector 250"/>
          <p:cNvCxnSpPr/>
          <p:nvPr/>
        </p:nvCxnSpPr>
        <p:spPr>
          <a:xfrm rot="5400000">
            <a:off x="2206183" y="2002553"/>
            <a:ext cx="216000" cy="838800"/>
          </a:xfrm>
          <a:prstGeom prst="bentConnector3">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8" name="Elbow Connector 247"/>
          <p:cNvCxnSpPr/>
          <p:nvPr/>
        </p:nvCxnSpPr>
        <p:spPr>
          <a:xfrm rot="16200000" flipH="1">
            <a:off x="2765945" y="2814470"/>
            <a:ext cx="216000" cy="277200"/>
          </a:xfrm>
          <a:prstGeom prst="bentConnector3">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5400000">
            <a:off x="2487561" y="2814470"/>
            <a:ext cx="216000" cy="277200"/>
          </a:xfrm>
          <a:prstGeom prst="bentConnector3">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01650" y="316800"/>
            <a:ext cx="11220449" cy="359011"/>
          </a:xfrm>
        </p:spPr>
        <p:txBody>
          <a:bodyPr vert="horz" lIns="0" tIns="0" rIns="0" bIns="0" rtlCol="0" anchor="t" anchorCtr="0">
            <a:noAutofit/>
          </a:bodyPr>
          <a:lstStyle/>
          <a:p>
            <a:r>
              <a:rPr lang="es" sz="2200" b="1" dirty="0">
                <a:latin typeface="Open Sans ExtraBold" panose="020B0906030804020204" pitchFamily="34" charset="0"/>
                <a:ea typeface="Open Sans ExtraBold" panose="020B0906030804020204" pitchFamily="34" charset="0"/>
                <a:cs typeface="Open Sans ExtraBold" panose="020B0906030804020204" pitchFamily="34" charset="0"/>
              </a:rPr>
              <a:t>Expectativas cambiantes de la organización tecnológica </a:t>
            </a:r>
          </a:p>
        </p:txBody>
      </p:sp>
      <p:sp>
        <p:nvSpPr>
          <p:cNvPr id="5" name="Text Placeholder 4"/>
          <p:cNvSpPr>
            <a:spLocks noGrp="1"/>
          </p:cNvSpPr>
          <p:nvPr>
            <p:ph type="body" sz="quarter" idx="14"/>
          </p:nvPr>
        </p:nvSpPr>
        <p:spPr>
          <a:xfrm>
            <a:off x="501650" y="795600"/>
            <a:ext cx="11199600" cy="492443"/>
          </a:xfrm>
          <a:noFill/>
        </p:spPr>
        <p:txBody>
          <a:bodyPr vert="horz" wrap="square" lIns="0" tIns="0" rIns="0" bIns="0" rtlCol="0">
            <a:spAutoFit/>
          </a:bodyPr>
          <a:lstStyle/>
          <a:p>
            <a:r>
              <a:rPr lang="es" sz="1600" dirty="0">
                <a:latin typeface="Calibri" panose="020F0502020204030204" pitchFamily="34" charset="0"/>
                <a:cs typeface="Calibri" panose="020F0502020204030204" pitchFamily="34" charset="0"/>
              </a:rPr>
              <a:t>Los cambios drásticos en las tecnologías, las formas de trabajar y las expectativas de las empresas están impulsando cambios cada vez mayores en la forma en que se requiere que la tecnología se organice, ejecute y se comporte. El cambio resultante puede caracterizarse como un paso del "proyecto al producto" </a:t>
            </a:r>
          </a:p>
        </p:txBody>
      </p:sp>
      <p:sp>
        <p:nvSpPr>
          <p:cNvPr id="3" name="Rectangle 2"/>
          <p:cNvSpPr/>
          <p:nvPr/>
        </p:nvSpPr>
        <p:spPr>
          <a:xfrm>
            <a:off x="469900" y="3809075"/>
            <a:ext cx="4860000" cy="2985433"/>
          </a:xfrm>
          <a:prstGeom prst="rect">
            <a:avLst/>
          </a:prstGeom>
        </p:spPr>
        <p:txBody>
          <a:bodyPr wrap="square" lIns="36000">
            <a:spAutoFit/>
          </a:bodyPr>
          <a:lstStyle/>
          <a:p>
            <a:pPr marL="115394" indent="-115394" defTabSz="685800">
              <a:spcAft>
                <a:spcPts val="300"/>
              </a:spcAft>
              <a:buFont typeface="Wingdings" pitchFamily="2" charset="2"/>
              <a:buChar char="§"/>
              <a:defRPr/>
            </a:pPr>
            <a:r>
              <a:rPr lang="es" sz="1050" dirty="0">
                <a:latin typeface="Open Sans" panose="020B0606030504020204" pitchFamily="34" charset="0"/>
                <a:ea typeface="Open Sans" panose="020B0606030504020204" pitchFamily="34" charset="0"/>
                <a:cs typeface="Open Sans" panose="020B0606030504020204" pitchFamily="34" charset="0"/>
              </a:rPr>
              <a:t>Los equipos </a:t>
            </a:r>
            <a:r>
              <a:rPr lang="es" sz="1050" b="1" i="1" dirty="0">
                <a:latin typeface="Open Sans" panose="020B0606030504020204" pitchFamily="34" charset="0"/>
                <a:ea typeface="Open Sans" panose="020B0606030504020204" pitchFamily="34" charset="0"/>
                <a:cs typeface="Open Sans" panose="020B0606030504020204" pitchFamily="34" charset="0"/>
              </a:rPr>
              <a:t>se forman en torno a los proyectos </a:t>
            </a:r>
            <a:r>
              <a:rPr lang="es" sz="1050" dirty="0">
                <a:latin typeface="Open Sans" panose="020B0606030504020204" pitchFamily="34" charset="0"/>
                <a:ea typeface="Open Sans" panose="020B0606030504020204" pitchFamily="34" charset="0"/>
                <a:cs typeface="Open Sans" panose="020B0606030504020204" pitchFamily="34" charset="0"/>
              </a:rPr>
              <a:t>y se disuelven al cierre del mismo</a:t>
            </a:r>
          </a:p>
          <a:p>
            <a:pPr marL="115394" indent="-115394" defTabSz="685800">
              <a:spcAft>
                <a:spcPts val="300"/>
              </a:spcAft>
              <a:buFont typeface="Wingdings" pitchFamily="2" charset="2"/>
              <a:buChar char="§"/>
              <a:defRPr/>
            </a:pPr>
            <a:r>
              <a:rPr lang="es" sz="1050" dirty="0">
                <a:latin typeface="Open Sans" panose="020B0606030504020204" pitchFamily="34" charset="0"/>
                <a:ea typeface="Open Sans" panose="020B0606030504020204" pitchFamily="34" charset="0"/>
                <a:cs typeface="Open Sans" panose="020B0606030504020204" pitchFamily="34" charset="0"/>
              </a:rPr>
              <a:t>El trabajo se centra en </a:t>
            </a:r>
            <a:r>
              <a:rPr lang="es" sz="1050" b="1" i="1" dirty="0">
                <a:latin typeface="Open Sans" panose="020B0606030504020204" pitchFamily="34" charset="0"/>
                <a:ea typeface="Open Sans" panose="020B0606030504020204" pitchFamily="34" charset="0"/>
                <a:cs typeface="Open Sans" panose="020B0606030504020204" pitchFamily="34" charset="0"/>
              </a:rPr>
              <a:t>las actividades funcionales </a:t>
            </a:r>
            <a:r>
              <a:rPr lang="es" sz="1050" dirty="0">
                <a:latin typeface="Open Sans" panose="020B0606030504020204" pitchFamily="34" charset="0"/>
                <a:ea typeface="Open Sans" panose="020B0606030504020204" pitchFamily="34" charset="0"/>
                <a:cs typeface="Open Sans" panose="020B0606030504020204" pitchFamily="34" charset="0"/>
              </a:rPr>
              <a:t>por encima de la consecución de </a:t>
            </a:r>
            <a:r>
              <a:rPr lang="es" sz="1050" b="1" i="1" dirty="0">
                <a:latin typeface="Open Sans" panose="020B0606030504020204" pitchFamily="34" charset="0"/>
                <a:ea typeface="Open Sans" panose="020B0606030504020204" pitchFamily="34" charset="0"/>
                <a:cs typeface="Open Sans" panose="020B0606030504020204" pitchFamily="34" charset="0"/>
              </a:rPr>
              <a:t>los resultados empresariales</a:t>
            </a:r>
          </a:p>
          <a:p>
            <a:pPr marL="115394" indent="-115394" defTabSz="685800">
              <a:spcAft>
                <a:spcPts val="300"/>
              </a:spcAft>
              <a:buFont typeface="Wingdings" pitchFamily="2" charset="2"/>
              <a:buChar char="§"/>
              <a:defRPr/>
            </a:pPr>
            <a:r>
              <a:rPr lang="es" sz="1050" dirty="0">
                <a:latin typeface="Open Sans" panose="020B0606030504020204" pitchFamily="34" charset="0"/>
                <a:ea typeface="Open Sans" panose="020B0606030504020204" pitchFamily="34" charset="0"/>
                <a:cs typeface="Open Sans" panose="020B0606030504020204" pitchFamily="34" charset="0"/>
              </a:rPr>
              <a:t>El compromiso es </a:t>
            </a:r>
            <a:r>
              <a:rPr lang="es" sz="1050" b="1" i="1" dirty="0">
                <a:latin typeface="Open Sans" panose="020B0606030504020204" pitchFamily="34" charset="0"/>
                <a:ea typeface="Open Sans" panose="020B0606030504020204" pitchFamily="34" charset="0"/>
                <a:cs typeface="Open Sans" panose="020B0606030504020204" pitchFamily="34" charset="0"/>
              </a:rPr>
              <a:t>inconsistente</a:t>
            </a:r>
            <a:r>
              <a:rPr lang="es" sz="1050" dirty="0">
                <a:latin typeface="Open Sans" panose="020B0606030504020204" pitchFamily="34" charset="0"/>
                <a:ea typeface="Open Sans" panose="020B0606030504020204" pitchFamily="34" charset="0"/>
                <a:cs typeface="Open Sans" panose="020B0606030504020204" pitchFamily="34" charset="0"/>
              </a:rPr>
              <a:t> entre el equipo del proyecto y otras funciones de soporte</a:t>
            </a:r>
          </a:p>
          <a:p>
            <a:pPr marL="115394" indent="-115394" defTabSz="685800">
              <a:spcAft>
                <a:spcPts val="300"/>
              </a:spcAft>
              <a:buFont typeface="Wingdings" pitchFamily="2" charset="2"/>
              <a:buChar char="§"/>
              <a:defRPr/>
            </a:pPr>
            <a:r>
              <a:rPr lang="es" sz="1050" dirty="0">
                <a:latin typeface="Open Sans" panose="020B0606030504020204" pitchFamily="34" charset="0"/>
                <a:ea typeface="Open Sans" panose="020B0606030504020204" pitchFamily="34" charset="0"/>
                <a:cs typeface="Open Sans" panose="020B0606030504020204" pitchFamily="34" charset="0"/>
              </a:rPr>
              <a:t>Los requisitos de negocio se </a:t>
            </a:r>
            <a:r>
              <a:rPr lang="es" sz="1050" b="1" dirty="0">
                <a:latin typeface="Open Sans" panose="020B0606030504020204" pitchFamily="34" charset="0"/>
                <a:ea typeface="Open Sans" panose="020B0606030504020204" pitchFamily="34" charset="0"/>
                <a:cs typeface="Open Sans" panose="020B0606030504020204" pitchFamily="34" charset="0"/>
              </a:rPr>
              <a:t>acuerdan y definen por adelantado</a:t>
            </a:r>
            <a:r>
              <a:rPr lang="es" sz="1050" dirty="0">
                <a:latin typeface="Open Sans" panose="020B0606030504020204" pitchFamily="34" charset="0"/>
                <a:ea typeface="Open Sans" panose="020B0606030504020204" pitchFamily="34" charset="0"/>
                <a:cs typeface="Open Sans" panose="020B0606030504020204" pitchFamily="34" charset="0"/>
              </a:rPr>
              <a:t>, sin visibilidad del trabajo hasta que se entrega una solución</a:t>
            </a:r>
          </a:p>
          <a:p>
            <a:pPr marL="115394" indent="-115394" defTabSz="685800">
              <a:spcAft>
                <a:spcPts val="300"/>
              </a:spcAft>
              <a:buFont typeface="Wingdings" pitchFamily="2" charset="2"/>
              <a:buChar char="§"/>
              <a:defRPr/>
            </a:pPr>
            <a:endParaRPr lang="en-US" sz="1050" dirty="0">
              <a:latin typeface="Open Sans" panose="020B0606030504020204" pitchFamily="34" charset="0"/>
              <a:ea typeface="Open Sans" panose="020B0606030504020204" pitchFamily="34" charset="0"/>
              <a:cs typeface="Open Sans" panose="020B0606030504020204" pitchFamily="34" charset="0"/>
            </a:endParaRPr>
          </a:p>
          <a:p>
            <a:pPr defTabSz="685800">
              <a:spcAft>
                <a:spcPts val="300"/>
              </a:spcAft>
              <a:defRPr/>
            </a:pPr>
            <a:r>
              <a:rPr lang="es" sz="1050" b="1" i="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Resultados en...</a:t>
            </a:r>
          </a:p>
          <a:p>
            <a:pPr marL="128588" indent="-128588" defTabSz="685800">
              <a:spcAft>
                <a:spcPts val="300"/>
              </a:spcAft>
              <a:buSzPct val="112000"/>
              <a:buFont typeface="Wingdings 2" panose="05020102010507070707" pitchFamily="18" charset="2"/>
              <a:buChar char=""/>
              <a:defRPr/>
            </a:pPr>
            <a:r>
              <a:rPr lang="es" sz="1050" b="1" dirty="0">
                <a:latin typeface="Open Sans" panose="020B0606030504020204" pitchFamily="34" charset="0"/>
                <a:ea typeface="Open Sans" panose="020B0606030504020204" pitchFamily="34" charset="0"/>
                <a:cs typeface="Open Sans" panose="020B0606030504020204" pitchFamily="34" charset="0"/>
              </a:rPr>
              <a:t>Proyectos que impulsan resultados de adentro hacia afuera </a:t>
            </a:r>
            <a:r>
              <a:rPr lang="es" sz="1050" dirty="0">
                <a:latin typeface="Open Sans" panose="020B0606030504020204" pitchFamily="34" charset="0"/>
                <a:ea typeface="Open Sans" panose="020B0606030504020204" pitchFamily="34" charset="0"/>
                <a:cs typeface="Open Sans" panose="020B0606030504020204" pitchFamily="34" charset="0"/>
              </a:rPr>
              <a:t>que no se centran en el cliente</a:t>
            </a:r>
          </a:p>
          <a:p>
            <a:pPr marL="128588" indent="-128588" defTabSz="685800">
              <a:spcAft>
                <a:spcPts val="300"/>
              </a:spcAft>
              <a:buSzPct val="112000"/>
              <a:buFont typeface="Wingdings 2" panose="05020102010507070707" pitchFamily="18" charset="2"/>
              <a:buChar char=""/>
              <a:defRPr/>
            </a:pPr>
            <a:r>
              <a:rPr lang="es" sz="1050" b="1" dirty="0">
                <a:latin typeface="Open Sans" panose="020B0606030504020204" pitchFamily="34" charset="0"/>
                <a:ea typeface="Open Sans" panose="020B0606030504020204" pitchFamily="34" charset="0"/>
                <a:cs typeface="Open Sans" panose="020B0606030504020204" pitchFamily="34" charset="0"/>
              </a:rPr>
              <a:t>Responsabilidad limitada</a:t>
            </a:r>
            <a:r>
              <a:rPr lang="es" sz="1050" dirty="0">
                <a:latin typeface="Open Sans" panose="020B0606030504020204" pitchFamily="34" charset="0"/>
                <a:ea typeface="Open Sans" panose="020B0606030504020204" pitchFamily="34" charset="0"/>
                <a:cs typeface="Open Sans" panose="020B0606030504020204" pitchFamily="34" charset="0"/>
              </a:rPr>
              <a:t> de los resultados empresariales debido a la falta de información de la propiedad de extremo a extremo sobre la solución a lo largo del proceso</a:t>
            </a:r>
          </a:p>
          <a:p>
            <a:pPr marL="128588" indent="-128588" defTabSz="685800">
              <a:spcAft>
                <a:spcPts val="300"/>
              </a:spcAft>
              <a:buSzPct val="112000"/>
              <a:buFont typeface="Wingdings 2" panose="05020102010507070707" pitchFamily="18" charset="2"/>
              <a:buChar char=""/>
              <a:defRPr/>
            </a:pPr>
            <a:r>
              <a:rPr lang="es" sz="1050" dirty="0">
                <a:latin typeface="Open Sans" panose="020B0606030504020204" pitchFamily="34" charset="0"/>
                <a:ea typeface="Open Sans" panose="020B0606030504020204" pitchFamily="34" charset="0"/>
                <a:cs typeface="Open Sans" panose="020B0606030504020204" pitchFamily="34" charset="0"/>
              </a:rPr>
              <a:t>Propiedad  y experiencia </a:t>
            </a:r>
            <a:r>
              <a:rPr lang="es" sz="1050" b="1" dirty="0">
                <a:latin typeface="Open Sans" panose="020B0606030504020204" pitchFamily="34" charset="0"/>
                <a:ea typeface="Open Sans" panose="020B0606030504020204" pitchFamily="34" charset="0"/>
                <a:cs typeface="Open Sans" panose="020B0606030504020204" pitchFamily="34" charset="0"/>
              </a:rPr>
              <a:t>poco claras en el desarrollo de productos</a:t>
            </a:r>
          </a:p>
        </p:txBody>
      </p:sp>
      <p:sp>
        <p:nvSpPr>
          <p:cNvPr id="7" name="Rectangle 6"/>
          <p:cNvSpPr/>
          <p:nvPr/>
        </p:nvSpPr>
        <p:spPr>
          <a:xfrm>
            <a:off x="6861187" y="3809075"/>
            <a:ext cx="4860000" cy="2400657"/>
          </a:xfrm>
          <a:prstGeom prst="rect">
            <a:avLst/>
          </a:prstGeom>
        </p:spPr>
        <p:txBody>
          <a:bodyPr wrap="square" lIns="36000">
            <a:spAutoFit/>
          </a:bodyPr>
          <a:lstStyle/>
          <a:p>
            <a:pPr marL="115394" indent="-115394" defTabSz="685800">
              <a:spcAft>
                <a:spcPts val="300"/>
              </a:spcAft>
              <a:buFont typeface="Wingdings" pitchFamily="2" charset="2"/>
              <a:buChar char="§"/>
              <a:defRPr/>
            </a:pPr>
            <a:r>
              <a:rPr lang="es" sz="1000" dirty="0">
                <a:latin typeface="Open Sans" panose="020B0606030504020204" pitchFamily="34" charset="0"/>
                <a:ea typeface="Open Sans" panose="020B0606030504020204" pitchFamily="34" charset="0"/>
                <a:cs typeface="Open Sans" panose="020B0606030504020204" pitchFamily="34" charset="0"/>
              </a:rPr>
              <a:t>Los equipos se fijan </a:t>
            </a:r>
            <a:r>
              <a:rPr lang="es" sz="1000" b="1" i="1" dirty="0">
                <a:latin typeface="Open Sans" panose="020B0606030504020204" pitchFamily="34" charset="0"/>
                <a:ea typeface="Open Sans" panose="020B0606030504020204" pitchFamily="34" charset="0"/>
                <a:cs typeface="Open Sans" panose="020B0606030504020204" pitchFamily="34" charset="0"/>
              </a:rPr>
              <a:t>en torno a un producto </a:t>
            </a:r>
            <a:r>
              <a:rPr lang="es" sz="1000" dirty="0">
                <a:latin typeface="Open Sans" panose="020B0606030504020204" pitchFamily="34" charset="0"/>
                <a:ea typeface="Open Sans" panose="020B0606030504020204" pitchFamily="34" charset="0"/>
                <a:cs typeface="Open Sans" panose="020B0606030504020204" pitchFamily="34" charset="0"/>
              </a:rPr>
              <a:t>y se centran en </a:t>
            </a:r>
            <a:r>
              <a:rPr lang="es" sz="1000" b="1" i="1" dirty="0">
                <a:latin typeface="Open Sans" panose="020B0606030504020204" pitchFamily="34" charset="0"/>
                <a:ea typeface="Open Sans" panose="020B0606030504020204" pitchFamily="34" charset="0"/>
                <a:cs typeface="Open Sans" panose="020B0606030504020204" pitchFamily="34" charset="0"/>
              </a:rPr>
              <a:t>lograr resultados empresariales de fuera hacia adentro</a:t>
            </a:r>
          </a:p>
          <a:p>
            <a:pPr marL="115394" indent="-115394" defTabSz="685800">
              <a:spcAft>
                <a:spcPts val="300"/>
              </a:spcAft>
              <a:buFont typeface="Wingdings" pitchFamily="2" charset="2"/>
              <a:buChar char="§"/>
              <a:defRPr/>
            </a:pPr>
            <a:r>
              <a:rPr lang="es" sz="1000" b="1" i="1" dirty="0">
                <a:latin typeface="Open Sans" panose="020B0606030504020204" pitchFamily="34" charset="0"/>
                <a:ea typeface="Open Sans" panose="020B0606030504020204" pitchFamily="34" charset="0"/>
                <a:cs typeface="Open Sans" panose="020B0606030504020204" pitchFamily="34" charset="0"/>
              </a:rPr>
              <a:t>Énfasis temprano </a:t>
            </a:r>
            <a:r>
              <a:rPr lang="es" sz="1000" dirty="0">
                <a:latin typeface="Open Sans" panose="020B0606030504020204" pitchFamily="34" charset="0"/>
                <a:ea typeface="Open Sans" panose="020B0606030504020204" pitchFamily="34" charset="0"/>
                <a:cs typeface="Open Sans" panose="020B0606030504020204" pitchFamily="34" charset="0"/>
              </a:rPr>
              <a:t>en desglosar el trabajo para acelerar el </a:t>
            </a:r>
            <a:r>
              <a:rPr lang="es" sz="1000" b="1" i="1" dirty="0">
                <a:latin typeface="Open Sans" panose="020B0606030504020204" pitchFamily="34" charset="0"/>
                <a:ea typeface="Open Sans" panose="020B0606030504020204" pitchFamily="34" charset="0"/>
                <a:cs typeface="Open Sans" panose="020B0606030504020204" pitchFamily="34" charset="0"/>
              </a:rPr>
              <a:t>tiempo de creación de valor para el cliente</a:t>
            </a:r>
          </a:p>
          <a:p>
            <a:pPr marL="115394" indent="-115394" defTabSz="685800">
              <a:spcAft>
                <a:spcPts val="300"/>
              </a:spcAft>
              <a:buFont typeface="Wingdings" pitchFamily="2" charset="2"/>
              <a:buChar char="§"/>
              <a:defRPr/>
            </a:pPr>
            <a:r>
              <a:rPr lang="es" sz="1000" dirty="0">
                <a:latin typeface="Open Sans" panose="020B0606030504020204" pitchFamily="34" charset="0"/>
                <a:ea typeface="Open Sans" panose="020B0606030504020204" pitchFamily="34" charset="0"/>
                <a:cs typeface="Open Sans" panose="020B0606030504020204" pitchFamily="34" charset="0"/>
              </a:rPr>
              <a:t>El trabajo se distribuye entre </a:t>
            </a:r>
            <a:r>
              <a:rPr lang="es" sz="1000" b="1" i="1" dirty="0">
                <a:latin typeface="Open Sans" panose="020B0606030504020204" pitchFamily="34" charset="0"/>
                <a:ea typeface="Open Sans" panose="020B0606030504020204" pitchFamily="34" charset="0"/>
                <a:cs typeface="Open Sans" panose="020B0606030504020204" pitchFamily="34" charset="0"/>
              </a:rPr>
              <a:t>equipos multifuncionales pequeños y estables</a:t>
            </a:r>
          </a:p>
          <a:p>
            <a:pPr marL="115394" indent="-115394" defTabSz="685800">
              <a:spcAft>
                <a:spcPts val="300"/>
              </a:spcAft>
              <a:buFont typeface="Wingdings" pitchFamily="2" charset="2"/>
              <a:buChar char="§"/>
              <a:defRPr/>
            </a:pPr>
            <a:r>
              <a:rPr lang="es" sz="1000" b="1" i="1" dirty="0">
                <a:latin typeface="Open Sans" panose="020B0606030504020204" pitchFamily="34" charset="0"/>
                <a:ea typeface="Open Sans" panose="020B0606030504020204" pitchFamily="34" charset="0"/>
                <a:cs typeface="Open Sans" panose="020B0606030504020204" pitchFamily="34" charset="0"/>
              </a:rPr>
              <a:t>Responsabilidad del trabajo de</a:t>
            </a:r>
            <a:r>
              <a:rPr lang="es" sz="1000" dirty="0">
                <a:latin typeface="Open Sans" panose="020B0606030504020204" pitchFamily="34" charset="0"/>
                <a:ea typeface="Open Sans" panose="020B0606030504020204" pitchFamily="34" charset="0"/>
                <a:cs typeface="Open Sans" panose="020B0606030504020204" pitchFamily="34" charset="0"/>
              </a:rPr>
              <a:t> los equipos </a:t>
            </a:r>
          </a:p>
          <a:p>
            <a:pPr marL="115394" indent="-115394" defTabSz="685800">
              <a:spcAft>
                <a:spcPts val="300"/>
              </a:spcAft>
              <a:buFont typeface="Wingdings" pitchFamily="2" charset="2"/>
              <a:buChar char="§"/>
              <a:defRPr/>
            </a:pPr>
            <a:endParaRPr lang="en-US" sz="1000" b="1" i="1" dirty="0">
              <a:latin typeface="Open Sans" panose="020B0606030504020204" pitchFamily="34" charset="0"/>
              <a:ea typeface="Open Sans" panose="020B0606030504020204" pitchFamily="34" charset="0"/>
              <a:cs typeface="Open Sans" panose="020B0606030504020204" pitchFamily="34" charset="0"/>
            </a:endParaRPr>
          </a:p>
          <a:p>
            <a:pPr defTabSz="685800">
              <a:spcAft>
                <a:spcPts val="300"/>
              </a:spcAft>
              <a:defRPr/>
            </a:pPr>
            <a:r>
              <a:rPr lang="es" sz="10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Resultados en...</a:t>
            </a:r>
          </a:p>
          <a:p>
            <a:pPr marL="128588" indent="-128588" defTabSz="685800">
              <a:spcAft>
                <a:spcPts val="300"/>
              </a:spcAft>
              <a:buFont typeface="Wingdings" panose="05000000000000000000" pitchFamily="2" charset="2"/>
              <a:buChar char="ü"/>
              <a:defRPr/>
            </a:pPr>
            <a:r>
              <a:rPr lang="es" sz="1000" b="1" dirty="0">
                <a:latin typeface="Open Sans" panose="020B0606030504020204" pitchFamily="34" charset="0"/>
                <a:ea typeface="Open Sans" panose="020B0606030504020204" pitchFamily="34" charset="0"/>
                <a:cs typeface="Open Sans" panose="020B0606030504020204" pitchFamily="34" charset="0"/>
              </a:rPr>
              <a:t>Mayor proximidad al cliente </a:t>
            </a:r>
            <a:r>
              <a:rPr lang="es" sz="1000" dirty="0">
                <a:latin typeface="Open Sans" panose="020B0606030504020204" pitchFamily="34" charset="0"/>
                <a:ea typeface="Open Sans" panose="020B0606030504020204" pitchFamily="34" charset="0"/>
                <a:cs typeface="Open Sans" panose="020B0606030504020204" pitchFamily="34" charset="0"/>
              </a:rPr>
              <a:t> a través de la reducción de las transferencias y un propietario de producto dedicado</a:t>
            </a:r>
          </a:p>
          <a:p>
            <a:pPr marL="128588" indent="-128588" defTabSz="685800">
              <a:spcAft>
                <a:spcPts val="300"/>
              </a:spcAft>
              <a:buFont typeface="Wingdings" panose="05000000000000000000" pitchFamily="2" charset="2"/>
              <a:buChar char="ü"/>
              <a:defRPr/>
            </a:pPr>
            <a:r>
              <a:rPr lang="es" sz="1000" b="1" dirty="0">
                <a:latin typeface="Open Sans" panose="020B0606030504020204" pitchFamily="34" charset="0"/>
                <a:ea typeface="Open Sans" panose="020B0606030504020204" pitchFamily="34" charset="0"/>
                <a:cs typeface="Open Sans" panose="020B0606030504020204" pitchFamily="34" charset="0"/>
              </a:rPr>
              <a:t>Aumento del rendimiento </a:t>
            </a:r>
            <a:r>
              <a:rPr lang="es" sz="1000" dirty="0">
                <a:latin typeface="Open Sans" panose="020B0606030504020204" pitchFamily="34" charset="0"/>
                <a:ea typeface="Open Sans" panose="020B0606030504020204" pitchFamily="34" charset="0"/>
                <a:cs typeface="Open Sans" panose="020B0606030504020204" pitchFamily="34" charset="0"/>
              </a:rPr>
              <a:t>gracias al esfuerzo del equipo dedicado</a:t>
            </a:r>
          </a:p>
          <a:p>
            <a:pPr marL="128588" indent="-128588" defTabSz="685800">
              <a:spcAft>
                <a:spcPts val="300"/>
              </a:spcAft>
              <a:buFont typeface="Wingdings" panose="05000000000000000000" pitchFamily="2" charset="2"/>
              <a:buChar char="ü"/>
              <a:defRPr/>
            </a:pPr>
            <a:r>
              <a:rPr lang="es" sz="1000" b="1" dirty="0">
                <a:latin typeface="Open Sans" panose="020B0606030504020204" pitchFamily="34" charset="0"/>
                <a:ea typeface="Open Sans" panose="020B0606030504020204" pitchFamily="34" charset="0"/>
                <a:cs typeface="Open Sans" panose="020B0606030504020204" pitchFamily="34" charset="0"/>
              </a:rPr>
              <a:t>Propiedad clara de los componentes del producto </a:t>
            </a:r>
            <a:r>
              <a:rPr lang="es" sz="1000" dirty="0">
                <a:latin typeface="Open Sans" panose="020B0606030504020204" pitchFamily="34" charset="0"/>
                <a:ea typeface="Open Sans" panose="020B0606030504020204" pitchFamily="34" charset="0"/>
                <a:cs typeface="Open Sans" panose="020B0606030504020204" pitchFamily="34" charset="0"/>
              </a:rPr>
              <a:t>para fomentar la responsabilidad y la retroalimentación frecuente</a:t>
            </a:r>
            <a:endParaRPr lang="en-US" sz="1000" b="1" i="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09" name="Straight Arrow Connector 208">
            <a:extLst>
              <a:ext uri="{FF2B5EF4-FFF2-40B4-BE49-F238E27FC236}">
                <a16:creationId xmlns:a16="http://schemas.microsoft.com/office/drawing/2014/main" id="{FA60CC83-9E1B-453F-9885-CF363F0AB151}"/>
              </a:ext>
            </a:extLst>
          </p:cNvPr>
          <p:cNvCxnSpPr>
            <a:cxnSpLocks/>
          </p:cNvCxnSpPr>
          <p:nvPr/>
        </p:nvCxnSpPr>
        <p:spPr>
          <a:xfrm>
            <a:off x="4706715" y="1802042"/>
            <a:ext cx="2597596" cy="0"/>
          </a:xfrm>
          <a:prstGeom prst="straightConnector1">
            <a:avLst/>
          </a:prstGeom>
          <a:ln w="50800">
            <a:gradFill>
              <a:gsLst>
                <a:gs pos="0">
                  <a:schemeClr val="bg2"/>
                </a:gs>
                <a:gs pos="100000">
                  <a:schemeClr val="accent2"/>
                </a:gs>
              </a:gsLst>
              <a:lin ang="21594000" scaled="0"/>
            </a:gradFill>
            <a:headEnd type="oval"/>
            <a:tailEnd type="triangle"/>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E4A259F7-0597-404A-A29C-F06D45BE6DAE}"/>
              </a:ext>
            </a:extLst>
          </p:cNvPr>
          <p:cNvSpPr/>
          <p:nvPr/>
        </p:nvSpPr>
        <p:spPr>
          <a:xfrm>
            <a:off x="1184336" y="1668257"/>
            <a:ext cx="3087679"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s" sz="1400" b="1" spc="300">
                <a:solidFill>
                  <a:schemeClr val="bg2"/>
                </a:solidFill>
                <a:latin typeface="Open Sans" panose="020B0606030504020204" pitchFamily="34" charset="0"/>
                <a:ea typeface="Open Sans" panose="020B0606030504020204" pitchFamily="34" charset="0"/>
                <a:cs typeface="Open Sans" panose="020B0606030504020204" pitchFamily="34" charset="0"/>
              </a:rPr>
              <a:t>PROYECTO</a:t>
            </a:r>
          </a:p>
        </p:txBody>
      </p:sp>
      <p:sp>
        <p:nvSpPr>
          <p:cNvPr id="212" name="Rectangle 211">
            <a:extLst>
              <a:ext uri="{FF2B5EF4-FFF2-40B4-BE49-F238E27FC236}">
                <a16:creationId xmlns:a16="http://schemas.microsoft.com/office/drawing/2014/main" id="{C93AD210-A789-4176-87EB-99429BA6B3C5}"/>
              </a:ext>
            </a:extLst>
          </p:cNvPr>
          <p:cNvSpPr/>
          <p:nvPr/>
        </p:nvSpPr>
        <p:spPr>
          <a:xfrm>
            <a:off x="7177668" y="1668257"/>
            <a:ext cx="3784777" cy="307777"/>
          </a:xfrm>
          <a:prstGeom prst="rect">
            <a:avLst/>
          </a:prstGeom>
        </p:spPr>
        <p:txBody>
          <a:bodyPr wrap="square">
            <a:spAutoFit/>
          </a:bodyPr>
          <a:lstStyle/>
          <a:p>
            <a:pPr algn="ctr">
              <a:spcAft>
                <a:spcPts val="1200"/>
              </a:spcAft>
              <a:defRPr/>
            </a:pPr>
            <a:r>
              <a:rPr lang="es" sz="1400" b="1" spc="300">
                <a:solidFill>
                  <a:schemeClr val="accent2"/>
                </a:solidFill>
                <a:latin typeface="Open Sans" panose="020B0606030504020204" pitchFamily="34" charset="0"/>
                <a:ea typeface="Open Sans" panose="020B0606030504020204" pitchFamily="34" charset="0"/>
                <a:cs typeface="Open Sans" panose="020B0606030504020204" pitchFamily="34" charset="0"/>
              </a:rPr>
              <a:t>PRODUCTO</a:t>
            </a:r>
            <a:endParaRPr lang="en-US" sz="1600" b="1" spc="300" baseline="3000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5" name="Freeform 141">
            <a:extLst>
              <a:ext uri="{FF2B5EF4-FFF2-40B4-BE49-F238E27FC236}">
                <a16:creationId xmlns:a16="http://schemas.microsoft.com/office/drawing/2014/main" id="{FB09B614-8530-433E-9B4E-A364B358211B}"/>
              </a:ext>
            </a:extLst>
          </p:cNvPr>
          <p:cNvSpPr>
            <a:spLocks noChangeAspect="1" noEditPoints="1"/>
          </p:cNvSpPr>
          <p:nvPr/>
        </p:nvSpPr>
        <p:spPr bwMode="auto">
          <a:xfrm>
            <a:off x="543157" y="2350156"/>
            <a:ext cx="298092" cy="298092"/>
          </a:xfrm>
          <a:custGeom>
            <a:avLst/>
            <a:gdLst>
              <a:gd name="T0" fmla="*/ 341 w 512"/>
              <a:gd name="T1" fmla="*/ 330 h 512"/>
              <a:gd name="T2" fmla="*/ 138 w 512"/>
              <a:gd name="T3" fmla="*/ 224 h 512"/>
              <a:gd name="T4" fmla="*/ 224 w 512"/>
              <a:gd name="T5" fmla="*/ 248 h 512"/>
              <a:gd name="T6" fmla="*/ 240 w 512"/>
              <a:gd name="T7" fmla="*/ 234 h 512"/>
              <a:gd name="T8" fmla="*/ 247 w 512"/>
              <a:gd name="T9" fmla="*/ 242 h 512"/>
              <a:gd name="T10" fmla="*/ 264 w 512"/>
              <a:gd name="T11" fmla="*/ 259 h 512"/>
              <a:gd name="T12" fmla="*/ 244 w 512"/>
              <a:gd name="T13" fmla="*/ 254 h 512"/>
              <a:gd name="T14" fmla="*/ 234 w 512"/>
              <a:gd name="T15" fmla="*/ 260 h 512"/>
              <a:gd name="T16" fmla="*/ 240 w 512"/>
              <a:gd name="T17" fmla="*/ 267 h 512"/>
              <a:gd name="T18" fmla="*/ 261 w 512"/>
              <a:gd name="T19" fmla="*/ 276 h 512"/>
              <a:gd name="T20" fmla="*/ 269 w 512"/>
              <a:gd name="T21" fmla="*/ 290 h 512"/>
              <a:gd name="T22" fmla="*/ 247 w 512"/>
              <a:gd name="T23" fmla="*/ 309 h 512"/>
              <a:gd name="T24" fmla="*/ 240 w 512"/>
              <a:gd name="T25" fmla="*/ 320 h 512"/>
              <a:gd name="T26" fmla="*/ 218 w 512"/>
              <a:gd name="T27" fmla="*/ 305 h 512"/>
              <a:gd name="T28" fmla="*/ 229 w 512"/>
              <a:gd name="T29" fmla="*/ 295 h 512"/>
              <a:gd name="T30" fmla="*/ 244 w 512"/>
              <a:gd name="T31" fmla="*/ 297 h 512"/>
              <a:gd name="T32" fmla="*/ 254 w 512"/>
              <a:gd name="T33" fmla="*/ 291 h 512"/>
              <a:gd name="T34" fmla="*/ 247 w 512"/>
              <a:gd name="T35" fmla="*/ 284 h 512"/>
              <a:gd name="T36" fmla="*/ 237 w 512"/>
              <a:gd name="T37" fmla="*/ 280 h 512"/>
              <a:gd name="T38" fmla="*/ 218 w 512"/>
              <a:gd name="T39" fmla="*/ 260 h 512"/>
              <a:gd name="T40" fmla="*/ 181 w 512"/>
              <a:gd name="T41" fmla="*/ 181 h 512"/>
              <a:gd name="T42" fmla="*/ 384 w 512"/>
              <a:gd name="T43" fmla="*/ 288 h 512"/>
              <a:gd name="T44" fmla="*/ 362 w 512"/>
              <a:gd name="T45" fmla="*/ 213 h 512"/>
              <a:gd name="T46" fmla="*/ 181 w 512"/>
              <a:gd name="T47" fmla="*/ 202 h 512"/>
              <a:gd name="T48" fmla="*/ 256 w 512"/>
              <a:gd name="T49" fmla="*/ 0 h 512"/>
              <a:gd name="T50" fmla="*/ 256 w 512"/>
              <a:gd name="T51" fmla="*/ 512 h 512"/>
              <a:gd name="T52" fmla="*/ 256 w 512"/>
              <a:gd name="T53" fmla="*/ 0 h 512"/>
              <a:gd name="T54" fmla="*/ 394 w 512"/>
              <a:gd name="T55" fmla="*/ 309 h 512"/>
              <a:gd name="T56" fmla="*/ 362 w 512"/>
              <a:gd name="T57" fmla="*/ 341 h 512"/>
              <a:gd name="T58" fmla="*/ 128 w 512"/>
              <a:gd name="T59" fmla="*/ 352 h 512"/>
              <a:gd name="T60" fmla="*/ 117 w 512"/>
              <a:gd name="T61" fmla="*/ 213 h 512"/>
              <a:gd name="T62" fmla="*/ 160 w 512"/>
              <a:gd name="T63" fmla="*/ 202 h 512"/>
              <a:gd name="T64" fmla="*/ 170 w 512"/>
              <a:gd name="T65" fmla="*/ 160 h 512"/>
              <a:gd name="T66" fmla="*/ 405 w 512"/>
              <a:gd name="T6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138" y="330"/>
                </a:moveTo>
                <a:cubicBezTo>
                  <a:pt x="341" y="330"/>
                  <a:pt x="341" y="330"/>
                  <a:pt x="341" y="330"/>
                </a:cubicBezTo>
                <a:cubicBezTo>
                  <a:pt x="341" y="224"/>
                  <a:pt x="341" y="224"/>
                  <a:pt x="341" y="224"/>
                </a:cubicBezTo>
                <a:cubicBezTo>
                  <a:pt x="138" y="224"/>
                  <a:pt x="138" y="224"/>
                  <a:pt x="138" y="224"/>
                </a:cubicBezTo>
                <a:lnTo>
                  <a:pt x="138" y="330"/>
                </a:lnTo>
                <a:close/>
                <a:moveTo>
                  <a:pt x="224" y="248"/>
                </a:moveTo>
                <a:cubicBezTo>
                  <a:pt x="228" y="245"/>
                  <a:pt x="233" y="243"/>
                  <a:pt x="240" y="242"/>
                </a:cubicBezTo>
                <a:cubicBezTo>
                  <a:pt x="240" y="234"/>
                  <a:pt x="240" y="234"/>
                  <a:pt x="240" y="234"/>
                </a:cubicBezTo>
                <a:cubicBezTo>
                  <a:pt x="247" y="234"/>
                  <a:pt x="247" y="234"/>
                  <a:pt x="247" y="234"/>
                </a:cubicBezTo>
                <a:cubicBezTo>
                  <a:pt x="247" y="242"/>
                  <a:pt x="247" y="242"/>
                  <a:pt x="247" y="242"/>
                </a:cubicBezTo>
                <a:cubicBezTo>
                  <a:pt x="255" y="242"/>
                  <a:pt x="262" y="244"/>
                  <a:pt x="268" y="247"/>
                </a:cubicBezTo>
                <a:cubicBezTo>
                  <a:pt x="264" y="259"/>
                  <a:pt x="264" y="259"/>
                  <a:pt x="264" y="259"/>
                </a:cubicBezTo>
                <a:cubicBezTo>
                  <a:pt x="258" y="256"/>
                  <a:pt x="253" y="255"/>
                  <a:pt x="247" y="255"/>
                </a:cubicBezTo>
                <a:cubicBezTo>
                  <a:pt x="247" y="255"/>
                  <a:pt x="246" y="254"/>
                  <a:pt x="244" y="254"/>
                </a:cubicBezTo>
                <a:cubicBezTo>
                  <a:pt x="242" y="254"/>
                  <a:pt x="240" y="255"/>
                  <a:pt x="240" y="255"/>
                </a:cubicBezTo>
                <a:cubicBezTo>
                  <a:pt x="236" y="255"/>
                  <a:pt x="234" y="257"/>
                  <a:pt x="234" y="260"/>
                </a:cubicBezTo>
                <a:cubicBezTo>
                  <a:pt x="234" y="262"/>
                  <a:pt x="234" y="263"/>
                  <a:pt x="235" y="264"/>
                </a:cubicBezTo>
                <a:cubicBezTo>
                  <a:pt x="236" y="265"/>
                  <a:pt x="238" y="266"/>
                  <a:pt x="240" y="267"/>
                </a:cubicBezTo>
                <a:cubicBezTo>
                  <a:pt x="247" y="270"/>
                  <a:pt x="247" y="270"/>
                  <a:pt x="247" y="270"/>
                </a:cubicBezTo>
                <a:cubicBezTo>
                  <a:pt x="254" y="272"/>
                  <a:pt x="259" y="274"/>
                  <a:pt x="261" y="276"/>
                </a:cubicBezTo>
                <a:cubicBezTo>
                  <a:pt x="264" y="278"/>
                  <a:pt x="266" y="280"/>
                  <a:pt x="268" y="282"/>
                </a:cubicBezTo>
                <a:cubicBezTo>
                  <a:pt x="269" y="285"/>
                  <a:pt x="269" y="287"/>
                  <a:pt x="269" y="290"/>
                </a:cubicBezTo>
                <a:cubicBezTo>
                  <a:pt x="269" y="296"/>
                  <a:pt x="268" y="300"/>
                  <a:pt x="264" y="303"/>
                </a:cubicBezTo>
                <a:cubicBezTo>
                  <a:pt x="260" y="307"/>
                  <a:pt x="254" y="309"/>
                  <a:pt x="247" y="309"/>
                </a:cubicBezTo>
                <a:cubicBezTo>
                  <a:pt x="247" y="320"/>
                  <a:pt x="247" y="320"/>
                  <a:pt x="247" y="320"/>
                </a:cubicBezTo>
                <a:cubicBezTo>
                  <a:pt x="240" y="320"/>
                  <a:pt x="240" y="320"/>
                  <a:pt x="240" y="320"/>
                </a:cubicBezTo>
                <a:cubicBezTo>
                  <a:pt x="240" y="309"/>
                  <a:pt x="240" y="309"/>
                  <a:pt x="240" y="309"/>
                </a:cubicBezTo>
                <a:cubicBezTo>
                  <a:pt x="232" y="309"/>
                  <a:pt x="225" y="308"/>
                  <a:pt x="218" y="305"/>
                </a:cubicBezTo>
                <a:cubicBezTo>
                  <a:pt x="218" y="292"/>
                  <a:pt x="218" y="292"/>
                  <a:pt x="218" y="292"/>
                </a:cubicBezTo>
                <a:cubicBezTo>
                  <a:pt x="221" y="293"/>
                  <a:pt x="225" y="294"/>
                  <a:pt x="229" y="295"/>
                </a:cubicBezTo>
                <a:cubicBezTo>
                  <a:pt x="233" y="297"/>
                  <a:pt x="237" y="297"/>
                  <a:pt x="240" y="297"/>
                </a:cubicBezTo>
                <a:cubicBezTo>
                  <a:pt x="240" y="297"/>
                  <a:pt x="242" y="297"/>
                  <a:pt x="244" y="297"/>
                </a:cubicBezTo>
                <a:cubicBezTo>
                  <a:pt x="246" y="297"/>
                  <a:pt x="247" y="297"/>
                  <a:pt x="247" y="297"/>
                </a:cubicBezTo>
                <a:cubicBezTo>
                  <a:pt x="252" y="296"/>
                  <a:pt x="254" y="294"/>
                  <a:pt x="254" y="291"/>
                </a:cubicBezTo>
                <a:cubicBezTo>
                  <a:pt x="254" y="290"/>
                  <a:pt x="254" y="288"/>
                  <a:pt x="252" y="287"/>
                </a:cubicBezTo>
                <a:cubicBezTo>
                  <a:pt x="251" y="286"/>
                  <a:pt x="250" y="285"/>
                  <a:pt x="247" y="284"/>
                </a:cubicBezTo>
                <a:cubicBezTo>
                  <a:pt x="240" y="282"/>
                  <a:pt x="240" y="282"/>
                  <a:pt x="240" y="282"/>
                </a:cubicBezTo>
                <a:cubicBezTo>
                  <a:pt x="237" y="280"/>
                  <a:pt x="237" y="280"/>
                  <a:pt x="237" y="280"/>
                </a:cubicBezTo>
                <a:cubicBezTo>
                  <a:pt x="230" y="278"/>
                  <a:pt x="225" y="275"/>
                  <a:pt x="222" y="272"/>
                </a:cubicBezTo>
                <a:cubicBezTo>
                  <a:pt x="220" y="269"/>
                  <a:pt x="218" y="265"/>
                  <a:pt x="218" y="260"/>
                </a:cubicBezTo>
                <a:cubicBezTo>
                  <a:pt x="218" y="255"/>
                  <a:pt x="220" y="251"/>
                  <a:pt x="224" y="248"/>
                </a:cubicBezTo>
                <a:close/>
                <a:moveTo>
                  <a:pt x="181" y="181"/>
                </a:moveTo>
                <a:cubicBezTo>
                  <a:pt x="384" y="181"/>
                  <a:pt x="384" y="181"/>
                  <a:pt x="384" y="181"/>
                </a:cubicBezTo>
                <a:cubicBezTo>
                  <a:pt x="384" y="288"/>
                  <a:pt x="384" y="288"/>
                  <a:pt x="384" y="288"/>
                </a:cubicBezTo>
                <a:cubicBezTo>
                  <a:pt x="362" y="288"/>
                  <a:pt x="362" y="288"/>
                  <a:pt x="362" y="288"/>
                </a:cubicBezTo>
                <a:cubicBezTo>
                  <a:pt x="362" y="213"/>
                  <a:pt x="362" y="213"/>
                  <a:pt x="362" y="213"/>
                </a:cubicBezTo>
                <a:cubicBezTo>
                  <a:pt x="362" y="207"/>
                  <a:pt x="358" y="202"/>
                  <a:pt x="352" y="202"/>
                </a:cubicBezTo>
                <a:cubicBezTo>
                  <a:pt x="181" y="202"/>
                  <a:pt x="181" y="202"/>
                  <a:pt x="181" y="202"/>
                </a:cubicBezTo>
                <a:lnTo>
                  <a:pt x="181" y="181"/>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98"/>
                </a:moveTo>
                <a:cubicBezTo>
                  <a:pt x="405" y="304"/>
                  <a:pt x="400" y="309"/>
                  <a:pt x="394" y="309"/>
                </a:cubicBezTo>
                <a:cubicBezTo>
                  <a:pt x="362" y="309"/>
                  <a:pt x="362" y="309"/>
                  <a:pt x="362" y="309"/>
                </a:cubicBezTo>
                <a:cubicBezTo>
                  <a:pt x="362" y="341"/>
                  <a:pt x="362" y="341"/>
                  <a:pt x="362" y="341"/>
                </a:cubicBezTo>
                <a:cubicBezTo>
                  <a:pt x="362" y="347"/>
                  <a:pt x="358" y="352"/>
                  <a:pt x="352" y="352"/>
                </a:cubicBezTo>
                <a:cubicBezTo>
                  <a:pt x="128" y="352"/>
                  <a:pt x="128" y="352"/>
                  <a:pt x="128" y="352"/>
                </a:cubicBezTo>
                <a:cubicBezTo>
                  <a:pt x="122" y="352"/>
                  <a:pt x="117" y="347"/>
                  <a:pt x="117" y="341"/>
                </a:cubicBezTo>
                <a:cubicBezTo>
                  <a:pt x="117" y="213"/>
                  <a:pt x="117" y="213"/>
                  <a:pt x="117" y="213"/>
                </a:cubicBezTo>
                <a:cubicBezTo>
                  <a:pt x="117" y="207"/>
                  <a:pt x="122" y="202"/>
                  <a:pt x="128" y="202"/>
                </a:cubicBezTo>
                <a:cubicBezTo>
                  <a:pt x="160" y="202"/>
                  <a:pt x="160" y="202"/>
                  <a:pt x="160" y="202"/>
                </a:cubicBezTo>
                <a:cubicBezTo>
                  <a:pt x="160" y="170"/>
                  <a:pt x="160" y="170"/>
                  <a:pt x="160" y="170"/>
                </a:cubicBezTo>
                <a:cubicBezTo>
                  <a:pt x="160" y="164"/>
                  <a:pt x="164" y="160"/>
                  <a:pt x="170" y="160"/>
                </a:cubicBezTo>
                <a:cubicBezTo>
                  <a:pt x="394" y="160"/>
                  <a:pt x="394" y="160"/>
                  <a:pt x="394" y="160"/>
                </a:cubicBezTo>
                <a:cubicBezTo>
                  <a:pt x="400" y="160"/>
                  <a:pt x="405" y="164"/>
                  <a:pt x="405" y="170"/>
                </a:cubicBezTo>
                <a:lnTo>
                  <a:pt x="405" y="298"/>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p:cNvSpPr/>
          <p:nvPr/>
        </p:nvSpPr>
        <p:spPr bwMode="gray">
          <a:xfrm>
            <a:off x="902208" y="2401666"/>
            <a:ext cx="451104" cy="195072"/>
          </a:xfrm>
          <a:prstGeom prst="rect">
            <a:avLst/>
          </a:prstGeom>
          <a:solidFill>
            <a:schemeClr val="bg1"/>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800" b="1"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Proyecto </a:t>
            </a:r>
          </a:p>
        </p:txBody>
      </p:sp>
      <p:sp>
        <p:nvSpPr>
          <p:cNvPr id="216" name="Freeform 141">
            <a:extLst>
              <a:ext uri="{FF2B5EF4-FFF2-40B4-BE49-F238E27FC236}">
                <a16:creationId xmlns:a16="http://schemas.microsoft.com/office/drawing/2014/main" id="{FB09B614-8530-433E-9B4E-A364B358211B}"/>
              </a:ext>
            </a:extLst>
          </p:cNvPr>
          <p:cNvSpPr>
            <a:spLocks noChangeAspect="1" noEditPoints="1"/>
          </p:cNvSpPr>
          <p:nvPr/>
        </p:nvSpPr>
        <p:spPr bwMode="auto">
          <a:xfrm>
            <a:off x="543157" y="2828779"/>
            <a:ext cx="298092" cy="298092"/>
          </a:xfrm>
          <a:custGeom>
            <a:avLst/>
            <a:gdLst>
              <a:gd name="T0" fmla="*/ 341 w 512"/>
              <a:gd name="T1" fmla="*/ 330 h 512"/>
              <a:gd name="T2" fmla="*/ 138 w 512"/>
              <a:gd name="T3" fmla="*/ 224 h 512"/>
              <a:gd name="T4" fmla="*/ 224 w 512"/>
              <a:gd name="T5" fmla="*/ 248 h 512"/>
              <a:gd name="T6" fmla="*/ 240 w 512"/>
              <a:gd name="T7" fmla="*/ 234 h 512"/>
              <a:gd name="T8" fmla="*/ 247 w 512"/>
              <a:gd name="T9" fmla="*/ 242 h 512"/>
              <a:gd name="T10" fmla="*/ 264 w 512"/>
              <a:gd name="T11" fmla="*/ 259 h 512"/>
              <a:gd name="T12" fmla="*/ 244 w 512"/>
              <a:gd name="T13" fmla="*/ 254 h 512"/>
              <a:gd name="T14" fmla="*/ 234 w 512"/>
              <a:gd name="T15" fmla="*/ 260 h 512"/>
              <a:gd name="T16" fmla="*/ 240 w 512"/>
              <a:gd name="T17" fmla="*/ 267 h 512"/>
              <a:gd name="T18" fmla="*/ 261 w 512"/>
              <a:gd name="T19" fmla="*/ 276 h 512"/>
              <a:gd name="T20" fmla="*/ 269 w 512"/>
              <a:gd name="T21" fmla="*/ 290 h 512"/>
              <a:gd name="T22" fmla="*/ 247 w 512"/>
              <a:gd name="T23" fmla="*/ 309 h 512"/>
              <a:gd name="T24" fmla="*/ 240 w 512"/>
              <a:gd name="T25" fmla="*/ 320 h 512"/>
              <a:gd name="T26" fmla="*/ 218 w 512"/>
              <a:gd name="T27" fmla="*/ 305 h 512"/>
              <a:gd name="T28" fmla="*/ 229 w 512"/>
              <a:gd name="T29" fmla="*/ 295 h 512"/>
              <a:gd name="T30" fmla="*/ 244 w 512"/>
              <a:gd name="T31" fmla="*/ 297 h 512"/>
              <a:gd name="T32" fmla="*/ 254 w 512"/>
              <a:gd name="T33" fmla="*/ 291 h 512"/>
              <a:gd name="T34" fmla="*/ 247 w 512"/>
              <a:gd name="T35" fmla="*/ 284 h 512"/>
              <a:gd name="T36" fmla="*/ 237 w 512"/>
              <a:gd name="T37" fmla="*/ 280 h 512"/>
              <a:gd name="T38" fmla="*/ 218 w 512"/>
              <a:gd name="T39" fmla="*/ 260 h 512"/>
              <a:gd name="T40" fmla="*/ 181 w 512"/>
              <a:gd name="T41" fmla="*/ 181 h 512"/>
              <a:gd name="T42" fmla="*/ 384 w 512"/>
              <a:gd name="T43" fmla="*/ 288 h 512"/>
              <a:gd name="T44" fmla="*/ 362 w 512"/>
              <a:gd name="T45" fmla="*/ 213 h 512"/>
              <a:gd name="T46" fmla="*/ 181 w 512"/>
              <a:gd name="T47" fmla="*/ 202 h 512"/>
              <a:gd name="T48" fmla="*/ 256 w 512"/>
              <a:gd name="T49" fmla="*/ 0 h 512"/>
              <a:gd name="T50" fmla="*/ 256 w 512"/>
              <a:gd name="T51" fmla="*/ 512 h 512"/>
              <a:gd name="T52" fmla="*/ 256 w 512"/>
              <a:gd name="T53" fmla="*/ 0 h 512"/>
              <a:gd name="T54" fmla="*/ 394 w 512"/>
              <a:gd name="T55" fmla="*/ 309 h 512"/>
              <a:gd name="T56" fmla="*/ 362 w 512"/>
              <a:gd name="T57" fmla="*/ 341 h 512"/>
              <a:gd name="T58" fmla="*/ 128 w 512"/>
              <a:gd name="T59" fmla="*/ 352 h 512"/>
              <a:gd name="T60" fmla="*/ 117 w 512"/>
              <a:gd name="T61" fmla="*/ 213 h 512"/>
              <a:gd name="T62" fmla="*/ 160 w 512"/>
              <a:gd name="T63" fmla="*/ 202 h 512"/>
              <a:gd name="T64" fmla="*/ 170 w 512"/>
              <a:gd name="T65" fmla="*/ 160 h 512"/>
              <a:gd name="T66" fmla="*/ 405 w 512"/>
              <a:gd name="T6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138" y="330"/>
                </a:moveTo>
                <a:cubicBezTo>
                  <a:pt x="341" y="330"/>
                  <a:pt x="341" y="330"/>
                  <a:pt x="341" y="330"/>
                </a:cubicBezTo>
                <a:cubicBezTo>
                  <a:pt x="341" y="224"/>
                  <a:pt x="341" y="224"/>
                  <a:pt x="341" y="224"/>
                </a:cubicBezTo>
                <a:cubicBezTo>
                  <a:pt x="138" y="224"/>
                  <a:pt x="138" y="224"/>
                  <a:pt x="138" y="224"/>
                </a:cubicBezTo>
                <a:lnTo>
                  <a:pt x="138" y="330"/>
                </a:lnTo>
                <a:close/>
                <a:moveTo>
                  <a:pt x="224" y="248"/>
                </a:moveTo>
                <a:cubicBezTo>
                  <a:pt x="228" y="245"/>
                  <a:pt x="233" y="243"/>
                  <a:pt x="240" y="242"/>
                </a:cubicBezTo>
                <a:cubicBezTo>
                  <a:pt x="240" y="234"/>
                  <a:pt x="240" y="234"/>
                  <a:pt x="240" y="234"/>
                </a:cubicBezTo>
                <a:cubicBezTo>
                  <a:pt x="247" y="234"/>
                  <a:pt x="247" y="234"/>
                  <a:pt x="247" y="234"/>
                </a:cubicBezTo>
                <a:cubicBezTo>
                  <a:pt x="247" y="242"/>
                  <a:pt x="247" y="242"/>
                  <a:pt x="247" y="242"/>
                </a:cubicBezTo>
                <a:cubicBezTo>
                  <a:pt x="255" y="242"/>
                  <a:pt x="262" y="244"/>
                  <a:pt x="268" y="247"/>
                </a:cubicBezTo>
                <a:cubicBezTo>
                  <a:pt x="264" y="259"/>
                  <a:pt x="264" y="259"/>
                  <a:pt x="264" y="259"/>
                </a:cubicBezTo>
                <a:cubicBezTo>
                  <a:pt x="258" y="256"/>
                  <a:pt x="253" y="255"/>
                  <a:pt x="247" y="255"/>
                </a:cubicBezTo>
                <a:cubicBezTo>
                  <a:pt x="247" y="255"/>
                  <a:pt x="246" y="254"/>
                  <a:pt x="244" y="254"/>
                </a:cubicBezTo>
                <a:cubicBezTo>
                  <a:pt x="242" y="254"/>
                  <a:pt x="240" y="255"/>
                  <a:pt x="240" y="255"/>
                </a:cubicBezTo>
                <a:cubicBezTo>
                  <a:pt x="236" y="255"/>
                  <a:pt x="234" y="257"/>
                  <a:pt x="234" y="260"/>
                </a:cubicBezTo>
                <a:cubicBezTo>
                  <a:pt x="234" y="262"/>
                  <a:pt x="234" y="263"/>
                  <a:pt x="235" y="264"/>
                </a:cubicBezTo>
                <a:cubicBezTo>
                  <a:pt x="236" y="265"/>
                  <a:pt x="238" y="266"/>
                  <a:pt x="240" y="267"/>
                </a:cubicBezTo>
                <a:cubicBezTo>
                  <a:pt x="247" y="270"/>
                  <a:pt x="247" y="270"/>
                  <a:pt x="247" y="270"/>
                </a:cubicBezTo>
                <a:cubicBezTo>
                  <a:pt x="254" y="272"/>
                  <a:pt x="259" y="274"/>
                  <a:pt x="261" y="276"/>
                </a:cubicBezTo>
                <a:cubicBezTo>
                  <a:pt x="264" y="278"/>
                  <a:pt x="266" y="280"/>
                  <a:pt x="268" y="282"/>
                </a:cubicBezTo>
                <a:cubicBezTo>
                  <a:pt x="269" y="285"/>
                  <a:pt x="269" y="287"/>
                  <a:pt x="269" y="290"/>
                </a:cubicBezTo>
                <a:cubicBezTo>
                  <a:pt x="269" y="296"/>
                  <a:pt x="268" y="300"/>
                  <a:pt x="264" y="303"/>
                </a:cubicBezTo>
                <a:cubicBezTo>
                  <a:pt x="260" y="307"/>
                  <a:pt x="254" y="309"/>
                  <a:pt x="247" y="309"/>
                </a:cubicBezTo>
                <a:cubicBezTo>
                  <a:pt x="247" y="320"/>
                  <a:pt x="247" y="320"/>
                  <a:pt x="247" y="320"/>
                </a:cubicBezTo>
                <a:cubicBezTo>
                  <a:pt x="240" y="320"/>
                  <a:pt x="240" y="320"/>
                  <a:pt x="240" y="320"/>
                </a:cubicBezTo>
                <a:cubicBezTo>
                  <a:pt x="240" y="309"/>
                  <a:pt x="240" y="309"/>
                  <a:pt x="240" y="309"/>
                </a:cubicBezTo>
                <a:cubicBezTo>
                  <a:pt x="232" y="309"/>
                  <a:pt x="225" y="308"/>
                  <a:pt x="218" y="305"/>
                </a:cubicBezTo>
                <a:cubicBezTo>
                  <a:pt x="218" y="292"/>
                  <a:pt x="218" y="292"/>
                  <a:pt x="218" y="292"/>
                </a:cubicBezTo>
                <a:cubicBezTo>
                  <a:pt x="221" y="293"/>
                  <a:pt x="225" y="294"/>
                  <a:pt x="229" y="295"/>
                </a:cubicBezTo>
                <a:cubicBezTo>
                  <a:pt x="233" y="297"/>
                  <a:pt x="237" y="297"/>
                  <a:pt x="240" y="297"/>
                </a:cubicBezTo>
                <a:cubicBezTo>
                  <a:pt x="240" y="297"/>
                  <a:pt x="242" y="297"/>
                  <a:pt x="244" y="297"/>
                </a:cubicBezTo>
                <a:cubicBezTo>
                  <a:pt x="246" y="297"/>
                  <a:pt x="247" y="297"/>
                  <a:pt x="247" y="297"/>
                </a:cubicBezTo>
                <a:cubicBezTo>
                  <a:pt x="252" y="296"/>
                  <a:pt x="254" y="294"/>
                  <a:pt x="254" y="291"/>
                </a:cubicBezTo>
                <a:cubicBezTo>
                  <a:pt x="254" y="290"/>
                  <a:pt x="254" y="288"/>
                  <a:pt x="252" y="287"/>
                </a:cubicBezTo>
                <a:cubicBezTo>
                  <a:pt x="251" y="286"/>
                  <a:pt x="250" y="285"/>
                  <a:pt x="247" y="284"/>
                </a:cubicBezTo>
                <a:cubicBezTo>
                  <a:pt x="240" y="282"/>
                  <a:pt x="240" y="282"/>
                  <a:pt x="240" y="282"/>
                </a:cubicBezTo>
                <a:cubicBezTo>
                  <a:pt x="237" y="280"/>
                  <a:pt x="237" y="280"/>
                  <a:pt x="237" y="280"/>
                </a:cubicBezTo>
                <a:cubicBezTo>
                  <a:pt x="230" y="278"/>
                  <a:pt x="225" y="275"/>
                  <a:pt x="222" y="272"/>
                </a:cubicBezTo>
                <a:cubicBezTo>
                  <a:pt x="220" y="269"/>
                  <a:pt x="218" y="265"/>
                  <a:pt x="218" y="260"/>
                </a:cubicBezTo>
                <a:cubicBezTo>
                  <a:pt x="218" y="255"/>
                  <a:pt x="220" y="251"/>
                  <a:pt x="224" y="248"/>
                </a:cubicBezTo>
                <a:close/>
                <a:moveTo>
                  <a:pt x="181" y="181"/>
                </a:moveTo>
                <a:cubicBezTo>
                  <a:pt x="384" y="181"/>
                  <a:pt x="384" y="181"/>
                  <a:pt x="384" y="181"/>
                </a:cubicBezTo>
                <a:cubicBezTo>
                  <a:pt x="384" y="288"/>
                  <a:pt x="384" y="288"/>
                  <a:pt x="384" y="288"/>
                </a:cubicBezTo>
                <a:cubicBezTo>
                  <a:pt x="362" y="288"/>
                  <a:pt x="362" y="288"/>
                  <a:pt x="362" y="288"/>
                </a:cubicBezTo>
                <a:cubicBezTo>
                  <a:pt x="362" y="213"/>
                  <a:pt x="362" y="213"/>
                  <a:pt x="362" y="213"/>
                </a:cubicBezTo>
                <a:cubicBezTo>
                  <a:pt x="362" y="207"/>
                  <a:pt x="358" y="202"/>
                  <a:pt x="352" y="202"/>
                </a:cubicBezTo>
                <a:cubicBezTo>
                  <a:pt x="181" y="202"/>
                  <a:pt x="181" y="202"/>
                  <a:pt x="181" y="202"/>
                </a:cubicBezTo>
                <a:lnTo>
                  <a:pt x="181" y="181"/>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98"/>
                </a:moveTo>
                <a:cubicBezTo>
                  <a:pt x="405" y="304"/>
                  <a:pt x="400" y="309"/>
                  <a:pt x="394" y="309"/>
                </a:cubicBezTo>
                <a:cubicBezTo>
                  <a:pt x="362" y="309"/>
                  <a:pt x="362" y="309"/>
                  <a:pt x="362" y="309"/>
                </a:cubicBezTo>
                <a:cubicBezTo>
                  <a:pt x="362" y="341"/>
                  <a:pt x="362" y="341"/>
                  <a:pt x="362" y="341"/>
                </a:cubicBezTo>
                <a:cubicBezTo>
                  <a:pt x="362" y="347"/>
                  <a:pt x="358" y="352"/>
                  <a:pt x="352" y="352"/>
                </a:cubicBezTo>
                <a:cubicBezTo>
                  <a:pt x="128" y="352"/>
                  <a:pt x="128" y="352"/>
                  <a:pt x="128" y="352"/>
                </a:cubicBezTo>
                <a:cubicBezTo>
                  <a:pt x="122" y="352"/>
                  <a:pt x="117" y="347"/>
                  <a:pt x="117" y="341"/>
                </a:cubicBezTo>
                <a:cubicBezTo>
                  <a:pt x="117" y="213"/>
                  <a:pt x="117" y="213"/>
                  <a:pt x="117" y="213"/>
                </a:cubicBezTo>
                <a:cubicBezTo>
                  <a:pt x="117" y="207"/>
                  <a:pt x="122" y="202"/>
                  <a:pt x="128" y="202"/>
                </a:cubicBezTo>
                <a:cubicBezTo>
                  <a:pt x="160" y="202"/>
                  <a:pt x="160" y="202"/>
                  <a:pt x="160" y="202"/>
                </a:cubicBezTo>
                <a:cubicBezTo>
                  <a:pt x="160" y="170"/>
                  <a:pt x="160" y="170"/>
                  <a:pt x="160" y="170"/>
                </a:cubicBezTo>
                <a:cubicBezTo>
                  <a:pt x="160" y="164"/>
                  <a:pt x="164" y="160"/>
                  <a:pt x="170" y="160"/>
                </a:cubicBezTo>
                <a:cubicBezTo>
                  <a:pt x="394" y="160"/>
                  <a:pt x="394" y="160"/>
                  <a:pt x="394" y="160"/>
                </a:cubicBezTo>
                <a:cubicBezTo>
                  <a:pt x="400" y="160"/>
                  <a:pt x="405" y="164"/>
                  <a:pt x="405" y="170"/>
                </a:cubicBezTo>
                <a:lnTo>
                  <a:pt x="405" y="298"/>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17" name="Rectangle 216"/>
          <p:cNvSpPr/>
          <p:nvPr/>
        </p:nvSpPr>
        <p:spPr bwMode="gray">
          <a:xfrm>
            <a:off x="902208" y="2878117"/>
            <a:ext cx="451104" cy="195072"/>
          </a:xfrm>
          <a:prstGeom prst="rect">
            <a:avLst/>
          </a:prstGeom>
          <a:solidFill>
            <a:schemeClr val="bg1"/>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8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Proyecto </a:t>
            </a:r>
          </a:p>
        </p:txBody>
      </p:sp>
      <p:sp>
        <p:nvSpPr>
          <p:cNvPr id="218" name="Freeform 141">
            <a:extLst>
              <a:ext uri="{FF2B5EF4-FFF2-40B4-BE49-F238E27FC236}">
                <a16:creationId xmlns:a16="http://schemas.microsoft.com/office/drawing/2014/main" id="{FB09B614-8530-433E-9B4E-A364B358211B}"/>
              </a:ext>
            </a:extLst>
          </p:cNvPr>
          <p:cNvSpPr>
            <a:spLocks noChangeAspect="1" noEditPoints="1"/>
          </p:cNvSpPr>
          <p:nvPr/>
        </p:nvSpPr>
        <p:spPr bwMode="auto">
          <a:xfrm>
            <a:off x="543157" y="3307048"/>
            <a:ext cx="298092" cy="298092"/>
          </a:xfrm>
          <a:custGeom>
            <a:avLst/>
            <a:gdLst>
              <a:gd name="T0" fmla="*/ 341 w 512"/>
              <a:gd name="T1" fmla="*/ 330 h 512"/>
              <a:gd name="T2" fmla="*/ 138 w 512"/>
              <a:gd name="T3" fmla="*/ 224 h 512"/>
              <a:gd name="T4" fmla="*/ 224 w 512"/>
              <a:gd name="T5" fmla="*/ 248 h 512"/>
              <a:gd name="T6" fmla="*/ 240 w 512"/>
              <a:gd name="T7" fmla="*/ 234 h 512"/>
              <a:gd name="T8" fmla="*/ 247 w 512"/>
              <a:gd name="T9" fmla="*/ 242 h 512"/>
              <a:gd name="T10" fmla="*/ 264 w 512"/>
              <a:gd name="T11" fmla="*/ 259 h 512"/>
              <a:gd name="T12" fmla="*/ 244 w 512"/>
              <a:gd name="T13" fmla="*/ 254 h 512"/>
              <a:gd name="T14" fmla="*/ 234 w 512"/>
              <a:gd name="T15" fmla="*/ 260 h 512"/>
              <a:gd name="T16" fmla="*/ 240 w 512"/>
              <a:gd name="T17" fmla="*/ 267 h 512"/>
              <a:gd name="T18" fmla="*/ 261 w 512"/>
              <a:gd name="T19" fmla="*/ 276 h 512"/>
              <a:gd name="T20" fmla="*/ 269 w 512"/>
              <a:gd name="T21" fmla="*/ 290 h 512"/>
              <a:gd name="T22" fmla="*/ 247 w 512"/>
              <a:gd name="T23" fmla="*/ 309 h 512"/>
              <a:gd name="T24" fmla="*/ 240 w 512"/>
              <a:gd name="T25" fmla="*/ 320 h 512"/>
              <a:gd name="T26" fmla="*/ 218 w 512"/>
              <a:gd name="T27" fmla="*/ 305 h 512"/>
              <a:gd name="T28" fmla="*/ 229 w 512"/>
              <a:gd name="T29" fmla="*/ 295 h 512"/>
              <a:gd name="T30" fmla="*/ 244 w 512"/>
              <a:gd name="T31" fmla="*/ 297 h 512"/>
              <a:gd name="T32" fmla="*/ 254 w 512"/>
              <a:gd name="T33" fmla="*/ 291 h 512"/>
              <a:gd name="T34" fmla="*/ 247 w 512"/>
              <a:gd name="T35" fmla="*/ 284 h 512"/>
              <a:gd name="T36" fmla="*/ 237 w 512"/>
              <a:gd name="T37" fmla="*/ 280 h 512"/>
              <a:gd name="T38" fmla="*/ 218 w 512"/>
              <a:gd name="T39" fmla="*/ 260 h 512"/>
              <a:gd name="T40" fmla="*/ 181 w 512"/>
              <a:gd name="T41" fmla="*/ 181 h 512"/>
              <a:gd name="T42" fmla="*/ 384 w 512"/>
              <a:gd name="T43" fmla="*/ 288 h 512"/>
              <a:gd name="T44" fmla="*/ 362 w 512"/>
              <a:gd name="T45" fmla="*/ 213 h 512"/>
              <a:gd name="T46" fmla="*/ 181 w 512"/>
              <a:gd name="T47" fmla="*/ 202 h 512"/>
              <a:gd name="T48" fmla="*/ 256 w 512"/>
              <a:gd name="T49" fmla="*/ 0 h 512"/>
              <a:gd name="T50" fmla="*/ 256 w 512"/>
              <a:gd name="T51" fmla="*/ 512 h 512"/>
              <a:gd name="T52" fmla="*/ 256 w 512"/>
              <a:gd name="T53" fmla="*/ 0 h 512"/>
              <a:gd name="T54" fmla="*/ 394 w 512"/>
              <a:gd name="T55" fmla="*/ 309 h 512"/>
              <a:gd name="T56" fmla="*/ 362 w 512"/>
              <a:gd name="T57" fmla="*/ 341 h 512"/>
              <a:gd name="T58" fmla="*/ 128 w 512"/>
              <a:gd name="T59" fmla="*/ 352 h 512"/>
              <a:gd name="T60" fmla="*/ 117 w 512"/>
              <a:gd name="T61" fmla="*/ 213 h 512"/>
              <a:gd name="T62" fmla="*/ 160 w 512"/>
              <a:gd name="T63" fmla="*/ 202 h 512"/>
              <a:gd name="T64" fmla="*/ 170 w 512"/>
              <a:gd name="T65" fmla="*/ 160 h 512"/>
              <a:gd name="T66" fmla="*/ 405 w 512"/>
              <a:gd name="T6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138" y="330"/>
                </a:moveTo>
                <a:cubicBezTo>
                  <a:pt x="341" y="330"/>
                  <a:pt x="341" y="330"/>
                  <a:pt x="341" y="330"/>
                </a:cubicBezTo>
                <a:cubicBezTo>
                  <a:pt x="341" y="224"/>
                  <a:pt x="341" y="224"/>
                  <a:pt x="341" y="224"/>
                </a:cubicBezTo>
                <a:cubicBezTo>
                  <a:pt x="138" y="224"/>
                  <a:pt x="138" y="224"/>
                  <a:pt x="138" y="224"/>
                </a:cubicBezTo>
                <a:lnTo>
                  <a:pt x="138" y="330"/>
                </a:lnTo>
                <a:close/>
                <a:moveTo>
                  <a:pt x="224" y="248"/>
                </a:moveTo>
                <a:cubicBezTo>
                  <a:pt x="228" y="245"/>
                  <a:pt x="233" y="243"/>
                  <a:pt x="240" y="242"/>
                </a:cubicBezTo>
                <a:cubicBezTo>
                  <a:pt x="240" y="234"/>
                  <a:pt x="240" y="234"/>
                  <a:pt x="240" y="234"/>
                </a:cubicBezTo>
                <a:cubicBezTo>
                  <a:pt x="247" y="234"/>
                  <a:pt x="247" y="234"/>
                  <a:pt x="247" y="234"/>
                </a:cubicBezTo>
                <a:cubicBezTo>
                  <a:pt x="247" y="242"/>
                  <a:pt x="247" y="242"/>
                  <a:pt x="247" y="242"/>
                </a:cubicBezTo>
                <a:cubicBezTo>
                  <a:pt x="255" y="242"/>
                  <a:pt x="262" y="244"/>
                  <a:pt x="268" y="247"/>
                </a:cubicBezTo>
                <a:cubicBezTo>
                  <a:pt x="264" y="259"/>
                  <a:pt x="264" y="259"/>
                  <a:pt x="264" y="259"/>
                </a:cubicBezTo>
                <a:cubicBezTo>
                  <a:pt x="258" y="256"/>
                  <a:pt x="253" y="255"/>
                  <a:pt x="247" y="255"/>
                </a:cubicBezTo>
                <a:cubicBezTo>
                  <a:pt x="247" y="255"/>
                  <a:pt x="246" y="254"/>
                  <a:pt x="244" y="254"/>
                </a:cubicBezTo>
                <a:cubicBezTo>
                  <a:pt x="242" y="254"/>
                  <a:pt x="240" y="255"/>
                  <a:pt x="240" y="255"/>
                </a:cubicBezTo>
                <a:cubicBezTo>
                  <a:pt x="236" y="255"/>
                  <a:pt x="234" y="257"/>
                  <a:pt x="234" y="260"/>
                </a:cubicBezTo>
                <a:cubicBezTo>
                  <a:pt x="234" y="262"/>
                  <a:pt x="234" y="263"/>
                  <a:pt x="235" y="264"/>
                </a:cubicBezTo>
                <a:cubicBezTo>
                  <a:pt x="236" y="265"/>
                  <a:pt x="238" y="266"/>
                  <a:pt x="240" y="267"/>
                </a:cubicBezTo>
                <a:cubicBezTo>
                  <a:pt x="247" y="270"/>
                  <a:pt x="247" y="270"/>
                  <a:pt x="247" y="270"/>
                </a:cubicBezTo>
                <a:cubicBezTo>
                  <a:pt x="254" y="272"/>
                  <a:pt x="259" y="274"/>
                  <a:pt x="261" y="276"/>
                </a:cubicBezTo>
                <a:cubicBezTo>
                  <a:pt x="264" y="278"/>
                  <a:pt x="266" y="280"/>
                  <a:pt x="268" y="282"/>
                </a:cubicBezTo>
                <a:cubicBezTo>
                  <a:pt x="269" y="285"/>
                  <a:pt x="269" y="287"/>
                  <a:pt x="269" y="290"/>
                </a:cubicBezTo>
                <a:cubicBezTo>
                  <a:pt x="269" y="296"/>
                  <a:pt x="268" y="300"/>
                  <a:pt x="264" y="303"/>
                </a:cubicBezTo>
                <a:cubicBezTo>
                  <a:pt x="260" y="307"/>
                  <a:pt x="254" y="309"/>
                  <a:pt x="247" y="309"/>
                </a:cubicBezTo>
                <a:cubicBezTo>
                  <a:pt x="247" y="320"/>
                  <a:pt x="247" y="320"/>
                  <a:pt x="247" y="320"/>
                </a:cubicBezTo>
                <a:cubicBezTo>
                  <a:pt x="240" y="320"/>
                  <a:pt x="240" y="320"/>
                  <a:pt x="240" y="320"/>
                </a:cubicBezTo>
                <a:cubicBezTo>
                  <a:pt x="240" y="309"/>
                  <a:pt x="240" y="309"/>
                  <a:pt x="240" y="309"/>
                </a:cubicBezTo>
                <a:cubicBezTo>
                  <a:pt x="232" y="309"/>
                  <a:pt x="225" y="308"/>
                  <a:pt x="218" y="305"/>
                </a:cubicBezTo>
                <a:cubicBezTo>
                  <a:pt x="218" y="292"/>
                  <a:pt x="218" y="292"/>
                  <a:pt x="218" y="292"/>
                </a:cubicBezTo>
                <a:cubicBezTo>
                  <a:pt x="221" y="293"/>
                  <a:pt x="225" y="294"/>
                  <a:pt x="229" y="295"/>
                </a:cubicBezTo>
                <a:cubicBezTo>
                  <a:pt x="233" y="297"/>
                  <a:pt x="237" y="297"/>
                  <a:pt x="240" y="297"/>
                </a:cubicBezTo>
                <a:cubicBezTo>
                  <a:pt x="240" y="297"/>
                  <a:pt x="242" y="297"/>
                  <a:pt x="244" y="297"/>
                </a:cubicBezTo>
                <a:cubicBezTo>
                  <a:pt x="246" y="297"/>
                  <a:pt x="247" y="297"/>
                  <a:pt x="247" y="297"/>
                </a:cubicBezTo>
                <a:cubicBezTo>
                  <a:pt x="252" y="296"/>
                  <a:pt x="254" y="294"/>
                  <a:pt x="254" y="291"/>
                </a:cubicBezTo>
                <a:cubicBezTo>
                  <a:pt x="254" y="290"/>
                  <a:pt x="254" y="288"/>
                  <a:pt x="252" y="287"/>
                </a:cubicBezTo>
                <a:cubicBezTo>
                  <a:pt x="251" y="286"/>
                  <a:pt x="250" y="285"/>
                  <a:pt x="247" y="284"/>
                </a:cubicBezTo>
                <a:cubicBezTo>
                  <a:pt x="240" y="282"/>
                  <a:pt x="240" y="282"/>
                  <a:pt x="240" y="282"/>
                </a:cubicBezTo>
                <a:cubicBezTo>
                  <a:pt x="237" y="280"/>
                  <a:pt x="237" y="280"/>
                  <a:pt x="237" y="280"/>
                </a:cubicBezTo>
                <a:cubicBezTo>
                  <a:pt x="230" y="278"/>
                  <a:pt x="225" y="275"/>
                  <a:pt x="222" y="272"/>
                </a:cubicBezTo>
                <a:cubicBezTo>
                  <a:pt x="220" y="269"/>
                  <a:pt x="218" y="265"/>
                  <a:pt x="218" y="260"/>
                </a:cubicBezTo>
                <a:cubicBezTo>
                  <a:pt x="218" y="255"/>
                  <a:pt x="220" y="251"/>
                  <a:pt x="224" y="248"/>
                </a:cubicBezTo>
                <a:close/>
                <a:moveTo>
                  <a:pt x="181" y="181"/>
                </a:moveTo>
                <a:cubicBezTo>
                  <a:pt x="384" y="181"/>
                  <a:pt x="384" y="181"/>
                  <a:pt x="384" y="181"/>
                </a:cubicBezTo>
                <a:cubicBezTo>
                  <a:pt x="384" y="288"/>
                  <a:pt x="384" y="288"/>
                  <a:pt x="384" y="288"/>
                </a:cubicBezTo>
                <a:cubicBezTo>
                  <a:pt x="362" y="288"/>
                  <a:pt x="362" y="288"/>
                  <a:pt x="362" y="288"/>
                </a:cubicBezTo>
                <a:cubicBezTo>
                  <a:pt x="362" y="213"/>
                  <a:pt x="362" y="213"/>
                  <a:pt x="362" y="213"/>
                </a:cubicBezTo>
                <a:cubicBezTo>
                  <a:pt x="362" y="207"/>
                  <a:pt x="358" y="202"/>
                  <a:pt x="352" y="202"/>
                </a:cubicBezTo>
                <a:cubicBezTo>
                  <a:pt x="181" y="202"/>
                  <a:pt x="181" y="202"/>
                  <a:pt x="181" y="202"/>
                </a:cubicBezTo>
                <a:lnTo>
                  <a:pt x="181" y="181"/>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98"/>
                </a:moveTo>
                <a:cubicBezTo>
                  <a:pt x="405" y="304"/>
                  <a:pt x="400" y="309"/>
                  <a:pt x="394" y="309"/>
                </a:cubicBezTo>
                <a:cubicBezTo>
                  <a:pt x="362" y="309"/>
                  <a:pt x="362" y="309"/>
                  <a:pt x="362" y="309"/>
                </a:cubicBezTo>
                <a:cubicBezTo>
                  <a:pt x="362" y="341"/>
                  <a:pt x="362" y="341"/>
                  <a:pt x="362" y="341"/>
                </a:cubicBezTo>
                <a:cubicBezTo>
                  <a:pt x="362" y="347"/>
                  <a:pt x="358" y="352"/>
                  <a:pt x="352" y="352"/>
                </a:cubicBezTo>
                <a:cubicBezTo>
                  <a:pt x="128" y="352"/>
                  <a:pt x="128" y="352"/>
                  <a:pt x="128" y="352"/>
                </a:cubicBezTo>
                <a:cubicBezTo>
                  <a:pt x="122" y="352"/>
                  <a:pt x="117" y="347"/>
                  <a:pt x="117" y="341"/>
                </a:cubicBezTo>
                <a:cubicBezTo>
                  <a:pt x="117" y="213"/>
                  <a:pt x="117" y="213"/>
                  <a:pt x="117" y="213"/>
                </a:cubicBezTo>
                <a:cubicBezTo>
                  <a:pt x="117" y="207"/>
                  <a:pt x="122" y="202"/>
                  <a:pt x="128" y="202"/>
                </a:cubicBezTo>
                <a:cubicBezTo>
                  <a:pt x="160" y="202"/>
                  <a:pt x="160" y="202"/>
                  <a:pt x="160" y="202"/>
                </a:cubicBezTo>
                <a:cubicBezTo>
                  <a:pt x="160" y="170"/>
                  <a:pt x="160" y="170"/>
                  <a:pt x="160" y="170"/>
                </a:cubicBezTo>
                <a:cubicBezTo>
                  <a:pt x="160" y="164"/>
                  <a:pt x="164" y="160"/>
                  <a:pt x="170" y="160"/>
                </a:cubicBezTo>
                <a:cubicBezTo>
                  <a:pt x="394" y="160"/>
                  <a:pt x="394" y="160"/>
                  <a:pt x="394" y="160"/>
                </a:cubicBezTo>
                <a:cubicBezTo>
                  <a:pt x="400" y="160"/>
                  <a:pt x="405" y="164"/>
                  <a:pt x="405" y="170"/>
                </a:cubicBezTo>
                <a:lnTo>
                  <a:pt x="405" y="298"/>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19" name="Rectangle 218"/>
          <p:cNvSpPr/>
          <p:nvPr/>
        </p:nvSpPr>
        <p:spPr bwMode="gray">
          <a:xfrm>
            <a:off x="902208" y="3356386"/>
            <a:ext cx="451104" cy="195072"/>
          </a:xfrm>
          <a:prstGeom prst="rect">
            <a:avLst/>
          </a:prstGeom>
          <a:solidFill>
            <a:schemeClr val="bg1"/>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8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Proyecto </a:t>
            </a:r>
          </a:p>
        </p:txBody>
      </p:sp>
      <p:sp>
        <p:nvSpPr>
          <p:cNvPr id="240"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1742230" y="2533033"/>
            <a:ext cx="313559" cy="313559"/>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200">
              <a:latin typeface="Open Sans" panose="020B0606030504020204" pitchFamily="34" charset="0"/>
              <a:ea typeface="Open Sans" panose="020B0606030504020204" pitchFamily="34" charset="0"/>
              <a:cs typeface="Open Sans" panose="020B0606030504020204" pitchFamily="34" charset="0"/>
            </a:endParaRPr>
          </a:p>
        </p:txBody>
      </p:sp>
      <p:sp>
        <p:nvSpPr>
          <p:cNvPr id="241" name="Freeform 589">
            <a:extLst>
              <a:ext uri="{FF2B5EF4-FFF2-40B4-BE49-F238E27FC236}">
                <a16:creationId xmlns:a16="http://schemas.microsoft.com/office/drawing/2014/main" id="{D0D54088-EFC4-466B-824E-FCA52A5786EF}"/>
              </a:ext>
            </a:extLst>
          </p:cNvPr>
          <p:cNvSpPr>
            <a:spLocks noChangeAspect="1" noEditPoints="1"/>
          </p:cNvSpPr>
          <p:nvPr/>
        </p:nvSpPr>
        <p:spPr bwMode="auto">
          <a:xfrm>
            <a:off x="2572112" y="2009225"/>
            <a:ext cx="322942" cy="321995"/>
          </a:xfrm>
          <a:custGeom>
            <a:avLst/>
            <a:gdLst>
              <a:gd name="T0" fmla="*/ 267 w 512"/>
              <a:gd name="T1" fmla="*/ 160 h 512"/>
              <a:gd name="T2" fmla="*/ 287 w 512"/>
              <a:gd name="T3" fmla="*/ 348 h 512"/>
              <a:gd name="T4" fmla="*/ 256 w 512"/>
              <a:gd name="T5" fmla="*/ 388 h 512"/>
              <a:gd name="T6" fmla="*/ 224 w 512"/>
              <a:gd name="T7" fmla="*/ 348 h 512"/>
              <a:gd name="T8" fmla="*/ 244 w 512"/>
              <a:gd name="T9" fmla="*/ 160 h 512"/>
              <a:gd name="T10" fmla="*/ 267 w 512"/>
              <a:gd name="T11" fmla="*/ 160 h 512"/>
              <a:gd name="T12" fmla="*/ 269 w 512"/>
              <a:gd name="T13" fmla="*/ 138 h 512"/>
              <a:gd name="T14" fmla="*/ 274 w 512"/>
              <a:gd name="T15" fmla="*/ 117 h 512"/>
              <a:gd name="T16" fmla="*/ 237 w 512"/>
              <a:gd name="T17" fmla="*/ 117 h 512"/>
              <a:gd name="T18" fmla="*/ 243 w 512"/>
              <a:gd name="T19" fmla="*/ 138 h 512"/>
              <a:gd name="T20" fmla="*/ 269 w 512"/>
              <a:gd name="T21" fmla="*/ 138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09 w 512"/>
              <a:gd name="T33" fmla="*/ 351 h 512"/>
              <a:gd name="T34" fmla="*/ 288 w 512"/>
              <a:gd name="T35" fmla="*/ 150 h 512"/>
              <a:gd name="T36" fmla="*/ 298 w 512"/>
              <a:gd name="T37" fmla="*/ 109 h 512"/>
              <a:gd name="T38" fmla="*/ 296 w 512"/>
              <a:gd name="T39" fmla="*/ 100 h 512"/>
              <a:gd name="T40" fmla="*/ 288 w 512"/>
              <a:gd name="T41" fmla="*/ 96 h 512"/>
              <a:gd name="T42" fmla="*/ 224 w 512"/>
              <a:gd name="T43" fmla="*/ 96 h 512"/>
              <a:gd name="T44" fmla="*/ 215 w 512"/>
              <a:gd name="T45" fmla="*/ 100 h 512"/>
              <a:gd name="T46" fmla="*/ 213 w 512"/>
              <a:gd name="T47" fmla="*/ 109 h 512"/>
              <a:gd name="T48" fmla="*/ 224 w 512"/>
              <a:gd name="T49" fmla="*/ 150 h 512"/>
              <a:gd name="T50" fmla="*/ 202 w 512"/>
              <a:gd name="T51" fmla="*/ 351 h 512"/>
              <a:gd name="T52" fmla="*/ 205 w 512"/>
              <a:gd name="T53" fmla="*/ 358 h 512"/>
              <a:gd name="T54" fmla="*/ 247 w 512"/>
              <a:gd name="T55" fmla="*/ 412 h 512"/>
              <a:gd name="T56" fmla="*/ 256 w 512"/>
              <a:gd name="T57" fmla="*/ 416 h 512"/>
              <a:gd name="T58" fmla="*/ 264 w 512"/>
              <a:gd name="T59" fmla="*/ 412 h 512"/>
              <a:gd name="T60" fmla="*/ 307 w 512"/>
              <a:gd name="T61" fmla="*/ 358 h 512"/>
              <a:gd name="T62" fmla="*/ 309 w 512"/>
              <a:gd name="T63" fmla="*/ 35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67" y="160"/>
                </a:moveTo>
                <a:cubicBezTo>
                  <a:pt x="287" y="348"/>
                  <a:pt x="287" y="348"/>
                  <a:pt x="287" y="348"/>
                </a:cubicBezTo>
                <a:cubicBezTo>
                  <a:pt x="256" y="388"/>
                  <a:pt x="256" y="388"/>
                  <a:pt x="256" y="388"/>
                </a:cubicBezTo>
                <a:cubicBezTo>
                  <a:pt x="224" y="348"/>
                  <a:pt x="224" y="348"/>
                  <a:pt x="224" y="348"/>
                </a:cubicBezTo>
                <a:cubicBezTo>
                  <a:pt x="244" y="160"/>
                  <a:pt x="244" y="160"/>
                  <a:pt x="244" y="160"/>
                </a:cubicBezTo>
                <a:lnTo>
                  <a:pt x="267" y="160"/>
                </a:lnTo>
                <a:close/>
                <a:moveTo>
                  <a:pt x="269" y="138"/>
                </a:moveTo>
                <a:cubicBezTo>
                  <a:pt x="274" y="117"/>
                  <a:pt x="274" y="117"/>
                  <a:pt x="274" y="117"/>
                </a:cubicBezTo>
                <a:cubicBezTo>
                  <a:pt x="237" y="117"/>
                  <a:pt x="237" y="117"/>
                  <a:pt x="237" y="117"/>
                </a:cubicBezTo>
                <a:cubicBezTo>
                  <a:pt x="243" y="138"/>
                  <a:pt x="243" y="138"/>
                  <a:pt x="243" y="138"/>
                </a:cubicBezTo>
                <a:lnTo>
                  <a:pt x="269" y="13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09" y="351"/>
                </a:moveTo>
                <a:cubicBezTo>
                  <a:pt x="288" y="150"/>
                  <a:pt x="288" y="150"/>
                  <a:pt x="288" y="150"/>
                </a:cubicBezTo>
                <a:cubicBezTo>
                  <a:pt x="298" y="109"/>
                  <a:pt x="298" y="109"/>
                  <a:pt x="298" y="109"/>
                </a:cubicBezTo>
                <a:cubicBezTo>
                  <a:pt x="299" y="106"/>
                  <a:pt x="298" y="102"/>
                  <a:pt x="296" y="100"/>
                </a:cubicBezTo>
                <a:cubicBezTo>
                  <a:pt x="294" y="97"/>
                  <a:pt x="291" y="96"/>
                  <a:pt x="288" y="96"/>
                </a:cubicBezTo>
                <a:cubicBezTo>
                  <a:pt x="224" y="96"/>
                  <a:pt x="224" y="96"/>
                  <a:pt x="224" y="96"/>
                </a:cubicBezTo>
                <a:cubicBezTo>
                  <a:pt x="220" y="96"/>
                  <a:pt x="217" y="97"/>
                  <a:pt x="215" y="100"/>
                </a:cubicBezTo>
                <a:cubicBezTo>
                  <a:pt x="213" y="102"/>
                  <a:pt x="213" y="106"/>
                  <a:pt x="213" y="109"/>
                </a:cubicBezTo>
                <a:cubicBezTo>
                  <a:pt x="224" y="150"/>
                  <a:pt x="224" y="150"/>
                  <a:pt x="224" y="150"/>
                </a:cubicBezTo>
                <a:cubicBezTo>
                  <a:pt x="202" y="351"/>
                  <a:pt x="202" y="351"/>
                  <a:pt x="202" y="351"/>
                </a:cubicBezTo>
                <a:cubicBezTo>
                  <a:pt x="202" y="353"/>
                  <a:pt x="203" y="356"/>
                  <a:pt x="205" y="358"/>
                </a:cubicBezTo>
                <a:cubicBezTo>
                  <a:pt x="247" y="412"/>
                  <a:pt x="247" y="412"/>
                  <a:pt x="247" y="412"/>
                </a:cubicBezTo>
                <a:cubicBezTo>
                  <a:pt x="249" y="414"/>
                  <a:pt x="252" y="416"/>
                  <a:pt x="256" y="416"/>
                </a:cubicBezTo>
                <a:cubicBezTo>
                  <a:pt x="259" y="416"/>
                  <a:pt x="262" y="414"/>
                  <a:pt x="264" y="412"/>
                </a:cubicBezTo>
                <a:cubicBezTo>
                  <a:pt x="307" y="358"/>
                  <a:pt x="307" y="358"/>
                  <a:pt x="307" y="358"/>
                </a:cubicBezTo>
                <a:cubicBezTo>
                  <a:pt x="308" y="356"/>
                  <a:pt x="309" y="353"/>
                  <a:pt x="309" y="35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200">
              <a:latin typeface="Open Sans" panose="020B0606030504020204" pitchFamily="34" charset="0"/>
              <a:ea typeface="Open Sans" panose="020B0606030504020204" pitchFamily="34" charset="0"/>
              <a:cs typeface="Open Sans" panose="020B0606030504020204" pitchFamily="34" charset="0"/>
            </a:endParaRPr>
          </a:p>
        </p:txBody>
      </p:sp>
      <p:sp>
        <p:nvSpPr>
          <p:cNvPr id="242"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2577382" y="2533033"/>
            <a:ext cx="313559" cy="313559"/>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200">
              <a:latin typeface="Open Sans" panose="020B0606030504020204" pitchFamily="34" charset="0"/>
              <a:ea typeface="Open Sans" panose="020B0606030504020204" pitchFamily="34" charset="0"/>
              <a:cs typeface="Open Sans" panose="020B0606030504020204" pitchFamily="34" charset="0"/>
            </a:endParaRPr>
          </a:p>
        </p:txBody>
      </p:sp>
      <p:sp>
        <p:nvSpPr>
          <p:cNvPr id="244"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1742230" y="3032671"/>
            <a:ext cx="313559" cy="313559"/>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200">
              <a:latin typeface="Open Sans" panose="020B0606030504020204" pitchFamily="34" charset="0"/>
              <a:ea typeface="Open Sans" panose="020B0606030504020204" pitchFamily="34" charset="0"/>
              <a:cs typeface="Open Sans" panose="020B0606030504020204" pitchFamily="34" charset="0"/>
            </a:endParaRPr>
          </a:p>
        </p:txBody>
      </p:sp>
      <p:sp>
        <p:nvSpPr>
          <p:cNvPr id="245"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2298998" y="3032671"/>
            <a:ext cx="313559" cy="313559"/>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200">
              <a:latin typeface="Open Sans" panose="020B0606030504020204" pitchFamily="34" charset="0"/>
              <a:ea typeface="Open Sans" panose="020B0606030504020204" pitchFamily="34" charset="0"/>
              <a:cs typeface="Open Sans" panose="020B0606030504020204" pitchFamily="34" charset="0"/>
            </a:endParaRPr>
          </a:p>
        </p:txBody>
      </p:sp>
      <p:sp>
        <p:nvSpPr>
          <p:cNvPr id="247"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2855766" y="3032670"/>
            <a:ext cx="313559" cy="313559"/>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200">
              <a:latin typeface="Open Sans" panose="020B0606030504020204" pitchFamily="34" charset="0"/>
              <a:ea typeface="Open Sans" panose="020B0606030504020204" pitchFamily="34" charset="0"/>
              <a:cs typeface="Open Sans" panose="020B0606030504020204" pitchFamily="34" charset="0"/>
            </a:endParaRPr>
          </a:p>
        </p:txBody>
      </p:sp>
      <p:cxnSp>
        <p:nvCxnSpPr>
          <p:cNvPr id="23" name="Straight Connector 22"/>
          <p:cNvCxnSpPr/>
          <p:nvPr/>
        </p:nvCxnSpPr>
        <p:spPr>
          <a:xfrm>
            <a:off x="1899009" y="2845069"/>
            <a:ext cx="0" cy="185022"/>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3569313" y="2845069"/>
            <a:ext cx="0" cy="185022"/>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54" name="Group 4">
            <a:extLst>
              <a:ext uri="{FF2B5EF4-FFF2-40B4-BE49-F238E27FC236}">
                <a16:creationId xmlns:a16="http://schemas.microsoft.com/office/drawing/2014/main" id="{F54A2098-0AE9-4711-9476-F1E1555FA818}"/>
              </a:ext>
            </a:extLst>
          </p:cNvPr>
          <p:cNvGrpSpPr>
            <a:grpSpLocks noChangeAspect="1"/>
          </p:cNvGrpSpPr>
          <p:nvPr/>
        </p:nvGrpSpPr>
        <p:grpSpPr bwMode="auto">
          <a:xfrm>
            <a:off x="4098734" y="2349867"/>
            <a:ext cx="297527" cy="298799"/>
            <a:chOff x="5057" y="739"/>
            <a:chExt cx="233" cy="234"/>
          </a:xfrm>
          <a:solidFill>
            <a:schemeClr val="accent1"/>
          </a:solidFill>
        </p:grpSpPr>
        <p:sp>
          <p:nvSpPr>
            <p:cNvPr id="255" name="Freeform 5">
              <a:extLst>
                <a:ext uri="{FF2B5EF4-FFF2-40B4-BE49-F238E27FC236}">
                  <a16:creationId xmlns:a16="http://schemas.microsoft.com/office/drawing/2014/main" id="{8916CF56-D39D-444D-BDD9-2C2A05538EDF}"/>
                </a:ext>
              </a:extLst>
            </p:cNvPr>
            <p:cNvSpPr>
              <a:spLocks/>
            </p:cNvSpPr>
            <p:nvPr/>
          </p:nvSpPr>
          <p:spPr bwMode="auto">
            <a:xfrm>
              <a:off x="5136" y="818"/>
              <a:ext cx="75" cy="37"/>
            </a:xfrm>
            <a:custGeom>
              <a:avLst/>
              <a:gdLst>
                <a:gd name="T0" fmla="*/ 37 w 75"/>
                <a:gd name="T1" fmla="*/ 0 h 37"/>
                <a:gd name="T2" fmla="*/ 0 w 75"/>
                <a:gd name="T3" fmla="*/ 19 h 37"/>
                <a:gd name="T4" fmla="*/ 37 w 75"/>
                <a:gd name="T5" fmla="*/ 37 h 37"/>
                <a:gd name="T6" fmla="*/ 75 w 75"/>
                <a:gd name="T7" fmla="*/ 19 h 37"/>
                <a:gd name="T8" fmla="*/ 37 w 75"/>
                <a:gd name="T9" fmla="*/ 0 h 37"/>
              </a:gdLst>
              <a:ahLst/>
              <a:cxnLst>
                <a:cxn ang="0">
                  <a:pos x="T0" y="T1"/>
                </a:cxn>
                <a:cxn ang="0">
                  <a:pos x="T2" y="T3"/>
                </a:cxn>
                <a:cxn ang="0">
                  <a:pos x="T4" y="T5"/>
                </a:cxn>
                <a:cxn ang="0">
                  <a:pos x="T6" y="T7"/>
                </a:cxn>
                <a:cxn ang="0">
                  <a:pos x="T8" y="T9"/>
                </a:cxn>
              </a:cxnLst>
              <a:rect l="0" t="0" r="r" b="b"/>
              <a:pathLst>
                <a:path w="75" h="37">
                  <a:moveTo>
                    <a:pt x="37" y="0"/>
                  </a:moveTo>
                  <a:lnTo>
                    <a:pt x="0" y="19"/>
                  </a:lnTo>
                  <a:lnTo>
                    <a:pt x="37" y="37"/>
                  </a:lnTo>
                  <a:lnTo>
                    <a:pt x="75" y="19"/>
                  </a:lnTo>
                  <a:lnTo>
                    <a:pt x="37"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56" name="Freeform 6">
              <a:extLst>
                <a:ext uri="{FF2B5EF4-FFF2-40B4-BE49-F238E27FC236}">
                  <a16:creationId xmlns:a16="http://schemas.microsoft.com/office/drawing/2014/main" id="{D6A39914-59A2-4C0A-8728-702BB2405E93}"/>
                </a:ext>
              </a:extLst>
            </p:cNvPr>
            <p:cNvSpPr>
              <a:spLocks/>
            </p:cNvSpPr>
            <p:nvPr/>
          </p:nvSpPr>
          <p:spPr bwMode="auto">
            <a:xfrm>
              <a:off x="5130" y="874"/>
              <a:ext cx="39" cy="42"/>
            </a:xfrm>
            <a:custGeom>
              <a:avLst/>
              <a:gdLst>
                <a:gd name="T0" fmla="*/ 36 w 64"/>
                <a:gd name="T1" fmla="*/ 25 h 69"/>
                <a:gd name="T2" fmla="*/ 0 w 64"/>
                <a:gd name="T3" fmla="*/ 7 h 69"/>
                <a:gd name="T4" fmla="*/ 0 w 64"/>
                <a:gd name="T5" fmla="*/ 37 h 69"/>
                <a:gd name="T6" fmla="*/ 64 w 64"/>
                <a:gd name="T7" fmla="*/ 69 h 69"/>
                <a:gd name="T8" fmla="*/ 64 w 64"/>
                <a:gd name="T9" fmla="*/ 0 h 69"/>
                <a:gd name="T10" fmla="*/ 46 w 64"/>
                <a:gd name="T11" fmla="*/ 23 h 69"/>
                <a:gd name="T12" fmla="*/ 36 w 64"/>
                <a:gd name="T13" fmla="*/ 25 h 69"/>
              </a:gdLst>
              <a:ahLst/>
              <a:cxnLst>
                <a:cxn ang="0">
                  <a:pos x="T0" y="T1"/>
                </a:cxn>
                <a:cxn ang="0">
                  <a:pos x="T2" y="T3"/>
                </a:cxn>
                <a:cxn ang="0">
                  <a:pos x="T4" y="T5"/>
                </a:cxn>
                <a:cxn ang="0">
                  <a:pos x="T6" y="T7"/>
                </a:cxn>
                <a:cxn ang="0">
                  <a:pos x="T8" y="T9"/>
                </a:cxn>
                <a:cxn ang="0">
                  <a:pos x="T10" y="T11"/>
                </a:cxn>
                <a:cxn ang="0">
                  <a:pos x="T12" y="T13"/>
                </a:cxn>
              </a:cxnLst>
              <a:rect l="0" t="0" r="r" b="b"/>
              <a:pathLst>
                <a:path w="64" h="69">
                  <a:moveTo>
                    <a:pt x="36" y="25"/>
                  </a:moveTo>
                  <a:cubicBezTo>
                    <a:pt x="0" y="7"/>
                    <a:pt x="0" y="7"/>
                    <a:pt x="0" y="7"/>
                  </a:cubicBezTo>
                  <a:cubicBezTo>
                    <a:pt x="0" y="37"/>
                    <a:pt x="0" y="37"/>
                    <a:pt x="0" y="37"/>
                  </a:cubicBezTo>
                  <a:cubicBezTo>
                    <a:pt x="64" y="69"/>
                    <a:pt x="64" y="69"/>
                    <a:pt x="64" y="69"/>
                  </a:cubicBezTo>
                  <a:cubicBezTo>
                    <a:pt x="64" y="0"/>
                    <a:pt x="64" y="0"/>
                    <a:pt x="64" y="0"/>
                  </a:cubicBezTo>
                  <a:cubicBezTo>
                    <a:pt x="46" y="23"/>
                    <a:pt x="46" y="23"/>
                    <a:pt x="46" y="23"/>
                  </a:cubicBezTo>
                  <a:cubicBezTo>
                    <a:pt x="44" y="26"/>
                    <a:pt x="39" y="27"/>
                    <a:pt x="36" y="2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57" name="Freeform 7">
              <a:extLst>
                <a:ext uri="{FF2B5EF4-FFF2-40B4-BE49-F238E27FC236}">
                  <a16:creationId xmlns:a16="http://schemas.microsoft.com/office/drawing/2014/main" id="{62142580-DD86-490C-BB56-AE8C072418C8}"/>
                </a:ext>
              </a:extLst>
            </p:cNvPr>
            <p:cNvSpPr>
              <a:spLocks noEditPoints="1"/>
            </p:cNvSpPr>
            <p:nvPr/>
          </p:nvSpPr>
          <p:spPr bwMode="auto">
            <a:xfrm>
              <a:off x="5057" y="739"/>
              <a:ext cx="233" cy="23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310 w 384"/>
                <a:gd name="T11" fmla="*/ 195 h 384"/>
                <a:gd name="T12" fmla="*/ 311 w 384"/>
                <a:gd name="T13" fmla="*/ 201 h 384"/>
                <a:gd name="T14" fmla="*/ 307 w 384"/>
                <a:gd name="T15" fmla="*/ 207 h 384"/>
                <a:gd name="T16" fmla="*/ 280 w 384"/>
                <a:gd name="T17" fmla="*/ 221 h 384"/>
                <a:gd name="T18" fmla="*/ 280 w 384"/>
                <a:gd name="T19" fmla="*/ 264 h 384"/>
                <a:gd name="T20" fmla="*/ 275 w 384"/>
                <a:gd name="T21" fmla="*/ 271 h 384"/>
                <a:gd name="T22" fmla="*/ 195 w 384"/>
                <a:gd name="T23" fmla="*/ 311 h 384"/>
                <a:gd name="T24" fmla="*/ 195 w 384"/>
                <a:gd name="T25" fmla="*/ 311 h 384"/>
                <a:gd name="T26" fmla="*/ 192 w 384"/>
                <a:gd name="T27" fmla="*/ 312 h 384"/>
                <a:gd name="T28" fmla="*/ 188 w 384"/>
                <a:gd name="T29" fmla="*/ 311 h 384"/>
                <a:gd name="T30" fmla="*/ 188 w 384"/>
                <a:gd name="T31" fmla="*/ 311 h 384"/>
                <a:gd name="T32" fmla="*/ 108 w 384"/>
                <a:gd name="T33" fmla="*/ 271 h 384"/>
                <a:gd name="T34" fmla="*/ 104 w 384"/>
                <a:gd name="T35" fmla="*/ 264 h 384"/>
                <a:gd name="T36" fmla="*/ 104 w 384"/>
                <a:gd name="T37" fmla="*/ 221 h 384"/>
                <a:gd name="T38" fmla="*/ 76 w 384"/>
                <a:gd name="T39" fmla="*/ 207 h 384"/>
                <a:gd name="T40" fmla="*/ 72 w 384"/>
                <a:gd name="T41" fmla="*/ 201 h 384"/>
                <a:gd name="T42" fmla="*/ 73 w 384"/>
                <a:gd name="T43" fmla="*/ 195 h 384"/>
                <a:gd name="T44" fmla="*/ 101 w 384"/>
                <a:gd name="T45" fmla="*/ 160 h 384"/>
                <a:gd name="T46" fmla="*/ 73 w 384"/>
                <a:gd name="T47" fmla="*/ 125 h 384"/>
                <a:gd name="T48" fmla="*/ 72 w 384"/>
                <a:gd name="T49" fmla="*/ 118 h 384"/>
                <a:gd name="T50" fmla="*/ 76 w 384"/>
                <a:gd name="T51" fmla="*/ 113 h 384"/>
                <a:gd name="T52" fmla="*/ 156 w 384"/>
                <a:gd name="T53" fmla="*/ 73 h 384"/>
                <a:gd name="T54" fmla="*/ 166 w 384"/>
                <a:gd name="T55" fmla="*/ 75 h 384"/>
                <a:gd name="T56" fmla="*/ 192 w 384"/>
                <a:gd name="T57" fmla="*/ 107 h 384"/>
                <a:gd name="T58" fmla="*/ 217 w 384"/>
                <a:gd name="T59" fmla="*/ 75 h 384"/>
                <a:gd name="T60" fmla="*/ 227 w 384"/>
                <a:gd name="T61" fmla="*/ 73 h 384"/>
                <a:gd name="T62" fmla="*/ 307 w 384"/>
                <a:gd name="T63" fmla="*/ 113 h 384"/>
                <a:gd name="T64" fmla="*/ 311 w 384"/>
                <a:gd name="T65" fmla="*/ 118 h 384"/>
                <a:gd name="T66" fmla="*/ 310 w 384"/>
                <a:gd name="T67" fmla="*/ 125 h 384"/>
                <a:gd name="T68" fmla="*/ 282 w 384"/>
                <a:gd name="T69" fmla="*/ 160 h 384"/>
                <a:gd name="T70" fmla="*/ 310 w 384"/>
                <a:gd name="T71" fmla="*/ 19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310" y="195"/>
                  </a:moveTo>
                  <a:cubicBezTo>
                    <a:pt x="311" y="197"/>
                    <a:pt x="312" y="199"/>
                    <a:pt x="311" y="201"/>
                  </a:cubicBezTo>
                  <a:cubicBezTo>
                    <a:pt x="311" y="204"/>
                    <a:pt x="309" y="206"/>
                    <a:pt x="307" y="207"/>
                  </a:cubicBezTo>
                  <a:cubicBezTo>
                    <a:pt x="280" y="221"/>
                    <a:pt x="280" y="221"/>
                    <a:pt x="280" y="221"/>
                  </a:cubicBezTo>
                  <a:cubicBezTo>
                    <a:pt x="280" y="264"/>
                    <a:pt x="280" y="264"/>
                    <a:pt x="280" y="264"/>
                  </a:cubicBezTo>
                  <a:cubicBezTo>
                    <a:pt x="280" y="267"/>
                    <a:pt x="278" y="269"/>
                    <a:pt x="275" y="271"/>
                  </a:cubicBezTo>
                  <a:cubicBezTo>
                    <a:pt x="195" y="311"/>
                    <a:pt x="195" y="311"/>
                    <a:pt x="195" y="311"/>
                  </a:cubicBezTo>
                  <a:cubicBezTo>
                    <a:pt x="195" y="311"/>
                    <a:pt x="195" y="311"/>
                    <a:pt x="195" y="311"/>
                  </a:cubicBezTo>
                  <a:cubicBezTo>
                    <a:pt x="194" y="311"/>
                    <a:pt x="193" y="312"/>
                    <a:pt x="192" y="312"/>
                  </a:cubicBezTo>
                  <a:cubicBezTo>
                    <a:pt x="191" y="312"/>
                    <a:pt x="189" y="311"/>
                    <a:pt x="188" y="311"/>
                  </a:cubicBezTo>
                  <a:cubicBezTo>
                    <a:pt x="188" y="311"/>
                    <a:pt x="188" y="311"/>
                    <a:pt x="188" y="311"/>
                  </a:cubicBezTo>
                  <a:cubicBezTo>
                    <a:pt x="108" y="271"/>
                    <a:pt x="108" y="271"/>
                    <a:pt x="108" y="271"/>
                  </a:cubicBezTo>
                  <a:cubicBezTo>
                    <a:pt x="105" y="269"/>
                    <a:pt x="104" y="267"/>
                    <a:pt x="104" y="264"/>
                  </a:cubicBezTo>
                  <a:cubicBezTo>
                    <a:pt x="104" y="221"/>
                    <a:pt x="104" y="221"/>
                    <a:pt x="104" y="221"/>
                  </a:cubicBezTo>
                  <a:cubicBezTo>
                    <a:pt x="76" y="207"/>
                    <a:pt x="76" y="207"/>
                    <a:pt x="76" y="207"/>
                  </a:cubicBezTo>
                  <a:cubicBezTo>
                    <a:pt x="74" y="206"/>
                    <a:pt x="72" y="204"/>
                    <a:pt x="72" y="201"/>
                  </a:cubicBezTo>
                  <a:cubicBezTo>
                    <a:pt x="71" y="199"/>
                    <a:pt x="72" y="197"/>
                    <a:pt x="73" y="195"/>
                  </a:cubicBezTo>
                  <a:cubicBezTo>
                    <a:pt x="101" y="160"/>
                    <a:pt x="101" y="160"/>
                    <a:pt x="101" y="160"/>
                  </a:cubicBezTo>
                  <a:cubicBezTo>
                    <a:pt x="73" y="125"/>
                    <a:pt x="73" y="125"/>
                    <a:pt x="73" y="125"/>
                  </a:cubicBezTo>
                  <a:cubicBezTo>
                    <a:pt x="72" y="123"/>
                    <a:pt x="71" y="120"/>
                    <a:pt x="72" y="118"/>
                  </a:cubicBezTo>
                  <a:cubicBezTo>
                    <a:pt x="72" y="116"/>
                    <a:pt x="74" y="114"/>
                    <a:pt x="76" y="113"/>
                  </a:cubicBezTo>
                  <a:cubicBezTo>
                    <a:pt x="156" y="73"/>
                    <a:pt x="156" y="73"/>
                    <a:pt x="156" y="73"/>
                  </a:cubicBezTo>
                  <a:cubicBezTo>
                    <a:pt x="159" y="71"/>
                    <a:pt x="164" y="72"/>
                    <a:pt x="166" y="75"/>
                  </a:cubicBezTo>
                  <a:cubicBezTo>
                    <a:pt x="192" y="107"/>
                    <a:pt x="192" y="107"/>
                    <a:pt x="192" y="107"/>
                  </a:cubicBezTo>
                  <a:cubicBezTo>
                    <a:pt x="217" y="75"/>
                    <a:pt x="217" y="75"/>
                    <a:pt x="217" y="75"/>
                  </a:cubicBezTo>
                  <a:cubicBezTo>
                    <a:pt x="220" y="72"/>
                    <a:pt x="224" y="71"/>
                    <a:pt x="227" y="73"/>
                  </a:cubicBezTo>
                  <a:cubicBezTo>
                    <a:pt x="307" y="113"/>
                    <a:pt x="307" y="113"/>
                    <a:pt x="307" y="113"/>
                  </a:cubicBezTo>
                  <a:cubicBezTo>
                    <a:pt x="309" y="114"/>
                    <a:pt x="311" y="116"/>
                    <a:pt x="311" y="118"/>
                  </a:cubicBezTo>
                  <a:cubicBezTo>
                    <a:pt x="312" y="120"/>
                    <a:pt x="311" y="123"/>
                    <a:pt x="310" y="125"/>
                  </a:cubicBezTo>
                  <a:cubicBezTo>
                    <a:pt x="282" y="160"/>
                    <a:pt x="282" y="160"/>
                    <a:pt x="282" y="160"/>
                  </a:cubicBezTo>
                  <a:lnTo>
                    <a:pt x="310" y="19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58" name="Freeform 8">
              <a:extLst>
                <a:ext uri="{FF2B5EF4-FFF2-40B4-BE49-F238E27FC236}">
                  <a16:creationId xmlns:a16="http://schemas.microsoft.com/office/drawing/2014/main" id="{AB671F33-4A2E-4B2D-B5E0-15F03D56D0B8}"/>
                </a:ext>
              </a:extLst>
            </p:cNvPr>
            <p:cNvSpPr>
              <a:spLocks/>
            </p:cNvSpPr>
            <p:nvPr/>
          </p:nvSpPr>
          <p:spPr bwMode="auto">
            <a:xfrm>
              <a:off x="5178" y="874"/>
              <a:ext cx="39" cy="42"/>
            </a:xfrm>
            <a:custGeom>
              <a:avLst/>
              <a:gdLst>
                <a:gd name="T0" fmla="*/ 24 w 64"/>
                <a:gd name="T1" fmla="*/ 26 h 69"/>
                <a:gd name="T2" fmla="*/ 24 w 64"/>
                <a:gd name="T3" fmla="*/ 26 h 69"/>
                <a:gd name="T4" fmla="*/ 23 w 64"/>
                <a:gd name="T5" fmla="*/ 26 h 69"/>
                <a:gd name="T6" fmla="*/ 21 w 64"/>
                <a:gd name="T7" fmla="*/ 25 h 69"/>
                <a:gd name="T8" fmla="*/ 20 w 64"/>
                <a:gd name="T9" fmla="*/ 25 h 69"/>
                <a:gd name="T10" fmla="*/ 17 w 64"/>
                <a:gd name="T11" fmla="*/ 23 h 69"/>
                <a:gd name="T12" fmla="*/ 0 w 64"/>
                <a:gd name="T13" fmla="*/ 0 h 69"/>
                <a:gd name="T14" fmla="*/ 0 w 64"/>
                <a:gd name="T15" fmla="*/ 69 h 69"/>
                <a:gd name="T16" fmla="*/ 64 w 64"/>
                <a:gd name="T17" fmla="*/ 37 h 69"/>
                <a:gd name="T18" fmla="*/ 64 w 64"/>
                <a:gd name="T19" fmla="*/ 7 h 69"/>
                <a:gd name="T20" fmla="*/ 27 w 64"/>
                <a:gd name="T21" fmla="*/ 25 h 69"/>
                <a:gd name="T22" fmla="*/ 24 w 64"/>
                <a:gd name="T2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9">
                  <a:moveTo>
                    <a:pt x="24" y="26"/>
                  </a:moveTo>
                  <a:cubicBezTo>
                    <a:pt x="24" y="26"/>
                    <a:pt x="24" y="26"/>
                    <a:pt x="24" y="26"/>
                  </a:cubicBezTo>
                  <a:cubicBezTo>
                    <a:pt x="23" y="26"/>
                    <a:pt x="23" y="26"/>
                    <a:pt x="23" y="26"/>
                  </a:cubicBezTo>
                  <a:cubicBezTo>
                    <a:pt x="22" y="25"/>
                    <a:pt x="22" y="25"/>
                    <a:pt x="21" y="25"/>
                  </a:cubicBezTo>
                  <a:cubicBezTo>
                    <a:pt x="21" y="25"/>
                    <a:pt x="20" y="25"/>
                    <a:pt x="20" y="25"/>
                  </a:cubicBezTo>
                  <a:cubicBezTo>
                    <a:pt x="19" y="24"/>
                    <a:pt x="18" y="24"/>
                    <a:pt x="17" y="23"/>
                  </a:cubicBezTo>
                  <a:cubicBezTo>
                    <a:pt x="0" y="0"/>
                    <a:pt x="0" y="0"/>
                    <a:pt x="0" y="0"/>
                  </a:cubicBezTo>
                  <a:cubicBezTo>
                    <a:pt x="0" y="69"/>
                    <a:pt x="0" y="69"/>
                    <a:pt x="0" y="69"/>
                  </a:cubicBezTo>
                  <a:cubicBezTo>
                    <a:pt x="64" y="37"/>
                    <a:pt x="64" y="37"/>
                    <a:pt x="64" y="37"/>
                  </a:cubicBezTo>
                  <a:cubicBezTo>
                    <a:pt x="64" y="7"/>
                    <a:pt x="64" y="7"/>
                    <a:pt x="64" y="7"/>
                  </a:cubicBezTo>
                  <a:cubicBezTo>
                    <a:pt x="27" y="25"/>
                    <a:pt x="27" y="25"/>
                    <a:pt x="27" y="25"/>
                  </a:cubicBezTo>
                  <a:cubicBezTo>
                    <a:pt x="26" y="25"/>
                    <a:pt x="25" y="26"/>
                    <a:pt x="24" y="2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59" name="Freeform 9">
              <a:extLst>
                <a:ext uri="{FF2B5EF4-FFF2-40B4-BE49-F238E27FC236}">
                  <a16:creationId xmlns:a16="http://schemas.microsoft.com/office/drawing/2014/main" id="{E283CC69-4496-4BB6-9552-C2852B120F66}"/>
                </a:ext>
              </a:extLst>
            </p:cNvPr>
            <p:cNvSpPr>
              <a:spLocks/>
            </p:cNvSpPr>
            <p:nvPr/>
          </p:nvSpPr>
          <p:spPr bwMode="auto">
            <a:xfrm>
              <a:off x="5113" y="843"/>
              <a:ext cx="53" cy="36"/>
            </a:xfrm>
            <a:custGeom>
              <a:avLst/>
              <a:gdLst>
                <a:gd name="T0" fmla="*/ 87 w 87"/>
                <a:gd name="T1" fmla="*/ 32 h 59"/>
                <a:gd name="T2" fmla="*/ 22 w 87"/>
                <a:gd name="T3" fmla="*/ 0 h 59"/>
                <a:gd name="T4" fmla="*/ 0 w 87"/>
                <a:gd name="T5" fmla="*/ 27 h 59"/>
                <a:gd name="T6" fmla="*/ 23 w 87"/>
                <a:gd name="T7" fmla="*/ 38 h 59"/>
                <a:gd name="T8" fmla="*/ 23 w 87"/>
                <a:gd name="T9" fmla="*/ 38 h 59"/>
                <a:gd name="T10" fmla="*/ 65 w 87"/>
                <a:gd name="T11" fmla="*/ 59 h 59"/>
                <a:gd name="T12" fmla="*/ 87 w 87"/>
                <a:gd name="T13" fmla="*/ 32 h 59"/>
              </a:gdLst>
              <a:ahLst/>
              <a:cxnLst>
                <a:cxn ang="0">
                  <a:pos x="T0" y="T1"/>
                </a:cxn>
                <a:cxn ang="0">
                  <a:pos x="T2" y="T3"/>
                </a:cxn>
                <a:cxn ang="0">
                  <a:pos x="T4" y="T5"/>
                </a:cxn>
                <a:cxn ang="0">
                  <a:pos x="T6" y="T7"/>
                </a:cxn>
                <a:cxn ang="0">
                  <a:pos x="T8" y="T9"/>
                </a:cxn>
                <a:cxn ang="0">
                  <a:pos x="T10" y="T11"/>
                </a:cxn>
                <a:cxn ang="0">
                  <a:pos x="T12" y="T13"/>
                </a:cxn>
              </a:cxnLst>
              <a:rect l="0" t="0" r="r" b="b"/>
              <a:pathLst>
                <a:path w="87" h="59">
                  <a:moveTo>
                    <a:pt x="87" y="32"/>
                  </a:moveTo>
                  <a:cubicBezTo>
                    <a:pt x="22" y="0"/>
                    <a:pt x="22" y="0"/>
                    <a:pt x="22" y="0"/>
                  </a:cubicBezTo>
                  <a:cubicBezTo>
                    <a:pt x="0" y="27"/>
                    <a:pt x="0" y="27"/>
                    <a:pt x="0" y="27"/>
                  </a:cubicBezTo>
                  <a:cubicBezTo>
                    <a:pt x="23" y="38"/>
                    <a:pt x="23" y="38"/>
                    <a:pt x="23" y="38"/>
                  </a:cubicBezTo>
                  <a:cubicBezTo>
                    <a:pt x="23" y="38"/>
                    <a:pt x="23" y="38"/>
                    <a:pt x="23" y="38"/>
                  </a:cubicBezTo>
                  <a:cubicBezTo>
                    <a:pt x="65" y="59"/>
                    <a:pt x="65" y="59"/>
                    <a:pt x="65" y="59"/>
                  </a:cubicBezTo>
                  <a:lnTo>
                    <a:pt x="87" y="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60" name="Freeform 10">
              <a:extLst>
                <a:ext uri="{FF2B5EF4-FFF2-40B4-BE49-F238E27FC236}">
                  <a16:creationId xmlns:a16="http://schemas.microsoft.com/office/drawing/2014/main" id="{1CE9F768-0B26-4706-984F-93F892B5FD4A}"/>
                </a:ext>
              </a:extLst>
            </p:cNvPr>
            <p:cNvSpPr>
              <a:spLocks/>
            </p:cNvSpPr>
            <p:nvPr/>
          </p:nvSpPr>
          <p:spPr bwMode="auto">
            <a:xfrm>
              <a:off x="5113" y="794"/>
              <a:ext cx="53" cy="36"/>
            </a:xfrm>
            <a:custGeom>
              <a:avLst/>
              <a:gdLst>
                <a:gd name="T0" fmla="*/ 53 w 53"/>
                <a:gd name="T1" fmla="*/ 16 h 36"/>
                <a:gd name="T2" fmla="*/ 39 w 53"/>
                <a:gd name="T3" fmla="*/ 0 h 36"/>
                <a:gd name="T4" fmla="*/ 0 w 53"/>
                <a:gd name="T5" fmla="*/ 19 h 36"/>
                <a:gd name="T6" fmla="*/ 13 w 53"/>
                <a:gd name="T7" fmla="*/ 36 h 36"/>
                <a:gd name="T8" fmla="*/ 53 w 53"/>
                <a:gd name="T9" fmla="*/ 16 h 36"/>
              </a:gdLst>
              <a:ahLst/>
              <a:cxnLst>
                <a:cxn ang="0">
                  <a:pos x="T0" y="T1"/>
                </a:cxn>
                <a:cxn ang="0">
                  <a:pos x="T2" y="T3"/>
                </a:cxn>
                <a:cxn ang="0">
                  <a:pos x="T4" y="T5"/>
                </a:cxn>
                <a:cxn ang="0">
                  <a:pos x="T6" y="T7"/>
                </a:cxn>
                <a:cxn ang="0">
                  <a:pos x="T8" y="T9"/>
                </a:cxn>
              </a:cxnLst>
              <a:rect l="0" t="0" r="r" b="b"/>
              <a:pathLst>
                <a:path w="53" h="36">
                  <a:moveTo>
                    <a:pt x="53" y="16"/>
                  </a:moveTo>
                  <a:lnTo>
                    <a:pt x="39" y="0"/>
                  </a:lnTo>
                  <a:lnTo>
                    <a:pt x="0" y="19"/>
                  </a:lnTo>
                  <a:lnTo>
                    <a:pt x="13" y="36"/>
                  </a:lnTo>
                  <a:lnTo>
                    <a:pt x="53" y="1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61" name="Freeform 11">
              <a:extLst>
                <a:ext uri="{FF2B5EF4-FFF2-40B4-BE49-F238E27FC236}">
                  <a16:creationId xmlns:a16="http://schemas.microsoft.com/office/drawing/2014/main" id="{B59B0516-8688-4704-AF60-EC4FAB90693A}"/>
                </a:ext>
              </a:extLst>
            </p:cNvPr>
            <p:cNvSpPr>
              <a:spLocks/>
            </p:cNvSpPr>
            <p:nvPr/>
          </p:nvSpPr>
          <p:spPr bwMode="auto">
            <a:xfrm>
              <a:off x="5181" y="843"/>
              <a:ext cx="53" cy="36"/>
            </a:xfrm>
            <a:custGeom>
              <a:avLst/>
              <a:gdLst>
                <a:gd name="T0" fmla="*/ 0 w 87"/>
                <a:gd name="T1" fmla="*/ 32 h 59"/>
                <a:gd name="T2" fmla="*/ 22 w 87"/>
                <a:gd name="T3" fmla="*/ 59 h 59"/>
                <a:gd name="T4" fmla="*/ 64 w 87"/>
                <a:gd name="T5" fmla="*/ 38 h 59"/>
                <a:gd name="T6" fmla="*/ 64 w 87"/>
                <a:gd name="T7" fmla="*/ 38 h 59"/>
                <a:gd name="T8" fmla="*/ 87 w 87"/>
                <a:gd name="T9" fmla="*/ 26 h 59"/>
                <a:gd name="T10" fmla="*/ 65 w 87"/>
                <a:gd name="T11" fmla="*/ 0 h 59"/>
                <a:gd name="T12" fmla="*/ 0 w 87"/>
                <a:gd name="T13" fmla="*/ 32 h 59"/>
              </a:gdLst>
              <a:ahLst/>
              <a:cxnLst>
                <a:cxn ang="0">
                  <a:pos x="T0" y="T1"/>
                </a:cxn>
                <a:cxn ang="0">
                  <a:pos x="T2" y="T3"/>
                </a:cxn>
                <a:cxn ang="0">
                  <a:pos x="T4" y="T5"/>
                </a:cxn>
                <a:cxn ang="0">
                  <a:pos x="T6" y="T7"/>
                </a:cxn>
                <a:cxn ang="0">
                  <a:pos x="T8" y="T9"/>
                </a:cxn>
                <a:cxn ang="0">
                  <a:pos x="T10" y="T11"/>
                </a:cxn>
                <a:cxn ang="0">
                  <a:pos x="T12" y="T13"/>
                </a:cxn>
              </a:cxnLst>
              <a:rect l="0" t="0" r="r" b="b"/>
              <a:pathLst>
                <a:path w="87" h="59">
                  <a:moveTo>
                    <a:pt x="0" y="32"/>
                  </a:moveTo>
                  <a:cubicBezTo>
                    <a:pt x="22" y="59"/>
                    <a:pt x="22" y="59"/>
                    <a:pt x="22" y="59"/>
                  </a:cubicBezTo>
                  <a:cubicBezTo>
                    <a:pt x="64" y="38"/>
                    <a:pt x="64" y="38"/>
                    <a:pt x="64" y="38"/>
                  </a:cubicBezTo>
                  <a:cubicBezTo>
                    <a:pt x="64" y="38"/>
                    <a:pt x="64" y="38"/>
                    <a:pt x="64" y="38"/>
                  </a:cubicBezTo>
                  <a:cubicBezTo>
                    <a:pt x="87" y="26"/>
                    <a:pt x="87" y="26"/>
                    <a:pt x="87" y="26"/>
                  </a:cubicBezTo>
                  <a:cubicBezTo>
                    <a:pt x="65" y="0"/>
                    <a:pt x="65" y="0"/>
                    <a:pt x="65" y="0"/>
                  </a:cubicBezTo>
                  <a:lnTo>
                    <a:pt x="0" y="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62" name="Freeform 12">
              <a:extLst>
                <a:ext uri="{FF2B5EF4-FFF2-40B4-BE49-F238E27FC236}">
                  <a16:creationId xmlns:a16="http://schemas.microsoft.com/office/drawing/2014/main" id="{AE878C60-40EA-4105-A381-2B4E2F9DDCF0}"/>
                </a:ext>
              </a:extLst>
            </p:cNvPr>
            <p:cNvSpPr>
              <a:spLocks/>
            </p:cNvSpPr>
            <p:nvPr/>
          </p:nvSpPr>
          <p:spPr bwMode="auto">
            <a:xfrm>
              <a:off x="5181" y="794"/>
              <a:ext cx="53" cy="36"/>
            </a:xfrm>
            <a:custGeom>
              <a:avLst/>
              <a:gdLst>
                <a:gd name="T0" fmla="*/ 0 w 53"/>
                <a:gd name="T1" fmla="*/ 16 h 36"/>
                <a:gd name="T2" fmla="*/ 39 w 53"/>
                <a:gd name="T3" fmla="*/ 36 h 36"/>
                <a:gd name="T4" fmla="*/ 53 w 53"/>
                <a:gd name="T5" fmla="*/ 19 h 36"/>
                <a:gd name="T6" fmla="*/ 13 w 53"/>
                <a:gd name="T7" fmla="*/ 0 h 36"/>
                <a:gd name="T8" fmla="*/ 0 w 53"/>
                <a:gd name="T9" fmla="*/ 16 h 36"/>
              </a:gdLst>
              <a:ahLst/>
              <a:cxnLst>
                <a:cxn ang="0">
                  <a:pos x="T0" y="T1"/>
                </a:cxn>
                <a:cxn ang="0">
                  <a:pos x="T2" y="T3"/>
                </a:cxn>
                <a:cxn ang="0">
                  <a:pos x="T4" y="T5"/>
                </a:cxn>
                <a:cxn ang="0">
                  <a:pos x="T6" y="T7"/>
                </a:cxn>
                <a:cxn ang="0">
                  <a:pos x="T8" y="T9"/>
                </a:cxn>
              </a:cxnLst>
              <a:rect l="0" t="0" r="r" b="b"/>
              <a:pathLst>
                <a:path w="53" h="36">
                  <a:moveTo>
                    <a:pt x="0" y="16"/>
                  </a:moveTo>
                  <a:lnTo>
                    <a:pt x="39" y="36"/>
                  </a:lnTo>
                  <a:lnTo>
                    <a:pt x="53" y="19"/>
                  </a:lnTo>
                  <a:lnTo>
                    <a:pt x="13" y="0"/>
                  </a:lnTo>
                  <a:lnTo>
                    <a:pt x="0" y="1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grpSp>
      <p:sp>
        <p:nvSpPr>
          <p:cNvPr id="263" name="Rectangle 262"/>
          <p:cNvSpPr/>
          <p:nvPr/>
        </p:nvSpPr>
        <p:spPr bwMode="gray">
          <a:xfrm>
            <a:off x="4396169" y="2408050"/>
            <a:ext cx="651915" cy="195072"/>
          </a:xfrm>
          <a:prstGeom prst="rect">
            <a:avLst/>
          </a:prstGeom>
          <a:solidFill>
            <a:schemeClr val="bg1"/>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800" b="1"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Solución</a:t>
            </a:r>
          </a:p>
        </p:txBody>
      </p:sp>
      <p:grpSp>
        <p:nvGrpSpPr>
          <p:cNvPr id="265" name="Group 4">
            <a:extLst>
              <a:ext uri="{FF2B5EF4-FFF2-40B4-BE49-F238E27FC236}">
                <a16:creationId xmlns:a16="http://schemas.microsoft.com/office/drawing/2014/main" id="{F54A2098-0AE9-4711-9476-F1E1555FA818}"/>
              </a:ext>
            </a:extLst>
          </p:cNvPr>
          <p:cNvGrpSpPr>
            <a:grpSpLocks noChangeAspect="1"/>
          </p:cNvGrpSpPr>
          <p:nvPr/>
        </p:nvGrpSpPr>
        <p:grpSpPr bwMode="auto">
          <a:xfrm>
            <a:off x="4098734" y="2831464"/>
            <a:ext cx="297527" cy="298799"/>
            <a:chOff x="5057" y="739"/>
            <a:chExt cx="233" cy="234"/>
          </a:xfrm>
          <a:solidFill>
            <a:schemeClr val="accent1"/>
          </a:solidFill>
        </p:grpSpPr>
        <p:sp>
          <p:nvSpPr>
            <p:cNvPr id="266" name="Freeform 5">
              <a:extLst>
                <a:ext uri="{FF2B5EF4-FFF2-40B4-BE49-F238E27FC236}">
                  <a16:creationId xmlns:a16="http://schemas.microsoft.com/office/drawing/2014/main" id="{8916CF56-D39D-444D-BDD9-2C2A05538EDF}"/>
                </a:ext>
              </a:extLst>
            </p:cNvPr>
            <p:cNvSpPr>
              <a:spLocks/>
            </p:cNvSpPr>
            <p:nvPr/>
          </p:nvSpPr>
          <p:spPr bwMode="auto">
            <a:xfrm>
              <a:off x="5136" y="818"/>
              <a:ext cx="75" cy="37"/>
            </a:xfrm>
            <a:custGeom>
              <a:avLst/>
              <a:gdLst>
                <a:gd name="T0" fmla="*/ 37 w 75"/>
                <a:gd name="T1" fmla="*/ 0 h 37"/>
                <a:gd name="T2" fmla="*/ 0 w 75"/>
                <a:gd name="T3" fmla="*/ 19 h 37"/>
                <a:gd name="T4" fmla="*/ 37 w 75"/>
                <a:gd name="T5" fmla="*/ 37 h 37"/>
                <a:gd name="T6" fmla="*/ 75 w 75"/>
                <a:gd name="T7" fmla="*/ 19 h 37"/>
                <a:gd name="T8" fmla="*/ 37 w 75"/>
                <a:gd name="T9" fmla="*/ 0 h 37"/>
              </a:gdLst>
              <a:ahLst/>
              <a:cxnLst>
                <a:cxn ang="0">
                  <a:pos x="T0" y="T1"/>
                </a:cxn>
                <a:cxn ang="0">
                  <a:pos x="T2" y="T3"/>
                </a:cxn>
                <a:cxn ang="0">
                  <a:pos x="T4" y="T5"/>
                </a:cxn>
                <a:cxn ang="0">
                  <a:pos x="T6" y="T7"/>
                </a:cxn>
                <a:cxn ang="0">
                  <a:pos x="T8" y="T9"/>
                </a:cxn>
              </a:cxnLst>
              <a:rect l="0" t="0" r="r" b="b"/>
              <a:pathLst>
                <a:path w="75" h="37">
                  <a:moveTo>
                    <a:pt x="37" y="0"/>
                  </a:moveTo>
                  <a:lnTo>
                    <a:pt x="0" y="19"/>
                  </a:lnTo>
                  <a:lnTo>
                    <a:pt x="37" y="37"/>
                  </a:lnTo>
                  <a:lnTo>
                    <a:pt x="75" y="19"/>
                  </a:lnTo>
                  <a:lnTo>
                    <a:pt x="37"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67" name="Freeform 6">
              <a:extLst>
                <a:ext uri="{FF2B5EF4-FFF2-40B4-BE49-F238E27FC236}">
                  <a16:creationId xmlns:a16="http://schemas.microsoft.com/office/drawing/2014/main" id="{D6A39914-59A2-4C0A-8728-702BB2405E93}"/>
                </a:ext>
              </a:extLst>
            </p:cNvPr>
            <p:cNvSpPr>
              <a:spLocks/>
            </p:cNvSpPr>
            <p:nvPr/>
          </p:nvSpPr>
          <p:spPr bwMode="auto">
            <a:xfrm>
              <a:off x="5130" y="874"/>
              <a:ext cx="39" cy="42"/>
            </a:xfrm>
            <a:custGeom>
              <a:avLst/>
              <a:gdLst>
                <a:gd name="T0" fmla="*/ 36 w 64"/>
                <a:gd name="T1" fmla="*/ 25 h 69"/>
                <a:gd name="T2" fmla="*/ 0 w 64"/>
                <a:gd name="T3" fmla="*/ 7 h 69"/>
                <a:gd name="T4" fmla="*/ 0 w 64"/>
                <a:gd name="T5" fmla="*/ 37 h 69"/>
                <a:gd name="T6" fmla="*/ 64 w 64"/>
                <a:gd name="T7" fmla="*/ 69 h 69"/>
                <a:gd name="T8" fmla="*/ 64 w 64"/>
                <a:gd name="T9" fmla="*/ 0 h 69"/>
                <a:gd name="T10" fmla="*/ 46 w 64"/>
                <a:gd name="T11" fmla="*/ 23 h 69"/>
                <a:gd name="T12" fmla="*/ 36 w 64"/>
                <a:gd name="T13" fmla="*/ 25 h 69"/>
              </a:gdLst>
              <a:ahLst/>
              <a:cxnLst>
                <a:cxn ang="0">
                  <a:pos x="T0" y="T1"/>
                </a:cxn>
                <a:cxn ang="0">
                  <a:pos x="T2" y="T3"/>
                </a:cxn>
                <a:cxn ang="0">
                  <a:pos x="T4" y="T5"/>
                </a:cxn>
                <a:cxn ang="0">
                  <a:pos x="T6" y="T7"/>
                </a:cxn>
                <a:cxn ang="0">
                  <a:pos x="T8" y="T9"/>
                </a:cxn>
                <a:cxn ang="0">
                  <a:pos x="T10" y="T11"/>
                </a:cxn>
                <a:cxn ang="0">
                  <a:pos x="T12" y="T13"/>
                </a:cxn>
              </a:cxnLst>
              <a:rect l="0" t="0" r="r" b="b"/>
              <a:pathLst>
                <a:path w="64" h="69">
                  <a:moveTo>
                    <a:pt x="36" y="25"/>
                  </a:moveTo>
                  <a:cubicBezTo>
                    <a:pt x="0" y="7"/>
                    <a:pt x="0" y="7"/>
                    <a:pt x="0" y="7"/>
                  </a:cubicBezTo>
                  <a:cubicBezTo>
                    <a:pt x="0" y="37"/>
                    <a:pt x="0" y="37"/>
                    <a:pt x="0" y="37"/>
                  </a:cubicBezTo>
                  <a:cubicBezTo>
                    <a:pt x="64" y="69"/>
                    <a:pt x="64" y="69"/>
                    <a:pt x="64" y="69"/>
                  </a:cubicBezTo>
                  <a:cubicBezTo>
                    <a:pt x="64" y="0"/>
                    <a:pt x="64" y="0"/>
                    <a:pt x="64" y="0"/>
                  </a:cubicBezTo>
                  <a:cubicBezTo>
                    <a:pt x="46" y="23"/>
                    <a:pt x="46" y="23"/>
                    <a:pt x="46" y="23"/>
                  </a:cubicBezTo>
                  <a:cubicBezTo>
                    <a:pt x="44" y="26"/>
                    <a:pt x="39" y="27"/>
                    <a:pt x="36" y="2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68" name="Freeform 7">
              <a:extLst>
                <a:ext uri="{FF2B5EF4-FFF2-40B4-BE49-F238E27FC236}">
                  <a16:creationId xmlns:a16="http://schemas.microsoft.com/office/drawing/2014/main" id="{62142580-DD86-490C-BB56-AE8C072418C8}"/>
                </a:ext>
              </a:extLst>
            </p:cNvPr>
            <p:cNvSpPr>
              <a:spLocks noEditPoints="1"/>
            </p:cNvSpPr>
            <p:nvPr/>
          </p:nvSpPr>
          <p:spPr bwMode="auto">
            <a:xfrm>
              <a:off x="5057" y="739"/>
              <a:ext cx="233" cy="23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310 w 384"/>
                <a:gd name="T11" fmla="*/ 195 h 384"/>
                <a:gd name="T12" fmla="*/ 311 w 384"/>
                <a:gd name="T13" fmla="*/ 201 h 384"/>
                <a:gd name="T14" fmla="*/ 307 w 384"/>
                <a:gd name="T15" fmla="*/ 207 h 384"/>
                <a:gd name="T16" fmla="*/ 280 w 384"/>
                <a:gd name="T17" fmla="*/ 221 h 384"/>
                <a:gd name="T18" fmla="*/ 280 w 384"/>
                <a:gd name="T19" fmla="*/ 264 h 384"/>
                <a:gd name="T20" fmla="*/ 275 w 384"/>
                <a:gd name="T21" fmla="*/ 271 h 384"/>
                <a:gd name="T22" fmla="*/ 195 w 384"/>
                <a:gd name="T23" fmla="*/ 311 h 384"/>
                <a:gd name="T24" fmla="*/ 195 w 384"/>
                <a:gd name="T25" fmla="*/ 311 h 384"/>
                <a:gd name="T26" fmla="*/ 192 w 384"/>
                <a:gd name="T27" fmla="*/ 312 h 384"/>
                <a:gd name="T28" fmla="*/ 188 w 384"/>
                <a:gd name="T29" fmla="*/ 311 h 384"/>
                <a:gd name="T30" fmla="*/ 188 w 384"/>
                <a:gd name="T31" fmla="*/ 311 h 384"/>
                <a:gd name="T32" fmla="*/ 108 w 384"/>
                <a:gd name="T33" fmla="*/ 271 h 384"/>
                <a:gd name="T34" fmla="*/ 104 w 384"/>
                <a:gd name="T35" fmla="*/ 264 h 384"/>
                <a:gd name="T36" fmla="*/ 104 w 384"/>
                <a:gd name="T37" fmla="*/ 221 h 384"/>
                <a:gd name="T38" fmla="*/ 76 w 384"/>
                <a:gd name="T39" fmla="*/ 207 h 384"/>
                <a:gd name="T40" fmla="*/ 72 w 384"/>
                <a:gd name="T41" fmla="*/ 201 h 384"/>
                <a:gd name="T42" fmla="*/ 73 w 384"/>
                <a:gd name="T43" fmla="*/ 195 h 384"/>
                <a:gd name="T44" fmla="*/ 101 w 384"/>
                <a:gd name="T45" fmla="*/ 160 h 384"/>
                <a:gd name="T46" fmla="*/ 73 w 384"/>
                <a:gd name="T47" fmla="*/ 125 h 384"/>
                <a:gd name="T48" fmla="*/ 72 w 384"/>
                <a:gd name="T49" fmla="*/ 118 h 384"/>
                <a:gd name="T50" fmla="*/ 76 w 384"/>
                <a:gd name="T51" fmla="*/ 113 h 384"/>
                <a:gd name="T52" fmla="*/ 156 w 384"/>
                <a:gd name="T53" fmla="*/ 73 h 384"/>
                <a:gd name="T54" fmla="*/ 166 w 384"/>
                <a:gd name="T55" fmla="*/ 75 h 384"/>
                <a:gd name="T56" fmla="*/ 192 w 384"/>
                <a:gd name="T57" fmla="*/ 107 h 384"/>
                <a:gd name="T58" fmla="*/ 217 w 384"/>
                <a:gd name="T59" fmla="*/ 75 h 384"/>
                <a:gd name="T60" fmla="*/ 227 w 384"/>
                <a:gd name="T61" fmla="*/ 73 h 384"/>
                <a:gd name="T62" fmla="*/ 307 w 384"/>
                <a:gd name="T63" fmla="*/ 113 h 384"/>
                <a:gd name="T64" fmla="*/ 311 w 384"/>
                <a:gd name="T65" fmla="*/ 118 h 384"/>
                <a:gd name="T66" fmla="*/ 310 w 384"/>
                <a:gd name="T67" fmla="*/ 125 h 384"/>
                <a:gd name="T68" fmla="*/ 282 w 384"/>
                <a:gd name="T69" fmla="*/ 160 h 384"/>
                <a:gd name="T70" fmla="*/ 310 w 384"/>
                <a:gd name="T71" fmla="*/ 19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310" y="195"/>
                  </a:moveTo>
                  <a:cubicBezTo>
                    <a:pt x="311" y="197"/>
                    <a:pt x="312" y="199"/>
                    <a:pt x="311" y="201"/>
                  </a:cubicBezTo>
                  <a:cubicBezTo>
                    <a:pt x="311" y="204"/>
                    <a:pt x="309" y="206"/>
                    <a:pt x="307" y="207"/>
                  </a:cubicBezTo>
                  <a:cubicBezTo>
                    <a:pt x="280" y="221"/>
                    <a:pt x="280" y="221"/>
                    <a:pt x="280" y="221"/>
                  </a:cubicBezTo>
                  <a:cubicBezTo>
                    <a:pt x="280" y="264"/>
                    <a:pt x="280" y="264"/>
                    <a:pt x="280" y="264"/>
                  </a:cubicBezTo>
                  <a:cubicBezTo>
                    <a:pt x="280" y="267"/>
                    <a:pt x="278" y="269"/>
                    <a:pt x="275" y="271"/>
                  </a:cubicBezTo>
                  <a:cubicBezTo>
                    <a:pt x="195" y="311"/>
                    <a:pt x="195" y="311"/>
                    <a:pt x="195" y="311"/>
                  </a:cubicBezTo>
                  <a:cubicBezTo>
                    <a:pt x="195" y="311"/>
                    <a:pt x="195" y="311"/>
                    <a:pt x="195" y="311"/>
                  </a:cubicBezTo>
                  <a:cubicBezTo>
                    <a:pt x="194" y="311"/>
                    <a:pt x="193" y="312"/>
                    <a:pt x="192" y="312"/>
                  </a:cubicBezTo>
                  <a:cubicBezTo>
                    <a:pt x="191" y="312"/>
                    <a:pt x="189" y="311"/>
                    <a:pt x="188" y="311"/>
                  </a:cubicBezTo>
                  <a:cubicBezTo>
                    <a:pt x="188" y="311"/>
                    <a:pt x="188" y="311"/>
                    <a:pt x="188" y="311"/>
                  </a:cubicBezTo>
                  <a:cubicBezTo>
                    <a:pt x="108" y="271"/>
                    <a:pt x="108" y="271"/>
                    <a:pt x="108" y="271"/>
                  </a:cubicBezTo>
                  <a:cubicBezTo>
                    <a:pt x="105" y="269"/>
                    <a:pt x="104" y="267"/>
                    <a:pt x="104" y="264"/>
                  </a:cubicBezTo>
                  <a:cubicBezTo>
                    <a:pt x="104" y="221"/>
                    <a:pt x="104" y="221"/>
                    <a:pt x="104" y="221"/>
                  </a:cubicBezTo>
                  <a:cubicBezTo>
                    <a:pt x="76" y="207"/>
                    <a:pt x="76" y="207"/>
                    <a:pt x="76" y="207"/>
                  </a:cubicBezTo>
                  <a:cubicBezTo>
                    <a:pt x="74" y="206"/>
                    <a:pt x="72" y="204"/>
                    <a:pt x="72" y="201"/>
                  </a:cubicBezTo>
                  <a:cubicBezTo>
                    <a:pt x="71" y="199"/>
                    <a:pt x="72" y="197"/>
                    <a:pt x="73" y="195"/>
                  </a:cubicBezTo>
                  <a:cubicBezTo>
                    <a:pt x="101" y="160"/>
                    <a:pt x="101" y="160"/>
                    <a:pt x="101" y="160"/>
                  </a:cubicBezTo>
                  <a:cubicBezTo>
                    <a:pt x="73" y="125"/>
                    <a:pt x="73" y="125"/>
                    <a:pt x="73" y="125"/>
                  </a:cubicBezTo>
                  <a:cubicBezTo>
                    <a:pt x="72" y="123"/>
                    <a:pt x="71" y="120"/>
                    <a:pt x="72" y="118"/>
                  </a:cubicBezTo>
                  <a:cubicBezTo>
                    <a:pt x="72" y="116"/>
                    <a:pt x="74" y="114"/>
                    <a:pt x="76" y="113"/>
                  </a:cubicBezTo>
                  <a:cubicBezTo>
                    <a:pt x="156" y="73"/>
                    <a:pt x="156" y="73"/>
                    <a:pt x="156" y="73"/>
                  </a:cubicBezTo>
                  <a:cubicBezTo>
                    <a:pt x="159" y="71"/>
                    <a:pt x="164" y="72"/>
                    <a:pt x="166" y="75"/>
                  </a:cubicBezTo>
                  <a:cubicBezTo>
                    <a:pt x="192" y="107"/>
                    <a:pt x="192" y="107"/>
                    <a:pt x="192" y="107"/>
                  </a:cubicBezTo>
                  <a:cubicBezTo>
                    <a:pt x="217" y="75"/>
                    <a:pt x="217" y="75"/>
                    <a:pt x="217" y="75"/>
                  </a:cubicBezTo>
                  <a:cubicBezTo>
                    <a:pt x="220" y="72"/>
                    <a:pt x="224" y="71"/>
                    <a:pt x="227" y="73"/>
                  </a:cubicBezTo>
                  <a:cubicBezTo>
                    <a:pt x="307" y="113"/>
                    <a:pt x="307" y="113"/>
                    <a:pt x="307" y="113"/>
                  </a:cubicBezTo>
                  <a:cubicBezTo>
                    <a:pt x="309" y="114"/>
                    <a:pt x="311" y="116"/>
                    <a:pt x="311" y="118"/>
                  </a:cubicBezTo>
                  <a:cubicBezTo>
                    <a:pt x="312" y="120"/>
                    <a:pt x="311" y="123"/>
                    <a:pt x="310" y="125"/>
                  </a:cubicBezTo>
                  <a:cubicBezTo>
                    <a:pt x="282" y="160"/>
                    <a:pt x="282" y="160"/>
                    <a:pt x="282" y="160"/>
                  </a:cubicBezTo>
                  <a:lnTo>
                    <a:pt x="310" y="19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69" name="Freeform 8">
              <a:extLst>
                <a:ext uri="{FF2B5EF4-FFF2-40B4-BE49-F238E27FC236}">
                  <a16:creationId xmlns:a16="http://schemas.microsoft.com/office/drawing/2014/main" id="{AB671F33-4A2E-4B2D-B5E0-15F03D56D0B8}"/>
                </a:ext>
              </a:extLst>
            </p:cNvPr>
            <p:cNvSpPr>
              <a:spLocks/>
            </p:cNvSpPr>
            <p:nvPr/>
          </p:nvSpPr>
          <p:spPr bwMode="auto">
            <a:xfrm>
              <a:off x="5178" y="874"/>
              <a:ext cx="39" cy="42"/>
            </a:xfrm>
            <a:custGeom>
              <a:avLst/>
              <a:gdLst>
                <a:gd name="T0" fmla="*/ 24 w 64"/>
                <a:gd name="T1" fmla="*/ 26 h 69"/>
                <a:gd name="T2" fmla="*/ 24 w 64"/>
                <a:gd name="T3" fmla="*/ 26 h 69"/>
                <a:gd name="T4" fmla="*/ 23 w 64"/>
                <a:gd name="T5" fmla="*/ 26 h 69"/>
                <a:gd name="T6" fmla="*/ 21 w 64"/>
                <a:gd name="T7" fmla="*/ 25 h 69"/>
                <a:gd name="T8" fmla="*/ 20 w 64"/>
                <a:gd name="T9" fmla="*/ 25 h 69"/>
                <a:gd name="T10" fmla="*/ 17 w 64"/>
                <a:gd name="T11" fmla="*/ 23 h 69"/>
                <a:gd name="T12" fmla="*/ 0 w 64"/>
                <a:gd name="T13" fmla="*/ 0 h 69"/>
                <a:gd name="T14" fmla="*/ 0 w 64"/>
                <a:gd name="T15" fmla="*/ 69 h 69"/>
                <a:gd name="T16" fmla="*/ 64 w 64"/>
                <a:gd name="T17" fmla="*/ 37 h 69"/>
                <a:gd name="T18" fmla="*/ 64 w 64"/>
                <a:gd name="T19" fmla="*/ 7 h 69"/>
                <a:gd name="T20" fmla="*/ 27 w 64"/>
                <a:gd name="T21" fmla="*/ 25 h 69"/>
                <a:gd name="T22" fmla="*/ 24 w 64"/>
                <a:gd name="T2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9">
                  <a:moveTo>
                    <a:pt x="24" y="26"/>
                  </a:moveTo>
                  <a:cubicBezTo>
                    <a:pt x="24" y="26"/>
                    <a:pt x="24" y="26"/>
                    <a:pt x="24" y="26"/>
                  </a:cubicBezTo>
                  <a:cubicBezTo>
                    <a:pt x="23" y="26"/>
                    <a:pt x="23" y="26"/>
                    <a:pt x="23" y="26"/>
                  </a:cubicBezTo>
                  <a:cubicBezTo>
                    <a:pt x="22" y="25"/>
                    <a:pt x="22" y="25"/>
                    <a:pt x="21" y="25"/>
                  </a:cubicBezTo>
                  <a:cubicBezTo>
                    <a:pt x="21" y="25"/>
                    <a:pt x="20" y="25"/>
                    <a:pt x="20" y="25"/>
                  </a:cubicBezTo>
                  <a:cubicBezTo>
                    <a:pt x="19" y="24"/>
                    <a:pt x="18" y="24"/>
                    <a:pt x="17" y="23"/>
                  </a:cubicBezTo>
                  <a:cubicBezTo>
                    <a:pt x="0" y="0"/>
                    <a:pt x="0" y="0"/>
                    <a:pt x="0" y="0"/>
                  </a:cubicBezTo>
                  <a:cubicBezTo>
                    <a:pt x="0" y="69"/>
                    <a:pt x="0" y="69"/>
                    <a:pt x="0" y="69"/>
                  </a:cubicBezTo>
                  <a:cubicBezTo>
                    <a:pt x="64" y="37"/>
                    <a:pt x="64" y="37"/>
                    <a:pt x="64" y="37"/>
                  </a:cubicBezTo>
                  <a:cubicBezTo>
                    <a:pt x="64" y="7"/>
                    <a:pt x="64" y="7"/>
                    <a:pt x="64" y="7"/>
                  </a:cubicBezTo>
                  <a:cubicBezTo>
                    <a:pt x="27" y="25"/>
                    <a:pt x="27" y="25"/>
                    <a:pt x="27" y="25"/>
                  </a:cubicBezTo>
                  <a:cubicBezTo>
                    <a:pt x="26" y="25"/>
                    <a:pt x="25" y="26"/>
                    <a:pt x="24" y="2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70" name="Freeform 9">
              <a:extLst>
                <a:ext uri="{FF2B5EF4-FFF2-40B4-BE49-F238E27FC236}">
                  <a16:creationId xmlns:a16="http://schemas.microsoft.com/office/drawing/2014/main" id="{E283CC69-4496-4BB6-9552-C2852B120F66}"/>
                </a:ext>
              </a:extLst>
            </p:cNvPr>
            <p:cNvSpPr>
              <a:spLocks/>
            </p:cNvSpPr>
            <p:nvPr/>
          </p:nvSpPr>
          <p:spPr bwMode="auto">
            <a:xfrm>
              <a:off x="5113" y="843"/>
              <a:ext cx="53" cy="36"/>
            </a:xfrm>
            <a:custGeom>
              <a:avLst/>
              <a:gdLst>
                <a:gd name="T0" fmla="*/ 87 w 87"/>
                <a:gd name="T1" fmla="*/ 32 h 59"/>
                <a:gd name="T2" fmla="*/ 22 w 87"/>
                <a:gd name="T3" fmla="*/ 0 h 59"/>
                <a:gd name="T4" fmla="*/ 0 w 87"/>
                <a:gd name="T5" fmla="*/ 27 h 59"/>
                <a:gd name="T6" fmla="*/ 23 w 87"/>
                <a:gd name="T7" fmla="*/ 38 h 59"/>
                <a:gd name="T8" fmla="*/ 23 w 87"/>
                <a:gd name="T9" fmla="*/ 38 h 59"/>
                <a:gd name="T10" fmla="*/ 65 w 87"/>
                <a:gd name="T11" fmla="*/ 59 h 59"/>
                <a:gd name="T12" fmla="*/ 87 w 87"/>
                <a:gd name="T13" fmla="*/ 32 h 59"/>
              </a:gdLst>
              <a:ahLst/>
              <a:cxnLst>
                <a:cxn ang="0">
                  <a:pos x="T0" y="T1"/>
                </a:cxn>
                <a:cxn ang="0">
                  <a:pos x="T2" y="T3"/>
                </a:cxn>
                <a:cxn ang="0">
                  <a:pos x="T4" y="T5"/>
                </a:cxn>
                <a:cxn ang="0">
                  <a:pos x="T6" y="T7"/>
                </a:cxn>
                <a:cxn ang="0">
                  <a:pos x="T8" y="T9"/>
                </a:cxn>
                <a:cxn ang="0">
                  <a:pos x="T10" y="T11"/>
                </a:cxn>
                <a:cxn ang="0">
                  <a:pos x="T12" y="T13"/>
                </a:cxn>
              </a:cxnLst>
              <a:rect l="0" t="0" r="r" b="b"/>
              <a:pathLst>
                <a:path w="87" h="59">
                  <a:moveTo>
                    <a:pt x="87" y="32"/>
                  </a:moveTo>
                  <a:cubicBezTo>
                    <a:pt x="22" y="0"/>
                    <a:pt x="22" y="0"/>
                    <a:pt x="22" y="0"/>
                  </a:cubicBezTo>
                  <a:cubicBezTo>
                    <a:pt x="0" y="27"/>
                    <a:pt x="0" y="27"/>
                    <a:pt x="0" y="27"/>
                  </a:cubicBezTo>
                  <a:cubicBezTo>
                    <a:pt x="23" y="38"/>
                    <a:pt x="23" y="38"/>
                    <a:pt x="23" y="38"/>
                  </a:cubicBezTo>
                  <a:cubicBezTo>
                    <a:pt x="23" y="38"/>
                    <a:pt x="23" y="38"/>
                    <a:pt x="23" y="38"/>
                  </a:cubicBezTo>
                  <a:cubicBezTo>
                    <a:pt x="65" y="59"/>
                    <a:pt x="65" y="59"/>
                    <a:pt x="65" y="59"/>
                  </a:cubicBezTo>
                  <a:lnTo>
                    <a:pt x="87" y="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71" name="Freeform 10">
              <a:extLst>
                <a:ext uri="{FF2B5EF4-FFF2-40B4-BE49-F238E27FC236}">
                  <a16:creationId xmlns:a16="http://schemas.microsoft.com/office/drawing/2014/main" id="{1CE9F768-0B26-4706-984F-93F892B5FD4A}"/>
                </a:ext>
              </a:extLst>
            </p:cNvPr>
            <p:cNvSpPr>
              <a:spLocks/>
            </p:cNvSpPr>
            <p:nvPr/>
          </p:nvSpPr>
          <p:spPr bwMode="auto">
            <a:xfrm>
              <a:off x="5113" y="794"/>
              <a:ext cx="53" cy="36"/>
            </a:xfrm>
            <a:custGeom>
              <a:avLst/>
              <a:gdLst>
                <a:gd name="T0" fmla="*/ 53 w 53"/>
                <a:gd name="T1" fmla="*/ 16 h 36"/>
                <a:gd name="T2" fmla="*/ 39 w 53"/>
                <a:gd name="T3" fmla="*/ 0 h 36"/>
                <a:gd name="T4" fmla="*/ 0 w 53"/>
                <a:gd name="T5" fmla="*/ 19 h 36"/>
                <a:gd name="T6" fmla="*/ 13 w 53"/>
                <a:gd name="T7" fmla="*/ 36 h 36"/>
                <a:gd name="T8" fmla="*/ 53 w 53"/>
                <a:gd name="T9" fmla="*/ 16 h 36"/>
              </a:gdLst>
              <a:ahLst/>
              <a:cxnLst>
                <a:cxn ang="0">
                  <a:pos x="T0" y="T1"/>
                </a:cxn>
                <a:cxn ang="0">
                  <a:pos x="T2" y="T3"/>
                </a:cxn>
                <a:cxn ang="0">
                  <a:pos x="T4" y="T5"/>
                </a:cxn>
                <a:cxn ang="0">
                  <a:pos x="T6" y="T7"/>
                </a:cxn>
                <a:cxn ang="0">
                  <a:pos x="T8" y="T9"/>
                </a:cxn>
              </a:cxnLst>
              <a:rect l="0" t="0" r="r" b="b"/>
              <a:pathLst>
                <a:path w="53" h="36">
                  <a:moveTo>
                    <a:pt x="53" y="16"/>
                  </a:moveTo>
                  <a:lnTo>
                    <a:pt x="39" y="0"/>
                  </a:lnTo>
                  <a:lnTo>
                    <a:pt x="0" y="19"/>
                  </a:lnTo>
                  <a:lnTo>
                    <a:pt x="13" y="36"/>
                  </a:lnTo>
                  <a:lnTo>
                    <a:pt x="53" y="1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72" name="Freeform 11">
              <a:extLst>
                <a:ext uri="{FF2B5EF4-FFF2-40B4-BE49-F238E27FC236}">
                  <a16:creationId xmlns:a16="http://schemas.microsoft.com/office/drawing/2014/main" id="{B59B0516-8688-4704-AF60-EC4FAB90693A}"/>
                </a:ext>
              </a:extLst>
            </p:cNvPr>
            <p:cNvSpPr>
              <a:spLocks/>
            </p:cNvSpPr>
            <p:nvPr/>
          </p:nvSpPr>
          <p:spPr bwMode="auto">
            <a:xfrm>
              <a:off x="5181" y="843"/>
              <a:ext cx="53" cy="36"/>
            </a:xfrm>
            <a:custGeom>
              <a:avLst/>
              <a:gdLst>
                <a:gd name="T0" fmla="*/ 0 w 87"/>
                <a:gd name="T1" fmla="*/ 32 h 59"/>
                <a:gd name="T2" fmla="*/ 22 w 87"/>
                <a:gd name="T3" fmla="*/ 59 h 59"/>
                <a:gd name="T4" fmla="*/ 64 w 87"/>
                <a:gd name="T5" fmla="*/ 38 h 59"/>
                <a:gd name="T6" fmla="*/ 64 w 87"/>
                <a:gd name="T7" fmla="*/ 38 h 59"/>
                <a:gd name="T8" fmla="*/ 87 w 87"/>
                <a:gd name="T9" fmla="*/ 26 h 59"/>
                <a:gd name="T10" fmla="*/ 65 w 87"/>
                <a:gd name="T11" fmla="*/ 0 h 59"/>
                <a:gd name="T12" fmla="*/ 0 w 87"/>
                <a:gd name="T13" fmla="*/ 32 h 59"/>
              </a:gdLst>
              <a:ahLst/>
              <a:cxnLst>
                <a:cxn ang="0">
                  <a:pos x="T0" y="T1"/>
                </a:cxn>
                <a:cxn ang="0">
                  <a:pos x="T2" y="T3"/>
                </a:cxn>
                <a:cxn ang="0">
                  <a:pos x="T4" y="T5"/>
                </a:cxn>
                <a:cxn ang="0">
                  <a:pos x="T6" y="T7"/>
                </a:cxn>
                <a:cxn ang="0">
                  <a:pos x="T8" y="T9"/>
                </a:cxn>
                <a:cxn ang="0">
                  <a:pos x="T10" y="T11"/>
                </a:cxn>
                <a:cxn ang="0">
                  <a:pos x="T12" y="T13"/>
                </a:cxn>
              </a:cxnLst>
              <a:rect l="0" t="0" r="r" b="b"/>
              <a:pathLst>
                <a:path w="87" h="59">
                  <a:moveTo>
                    <a:pt x="0" y="32"/>
                  </a:moveTo>
                  <a:cubicBezTo>
                    <a:pt x="22" y="59"/>
                    <a:pt x="22" y="59"/>
                    <a:pt x="22" y="59"/>
                  </a:cubicBezTo>
                  <a:cubicBezTo>
                    <a:pt x="64" y="38"/>
                    <a:pt x="64" y="38"/>
                    <a:pt x="64" y="38"/>
                  </a:cubicBezTo>
                  <a:cubicBezTo>
                    <a:pt x="64" y="38"/>
                    <a:pt x="64" y="38"/>
                    <a:pt x="64" y="38"/>
                  </a:cubicBezTo>
                  <a:cubicBezTo>
                    <a:pt x="87" y="26"/>
                    <a:pt x="87" y="26"/>
                    <a:pt x="87" y="26"/>
                  </a:cubicBezTo>
                  <a:cubicBezTo>
                    <a:pt x="65" y="0"/>
                    <a:pt x="65" y="0"/>
                    <a:pt x="65" y="0"/>
                  </a:cubicBezTo>
                  <a:lnTo>
                    <a:pt x="0" y="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73" name="Freeform 12">
              <a:extLst>
                <a:ext uri="{FF2B5EF4-FFF2-40B4-BE49-F238E27FC236}">
                  <a16:creationId xmlns:a16="http://schemas.microsoft.com/office/drawing/2014/main" id="{AE878C60-40EA-4105-A381-2B4E2F9DDCF0}"/>
                </a:ext>
              </a:extLst>
            </p:cNvPr>
            <p:cNvSpPr>
              <a:spLocks/>
            </p:cNvSpPr>
            <p:nvPr/>
          </p:nvSpPr>
          <p:spPr bwMode="auto">
            <a:xfrm>
              <a:off x="5181" y="794"/>
              <a:ext cx="53" cy="36"/>
            </a:xfrm>
            <a:custGeom>
              <a:avLst/>
              <a:gdLst>
                <a:gd name="T0" fmla="*/ 0 w 53"/>
                <a:gd name="T1" fmla="*/ 16 h 36"/>
                <a:gd name="T2" fmla="*/ 39 w 53"/>
                <a:gd name="T3" fmla="*/ 36 h 36"/>
                <a:gd name="T4" fmla="*/ 53 w 53"/>
                <a:gd name="T5" fmla="*/ 19 h 36"/>
                <a:gd name="T6" fmla="*/ 13 w 53"/>
                <a:gd name="T7" fmla="*/ 0 h 36"/>
                <a:gd name="T8" fmla="*/ 0 w 53"/>
                <a:gd name="T9" fmla="*/ 16 h 36"/>
              </a:gdLst>
              <a:ahLst/>
              <a:cxnLst>
                <a:cxn ang="0">
                  <a:pos x="T0" y="T1"/>
                </a:cxn>
                <a:cxn ang="0">
                  <a:pos x="T2" y="T3"/>
                </a:cxn>
                <a:cxn ang="0">
                  <a:pos x="T4" y="T5"/>
                </a:cxn>
                <a:cxn ang="0">
                  <a:pos x="T6" y="T7"/>
                </a:cxn>
                <a:cxn ang="0">
                  <a:pos x="T8" y="T9"/>
                </a:cxn>
              </a:cxnLst>
              <a:rect l="0" t="0" r="r" b="b"/>
              <a:pathLst>
                <a:path w="53" h="36">
                  <a:moveTo>
                    <a:pt x="0" y="16"/>
                  </a:moveTo>
                  <a:lnTo>
                    <a:pt x="39" y="36"/>
                  </a:lnTo>
                  <a:lnTo>
                    <a:pt x="53" y="19"/>
                  </a:lnTo>
                  <a:lnTo>
                    <a:pt x="13" y="0"/>
                  </a:lnTo>
                  <a:lnTo>
                    <a:pt x="0" y="1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grpSp>
      <p:sp>
        <p:nvSpPr>
          <p:cNvPr id="274" name="Rectangle 273"/>
          <p:cNvSpPr/>
          <p:nvPr/>
        </p:nvSpPr>
        <p:spPr bwMode="gray">
          <a:xfrm>
            <a:off x="4396169" y="2889647"/>
            <a:ext cx="651915" cy="195072"/>
          </a:xfrm>
          <a:prstGeom prst="rect">
            <a:avLst/>
          </a:prstGeom>
          <a:solidFill>
            <a:schemeClr val="bg1"/>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800" b="1"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Solución</a:t>
            </a:r>
          </a:p>
        </p:txBody>
      </p:sp>
      <p:grpSp>
        <p:nvGrpSpPr>
          <p:cNvPr id="275" name="Group 4">
            <a:extLst>
              <a:ext uri="{FF2B5EF4-FFF2-40B4-BE49-F238E27FC236}">
                <a16:creationId xmlns:a16="http://schemas.microsoft.com/office/drawing/2014/main" id="{F54A2098-0AE9-4711-9476-F1E1555FA818}"/>
              </a:ext>
            </a:extLst>
          </p:cNvPr>
          <p:cNvGrpSpPr>
            <a:grpSpLocks noChangeAspect="1"/>
          </p:cNvGrpSpPr>
          <p:nvPr/>
        </p:nvGrpSpPr>
        <p:grpSpPr bwMode="auto">
          <a:xfrm>
            <a:off x="4098734" y="3303347"/>
            <a:ext cx="297527" cy="298799"/>
            <a:chOff x="5057" y="739"/>
            <a:chExt cx="233" cy="234"/>
          </a:xfrm>
          <a:solidFill>
            <a:schemeClr val="accent1"/>
          </a:solidFill>
        </p:grpSpPr>
        <p:sp>
          <p:nvSpPr>
            <p:cNvPr id="276" name="Freeform 5">
              <a:extLst>
                <a:ext uri="{FF2B5EF4-FFF2-40B4-BE49-F238E27FC236}">
                  <a16:creationId xmlns:a16="http://schemas.microsoft.com/office/drawing/2014/main" id="{8916CF56-D39D-444D-BDD9-2C2A05538EDF}"/>
                </a:ext>
              </a:extLst>
            </p:cNvPr>
            <p:cNvSpPr>
              <a:spLocks/>
            </p:cNvSpPr>
            <p:nvPr/>
          </p:nvSpPr>
          <p:spPr bwMode="auto">
            <a:xfrm>
              <a:off x="5136" y="818"/>
              <a:ext cx="75" cy="37"/>
            </a:xfrm>
            <a:custGeom>
              <a:avLst/>
              <a:gdLst>
                <a:gd name="T0" fmla="*/ 37 w 75"/>
                <a:gd name="T1" fmla="*/ 0 h 37"/>
                <a:gd name="T2" fmla="*/ 0 w 75"/>
                <a:gd name="T3" fmla="*/ 19 h 37"/>
                <a:gd name="T4" fmla="*/ 37 w 75"/>
                <a:gd name="T5" fmla="*/ 37 h 37"/>
                <a:gd name="T6" fmla="*/ 75 w 75"/>
                <a:gd name="T7" fmla="*/ 19 h 37"/>
                <a:gd name="T8" fmla="*/ 37 w 75"/>
                <a:gd name="T9" fmla="*/ 0 h 37"/>
              </a:gdLst>
              <a:ahLst/>
              <a:cxnLst>
                <a:cxn ang="0">
                  <a:pos x="T0" y="T1"/>
                </a:cxn>
                <a:cxn ang="0">
                  <a:pos x="T2" y="T3"/>
                </a:cxn>
                <a:cxn ang="0">
                  <a:pos x="T4" y="T5"/>
                </a:cxn>
                <a:cxn ang="0">
                  <a:pos x="T6" y="T7"/>
                </a:cxn>
                <a:cxn ang="0">
                  <a:pos x="T8" y="T9"/>
                </a:cxn>
              </a:cxnLst>
              <a:rect l="0" t="0" r="r" b="b"/>
              <a:pathLst>
                <a:path w="75" h="37">
                  <a:moveTo>
                    <a:pt x="37" y="0"/>
                  </a:moveTo>
                  <a:lnTo>
                    <a:pt x="0" y="19"/>
                  </a:lnTo>
                  <a:lnTo>
                    <a:pt x="37" y="37"/>
                  </a:lnTo>
                  <a:lnTo>
                    <a:pt x="75" y="19"/>
                  </a:lnTo>
                  <a:lnTo>
                    <a:pt x="37"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77" name="Freeform 6">
              <a:extLst>
                <a:ext uri="{FF2B5EF4-FFF2-40B4-BE49-F238E27FC236}">
                  <a16:creationId xmlns:a16="http://schemas.microsoft.com/office/drawing/2014/main" id="{D6A39914-59A2-4C0A-8728-702BB2405E93}"/>
                </a:ext>
              </a:extLst>
            </p:cNvPr>
            <p:cNvSpPr>
              <a:spLocks/>
            </p:cNvSpPr>
            <p:nvPr/>
          </p:nvSpPr>
          <p:spPr bwMode="auto">
            <a:xfrm>
              <a:off x="5130" y="874"/>
              <a:ext cx="39" cy="42"/>
            </a:xfrm>
            <a:custGeom>
              <a:avLst/>
              <a:gdLst>
                <a:gd name="T0" fmla="*/ 36 w 64"/>
                <a:gd name="T1" fmla="*/ 25 h 69"/>
                <a:gd name="T2" fmla="*/ 0 w 64"/>
                <a:gd name="T3" fmla="*/ 7 h 69"/>
                <a:gd name="T4" fmla="*/ 0 w 64"/>
                <a:gd name="T5" fmla="*/ 37 h 69"/>
                <a:gd name="T6" fmla="*/ 64 w 64"/>
                <a:gd name="T7" fmla="*/ 69 h 69"/>
                <a:gd name="T8" fmla="*/ 64 w 64"/>
                <a:gd name="T9" fmla="*/ 0 h 69"/>
                <a:gd name="T10" fmla="*/ 46 w 64"/>
                <a:gd name="T11" fmla="*/ 23 h 69"/>
                <a:gd name="T12" fmla="*/ 36 w 64"/>
                <a:gd name="T13" fmla="*/ 25 h 69"/>
              </a:gdLst>
              <a:ahLst/>
              <a:cxnLst>
                <a:cxn ang="0">
                  <a:pos x="T0" y="T1"/>
                </a:cxn>
                <a:cxn ang="0">
                  <a:pos x="T2" y="T3"/>
                </a:cxn>
                <a:cxn ang="0">
                  <a:pos x="T4" y="T5"/>
                </a:cxn>
                <a:cxn ang="0">
                  <a:pos x="T6" y="T7"/>
                </a:cxn>
                <a:cxn ang="0">
                  <a:pos x="T8" y="T9"/>
                </a:cxn>
                <a:cxn ang="0">
                  <a:pos x="T10" y="T11"/>
                </a:cxn>
                <a:cxn ang="0">
                  <a:pos x="T12" y="T13"/>
                </a:cxn>
              </a:cxnLst>
              <a:rect l="0" t="0" r="r" b="b"/>
              <a:pathLst>
                <a:path w="64" h="69">
                  <a:moveTo>
                    <a:pt x="36" y="25"/>
                  </a:moveTo>
                  <a:cubicBezTo>
                    <a:pt x="0" y="7"/>
                    <a:pt x="0" y="7"/>
                    <a:pt x="0" y="7"/>
                  </a:cubicBezTo>
                  <a:cubicBezTo>
                    <a:pt x="0" y="37"/>
                    <a:pt x="0" y="37"/>
                    <a:pt x="0" y="37"/>
                  </a:cubicBezTo>
                  <a:cubicBezTo>
                    <a:pt x="64" y="69"/>
                    <a:pt x="64" y="69"/>
                    <a:pt x="64" y="69"/>
                  </a:cubicBezTo>
                  <a:cubicBezTo>
                    <a:pt x="64" y="0"/>
                    <a:pt x="64" y="0"/>
                    <a:pt x="64" y="0"/>
                  </a:cubicBezTo>
                  <a:cubicBezTo>
                    <a:pt x="46" y="23"/>
                    <a:pt x="46" y="23"/>
                    <a:pt x="46" y="23"/>
                  </a:cubicBezTo>
                  <a:cubicBezTo>
                    <a:pt x="44" y="26"/>
                    <a:pt x="39" y="27"/>
                    <a:pt x="36" y="2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78" name="Freeform 7">
              <a:extLst>
                <a:ext uri="{FF2B5EF4-FFF2-40B4-BE49-F238E27FC236}">
                  <a16:creationId xmlns:a16="http://schemas.microsoft.com/office/drawing/2014/main" id="{62142580-DD86-490C-BB56-AE8C072418C8}"/>
                </a:ext>
              </a:extLst>
            </p:cNvPr>
            <p:cNvSpPr>
              <a:spLocks noEditPoints="1"/>
            </p:cNvSpPr>
            <p:nvPr/>
          </p:nvSpPr>
          <p:spPr bwMode="auto">
            <a:xfrm>
              <a:off x="5057" y="739"/>
              <a:ext cx="233" cy="23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310 w 384"/>
                <a:gd name="T11" fmla="*/ 195 h 384"/>
                <a:gd name="T12" fmla="*/ 311 w 384"/>
                <a:gd name="T13" fmla="*/ 201 h 384"/>
                <a:gd name="T14" fmla="*/ 307 w 384"/>
                <a:gd name="T15" fmla="*/ 207 h 384"/>
                <a:gd name="T16" fmla="*/ 280 w 384"/>
                <a:gd name="T17" fmla="*/ 221 h 384"/>
                <a:gd name="T18" fmla="*/ 280 w 384"/>
                <a:gd name="T19" fmla="*/ 264 h 384"/>
                <a:gd name="T20" fmla="*/ 275 w 384"/>
                <a:gd name="T21" fmla="*/ 271 h 384"/>
                <a:gd name="T22" fmla="*/ 195 w 384"/>
                <a:gd name="T23" fmla="*/ 311 h 384"/>
                <a:gd name="T24" fmla="*/ 195 w 384"/>
                <a:gd name="T25" fmla="*/ 311 h 384"/>
                <a:gd name="T26" fmla="*/ 192 w 384"/>
                <a:gd name="T27" fmla="*/ 312 h 384"/>
                <a:gd name="T28" fmla="*/ 188 w 384"/>
                <a:gd name="T29" fmla="*/ 311 h 384"/>
                <a:gd name="T30" fmla="*/ 188 w 384"/>
                <a:gd name="T31" fmla="*/ 311 h 384"/>
                <a:gd name="T32" fmla="*/ 108 w 384"/>
                <a:gd name="T33" fmla="*/ 271 h 384"/>
                <a:gd name="T34" fmla="*/ 104 w 384"/>
                <a:gd name="T35" fmla="*/ 264 h 384"/>
                <a:gd name="T36" fmla="*/ 104 w 384"/>
                <a:gd name="T37" fmla="*/ 221 h 384"/>
                <a:gd name="T38" fmla="*/ 76 w 384"/>
                <a:gd name="T39" fmla="*/ 207 h 384"/>
                <a:gd name="T40" fmla="*/ 72 w 384"/>
                <a:gd name="T41" fmla="*/ 201 h 384"/>
                <a:gd name="T42" fmla="*/ 73 w 384"/>
                <a:gd name="T43" fmla="*/ 195 h 384"/>
                <a:gd name="T44" fmla="*/ 101 w 384"/>
                <a:gd name="T45" fmla="*/ 160 h 384"/>
                <a:gd name="T46" fmla="*/ 73 w 384"/>
                <a:gd name="T47" fmla="*/ 125 h 384"/>
                <a:gd name="T48" fmla="*/ 72 w 384"/>
                <a:gd name="T49" fmla="*/ 118 h 384"/>
                <a:gd name="T50" fmla="*/ 76 w 384"/>
                <a:gd name="T51" fmla="*/ 113 h 384"/>
                <a:gd name="T52" fmla="*/ 156 w 384"/>
                <a:gd name="T53" fmla="*/ 73 h 384"/>
                <a:gd name="T54" fmla="*/ 166 w 384"/>
                <a:gd name="T55" fmla="*/ 75 h 384"/>
                <a:gd name="T56" fmla="*/ 192 w 384"/>
                <a:gd name="T57" fmla="*/ 107 h 384"/>
                <a:gd name="T58" fmla="*/ 217 w 384"/>
                <a:gd name="T59" fmla="*/ 75 h 384"/>
                <a:gd name="T60" fmla="*/ 227 w 384"/>
                <a:gd name="T61" fmla="*/ 73 h 384"/>
                <a:gd name="T62" fmla="*/ 307 w 384"/>
                <a:gd name="T63" fmla="*/ 113 h 384"/>
                <a:gd name="T64" fmla="*/ 311 w 384"/>
                <a:gd name="T65" fmla="*/ 118 h 384"/>
                <a:gd name="T66" fmla="*/ 310 w 384"/>
                <a:gd name="T67" fmla="*/ 125 h 384"/>
                <a:gd name="T68" fmla="*/ 282 w 384"/>
                <a:gd name="T69" fmla="*/ 160 h 384"/>
                <a:gd name="T70" fmla="*/ 310 w 384"/>
                <a:gd name="T71" fmla="*/ 19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310" y="195"/>
                  </a:moveTo>
                  <a:cubicBezTo>
                    <a:pt x="311" y="197"/>
                    <a:pt x="312" y="199"/>
                    <a:pt x="311" y="201"/>
                  </a:cubicBezTo>
                  <a:cubicBezTo>
                    <a:pt x="311" y="204"/>
                    <a:pt x="309" y="206"/>
                    <a:pt x="307" y="207"/>
                  </a:cubicBezTo>
                  <a:cubicBezTo>
                    <a:pt x="280" y="221"/>
                    <a:pt x="280" y="221"/>
                    <a:pt x="280" y="221"/>
                  </a:cubicBezTo>
                  <a:cubicBezTo>
                    <a:pt x="280" y="264"/>
                    <a:pt x="280" y="264"/>
                    <a:pt x="280" y="264"/>
                  </a:cubicBezTo>
                  <a:cubicBezTo>
                    <a:pt x="280" y="267"/>
                    <a:pt x="278" y="269"/>
                    <a:pt x="275" y="271"/>
                  </a:cubicBezTo>
                  <a:cubicBezTo>
                    <a:pt x="195" y="311"/>
                    <a:pt x="195" y="311"/>
                    <a:pt x="195" y="311"/>
                  </a:cubicBezTo>
                  <a:cubicBezTo>
                    <a:pt x="195" y="311"/>
                    <a:pt x="195" y="311"/>
                    <a:pt x="195" y="311"/>
                  </a:cubicBezTo>
                  <a:cubicBezTo>
                    <a:pt x="194" y="311"/>
                    <a:pt x="193" y="312"/>
                    <a:pt x="192" y="312"/>
                  </a:cubicBezTo>
                  <a:cubicBezTo>
                    <a:pt x="191" y="312"/>
                    <a:pt x="189" y="311"/>
                    <a:pt x="188" y="311"/>
                  </a:cubicBezTo>
                  <a:cubicBezTo>
                    <a:pt x="188" y="311"/>
                    <a:pt x="188" y="311"/>
                    <a:pt x="188" y="311"/>
                  </a:cubicBezTo>
                  <a:cubicBezTo>
                    <a:pt x="108" y="271"/>
                    <a:pt x="108" y="271"/>
                    <a:pt x="108" y="271"/>
                  </a:cubicBezTo>
                  <a:cubicBezTo>
                    <a:pt x="105" y="269"/>
                    <a:pt x="104" y="267"/>
                    <a:pt x="104" y="264"/>
                  </a:cubicBezTo>
                  <a:cubicBezTo>
                    <a:pt x="104" y="221"/>
                    <a:pt x="104" y="221"/>
                    <a:pt x="104" y="221"/>
                  </a:cubicBezTo>
                  <a:cubicBezTo>
                    <a:pt x="76" y="207"/>
                    <a:pt x="76" y="207"/>
                    <a:pt x="76" y="207"/>
                  </a:cubicBezTo>
                  <a:cubicBezTo>
                    <a:pt x="74" y="206"/>
                    <a:pt x="72" y="204"/>
                    <a:pt x="72" y="201"/>
                  </a:cubicBezTo>
                  <a:cubicBezTo>
                    <a:pt x="71" y="199"/>
                    <a:pt x="72" y="197"/>
                    <a:pt x="73" y="195"/>
                  </a:cubicBezTo>
                  <a:cubicBezTo>
                    <a:pt x="101" y="160"/>
                    <a:pt x="101" y="160"/>
                    <a:pt x="101" y="160"/>
                  </a:cubicBezTo>
                  <a:cubicBezTo>
                    <a:pt x="73" y="125"/>
                    <a:pt x="73" y="125"/>
                    <a:pt x="73" y="125"/>
                  </a:cubicBezTo>
                  <a:cubicBezTo>
                    <a:pt x="72" y="123"/>
                    <a:pt x="71" y="120"/>
                    <a:pt x="72" y="118"/>
                  </a:cubicBezTo>
                  <a:cubicBezTo>
                    <a:pt x="72" y="116"/>
                    <a:pt x="74" y="114"/>
                    <a:pt x="76" y="113"/>
                  </a:cubicBezTo>
                  <a:cubicBezTo>
                    <a:pt x="156" y="73"/>
                    <a:pt x="156" y="73"/>
                    <a:pt x="156" y="73"/>
                  </a:cubicBezTo>
                  <a:cubicBezTo>
                    <a:pt x="159" y="71"/>
                    <a:pt x="164" y="72"/>
                    <a:pt x="166" y="75"/>
                  </a:cubicBezTo>
                  <a:cubicBezTo>
                    <a:pt x="192" y="107"/>
                    <a:pt x="192" y="107"/>
                    <a:pt x="192" y="107"/>
                  </a:cubicBezTo>
                  <a:cubicBezTo>
                    <a:pt x="217" y="75"/>
                    <a:pt x="217" y="75"/>
                    <a:pt x="217" y="75"/>
                  </a:cubicBezTo>
                  <a:cubicBezTo>
                    <a:pt x="220" y="72"/>
                    <a:pt x="224" y="71"/>
                    <a:pt x="227" y="73"/>
                  </a:cubicBezTo>
                  <a:cubicBezTo>
                    <a:pt x="307" y="113"/>
                    <a:pt x="307" y="113"/>
                    <a:pt x="307" y="113"/>
                  </a:cubicBezTo>
                  <a:cubicBezTo>
                    <a:pt x="309" y="114"/>
                    <a:pt x="311" y="116"/>
                    <a:pt x="311" y="118"/>
                  </a:cubicBezTo>
                  <a:cubicBezTo>
                    <a:pt x="312" y="120"/>
                    <a:pt x="311" y="123"/>
                    <a:pt x="310" y="125"/>
                  </a:cubicBezTo>
                  <a:cubicBezTo>
                    <a:pt x="282" y="160"/>
                    <a:pt x="282" y="160"/>
                    <a:pt x="282" y="160"/>
                  </a:cubicBezTo>
                  <a:lnTo>
                    <a:pt x="310" y="19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79" name="Freeform 8">
              <a:extLst>
                <a:ext uri="{FF2B5EF4-FFF2-40B4-BE49-F238E27FC236}">
                  <a16:creationId xmlns:a16="http://schemas.microsoft.com/office/drawing/2014/main" id="{AB671F33-4A2E-4B2D-B5E0-15F03D56D0B8}"/>
                </a:ext>
              </a:extLst>
            </p:cNvPr>
            <p:cNvSpPr>
              <a:spLocks/>
            </p:cNvSpPr>
            <p:nvPr/>
          </p:nvSpPr>
          <p:spPr bwMode="auto">
            <a:xfrm>
              <a:off x="5178" y="874"/>
              <a:ext cx="39" cy="42"/>
            </a:xfrm>
            <a:custGeom>
              <a:avLst/>
              <a:gdLst>
                <a:gd name="T0" fmla="*/ 24 w 64"/>
                <a:gd name="T1" fmla="*/ 26 h 69"/>
                <a:gd name="T2" fmla="*/ 24 w 64"/>
                <a:gd name="T3" fmla="*/ 26 h 69"/>
                <a:gd name="T4" fmla="*/ 23 w 64"/>
                <a:gd name="T5" fmla="*/ 26 h 69"/>
                <a:gd name="T6" fmla="*/ 21 w 64"/>
                <a:gd name="T7" fmla="*/ 25 h 69"/>
                <a:gd name="T8" fmla="*/ 20 w 64"/>
                <a:gd name="T9" fmla="*/ 25 h 69"/>
                <a:gd name="T10" fmla="*/ 17 w 64"/>
                <a:gd name="T11" fmla="*/ 23 h 69"/>
                <a:gd name="T12" fmla="*/ 0 w 64"/>
                <a:gd name="T13" fmla="*/ 0 h 69"/>
                <a:gd name="T14" fmla="*/ 0 w 64"/>
                <a:gd name="T15" fmla="*/ 69 h 69"/>
                <a:gd name="T16" fmla="*/ 64 w 64"/>
                <a:gd name="T17" fmla="*/ 37 h 69"/>
                <a:gd name="T18" fmla="*/ 64 w 64"/>
                <a:gd name="T19" fmla="*/ 7 h 69"/>
                <a:gd name="T20" fmla="*/ 27 w 64"/>
                <a:gd name="T21" fmla="*/ 25 h 69"/>
                <a:gd name="T22" fmla="*/ 24 w 64"/>
                <a:gd name="T23"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9">
                  <a:moveTo>
                    <a:pt x="24" y="26"/>
                  </a:moveTo>
                  <a:cubicBezTo>
                    <a:pt x="24" y="26"/>
                    <a:pt x="24" y="26"/>
                    <a:pt x="24" y="26"/>
                  </a:cubicBezTo>
                  <a:cubicBezTo>
                    <a:pt x="23" y="26"/>
                    <a:pt x="23" y="26"/>
                    <a:pt x="23" y="26"/>
                  </a:cubicBezTo>
                  <a:cubicBezTo>
                    <a:pt x="22" y="25"/>
                    <a:pt x="22" y="25"/>
                    <a:pt x="21" y="25"/>
                  </a:cubicBezTo>
                  <a:cubicBezTo>
                    <a:pt x="21" y="25"/>
                    <a:pt x="20" y="25"/>
                    <a:pt x="20" y="25"/>
                  </a:cubicBezTo>
                  <a:cubicBezTo>
                    <a:pt x="19" y="24"/>
                    <a:pt x="18" y="24"/>
                    <a:pt x="17" y="23"/>
                  </a:cubicBezTo>
                  <a:cubicBezTo>
                    <a:pt x="0" y="0"/>
                    <a:pt x="0" y="0"/>
                    <a:pt x="0" y="0"/>
                  </a:cubicBezTo>
                  <a:cubicBezTo>
                    <a:pt x="0" y="69"/>
                    <a:pt x="0" y="69"/>
                    <a:pt x="0" y="69"/>
                  </a:cubicBezTo>
                  <a:cubicBezTo>
                    <a:pt x="64" y="37"/>
                    <a:pt x="64" y="37"/>
                    <a:pt x="64" y="37"/>
                  </a:cubicBezTo>
                  <a:cubicBezTo>
                    <a:pt x="64" y="7"/>
                    <a:pt x="64" y="7"/>
                    <a:pt x="64" y="7"/>
                  </a:cubicBezTo>
                  <a:cubicBezTo>
                    <a:pt x="27" y="25"/>
                    <a:pt x="27" y="25"/>
                    <a:pt x="27" y="25"/>
                  </a:cubicBezTo>
                  <a:cubicBezTo>
                    <a:pt x="26" y="25"/>
                    <a:pt x="25" y="26"/>
                    <a:pt x="24" y="2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80" name="Freeform 9">
              <a:extLst>
                <a:ext uri="{FF2B5EF4-FFF2-40B4-BE49-F238E27FC236}">
                  <a16:creationId xmlns:a16="http://schemas.microsoft.com/office/drawing/2014/main" id="{E283CC69-4496-4BB6-9552-C2852B120F66}"/>
                </a:ext>
              </a:extLst>
            </p:cNvPr>
            <p:cNvSpPr>
              <a:spLocks/>
            </p:cNvSpPr>
            <p:nvPr/>
          </p:nvSpPr>
          <p:spPr bwMode="auto">
            <a:xfrm>
              <a:off x="5113" y="843"/>
              <a:ext cx="53" cy="36"/>
            </a:xfrm>
            <a:custGeom>
              <a:avLst/>
              <a:gdLst>
                <a:gd name="T0" fmla="*/ 87 w 87"/>
                <a:gd name="T1" fmla="*/ 32 h 59"/>
                <a:gd name="T2" fmla="*/ 22 w 87"/>
                <a:gd name="T3" fmla="*/ 0 h 59"/>
                <a:gd name="T4" fmla="*/ 0 w 87"/>
                <a:gd name="T5" fmla="*/ 27 h 59"/>
                <a:gd name="T6" fmla="*/ 23 w 87"/>
                <a:gd name="T7" fmla="*/ 38 h 59"/>
                <a:gd name="T8" fmla="*/ 23 w 87"/>
                <a:gd name="T9" fmla="*/ 38 h 59"/>
                <a:gd name="T10" fmla="*/ 65 w 87"/>
                <a:gd name="T11" fmla="*/ 59 h 59"/>
                <a:gd name="T12" fmla="*/ 87 w 87"/>
                <a:gd name="T13" fmla="*/ 32 h 59"/>
              </a:gdLst>
              <a:ahLst/>
              <a:cxnLst>
                <a:cxn ang="0">
                  <a:pos x="T0" y="T1"/>
                </a:cxn>
                <a:cxn ang="0">
                  <a:pos x="T2" y="T3"/>
                </a:cxn>
                <a:cxn ang="0">
                  <a:pos x="T4" y="T5"/>
                </a:cxn>
                <a:cxn ang="0">
                  <a:pos x="T6" y="T7"/>
                </a:cxn>
                <a:cxn ang="0">
                  <a:pos x="T8" y="T9"/>
                </a:cxn>
                <a:cxn ang="0">
                  <a:pos x="T10" y="T11"/>
                </a:cxn>
                <a:cxn ang="0">
                  <a:pos x="T12" y="T13"/>
                </a:cxn>
              </a:cxnLst>
              <a:rect l="0" t="0" r="r" b="b"/>
              <a:pathLst>
                <a:path w="87" h="59">
                  <a:moveTo>
                    <a:pt x="87" y="32"/>
                  </a:moveTo>
                  <a:cubicBezTo>
                    <a:pt x="22" y="0"/>
                    <a:pt x="22" y="0"/>
                    <a:pt x="22" y="0"/>
                  </a:cubicBezTo>
                  <a:cubicBezTo>
                    <a:pt x="0" y="27"/>
                    <a:pt x="0" y="27"/>
                    <a:pt x="0" y="27"/>
                  </a:cubicBezTo>
                  <a:cubicBezTo>
                    <a:pt x="23" y="38"/>
                    <a:pt x="23" y="38"/>
                    <a:pt x="23" y="38"/>
                  </a:cubicBezTo>
                  <a:cubicBezTo>
                    <a:pt x="23" y="38"/>
                    <a:pt x="23" y="38"/>
                    <a:pt x="23" y="38"/>
                  </a:cubicBezTo>
                  <a:cubicBezTo>
                    <a:pt x="65" y="59"/>
                    <a:pt x="65" y="59"/>
                    <a:pt x="65" y="59"/>
                  </a:cubicBezTo>
                  <a:lnTo>
                    <a:pt x="87" y="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81" name="Freeform 10">
              <a:extLst>
                <a:ext uri="{FF2B5EF4-FFF2-40B4-BE49-F238E27FC236}">
                  <a16:creationId xmlns:a16="http://schemas.microsoft.com/office/drawing/2014/main" id="{1CE9F768-0B26-4706-984F-93F892B5FD4A}"/>
                </a:ext>
              </a:extLst>
            </p:cNvPr>
            <p:cNvSpPr>
              <a:spLocks/>
            </p:cNvSpPr>
            <p:nvPr/>
          </p:nvSpPr>
          <p:spPr bwMode="auto">
            <a:xfrm>
              <a:off x="5113" y="794"/>
              <a:ext cx="53" cy="36"/>
            </a:xfrm>
            <a:custGeom>
              <a:avLst/>
              <a:gdLst>
                <a:gd name="T0" fmla="*/ 53 w 53"/>
                <a:gd name="T1" fmla="*/ 16 h 36"/>
                <a:gd name="T2" fmla="*/ 39 w 53"/>
                <a:gd name="T3" fmla="*/ 0 h 36"/>
                <a:gd name="T4" fmla="*/ 0 w 53"/>
                <a:gd name="T5" fmla="*/ 19 h 36"/>
                <a:gd name="T6" fmla="*/ 13 w 53"/>
                <a:gd name="T7" fmla="*/ 36 h 36"/>
                <a:gd name="T8" fmla="*/ 53 w 53"/>
                <a:gd name="T9" fmla="*/ 16 h 36"/>
              </a:gdLst>
              <a:ahLst/>
              <a:cxnLst>
                <a:cxn ang="0">
                  <a:pos x="T0" y="T1"/>
                </a:cxn>
                <a:cxn ang="0">
                  <a:pos x="T2" y="T3"/>
                </a:cxn>
                <a:cxn ang="0">
                  <a:pos x="T4" y="T5"/>
                </a:cxn>
                <a:cxn ang="0">
                  <a:pos x="T6" y="T7"/>
                </a:cxn>
                <a:cxn ang="0">
                  <a:pos x="T8" y="T9"/>
                </a:cxn>
              </a:cxnLst>
              <a:rect l="0" t="0" r="r" b="b"/>
              <a:pathLst>
                <a:path w="53" h="36">
                  <a:moveTo>
                    <a:pt x="53" y="16"/>
                  </a:moveTo>
                  <a:lnTo>
                    <a:pt x="39" y="0"/>
                  </a:lnTo>
                  <a:lnTo>
                    <a:pt x="0" y="19"/>
                  </a:lnTo>
                  <a:lnTo>
                    <a:pt x="13" y="36"/>
                  </a:lnTo>
                  <a:lnTo>
                    <a:pt x="53" y="1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82" name="Freeform 11">
              <a:extLst>
                <a:ext uri="{FF2B5EF4-FFF2-40B4-BE49-F238E27FC236}">
                  <a16:creationId xmlns:a16="http://schemas.microsoft.com/office/drawing/2014/main" id="{B59B0516-8688-4704-AF60-EC4FAB90693A}"/>
                </a:ext>
              </a:extLst>
            </p:cNvPr>
            <p:cNvSpPr>
              <a:spLocks/>
            </p:cNvSpPr>
            <p:nvPr/>
          </p:nvSpPr>
          <p:spPr bwMode="auto">
            <a:xfrm>
              <a:off x="5181" y="843"/>
              <a:ext cx="53" cy="36"/>
            </a:xfrm>
            <a:custGeom>
              <a:avLst/>
              <a:gdLst>
                <a:gd name="T0" fmla="*/ 0 w 87"/>
                <a:gd name="T1" fmla="*/ 32 h 59"/>
                <a:gd name="T2" fmla="*/ 22 w 87"/>
                <a:gd name="T3" fmla="*/ 59 h 59"/>
                <a:gd name="T4" fmla="*/ 64 w 87"/>
                <a:gd name="T5" fmla="*/ 38 h 59"/>
                <a:gd name="T6" fmla="*/ 64 w 87"/>
                <a:gd name="T7" fmla="*/ 38 h 59"/>
                <a:gd name="T8" fmla="*/ 87 w 87"/>
                <a:gd name="T9" fmla="*/ 26 h 59"/>
                <a:gd name="T10" fmla="*/ 65 w 87"/>
                <a:gd name="T11" fmla="*/ 0 h 59"/>
                <a:gd name="T12" fmla="*/ 0 w 87"/>
                <a:gd name="T13" fmla="*/ 32 h 59"/>
              </a:gdLst>
              <a:ahLst/>
              <a:cxnLst>
                <a:cxn ang="0">
                  <a:pos x="T0" y="T1"/>
                </a:cxn>
                <a:cxn ang="0">
                  <a:pos x="T2" y="T3"/>
                </a:cxn>
                <a:cxn ang="0">
                  <a:pos x="T4" y="T5"/>
                </a:cxn>
                <a:cxn ang="0">
                  <a:pos x="T6" y="T7"/>
                </a:cxn>
                <a:cxn ang="0">
                  <a:pos x="T8" y="T9"/>
                </a:cxn>
                <a:cxn ang="0">
                  <a:pos x="T10" y="T11"/>
                </a:cxn>
                <a:cxn ang="0">
                  <a:pos x="T12" y="T13"/>
                </a:cxn>
              </a:cxnLst>
              <a:rect l="0" t="0" r="r" b="b"/>
              <a:pathLst>
                <a:path w="87" h="59">
                  <a:moveTo>
                    <a:pt x="0" y="32"/>
                  </a:moveTo>
                  <a:cubicBezTo>
                    <a:pt x="22" y="59"/>
                    <a:pt x="22" y="59"/>
                    <a:pt x="22" y="59"/>
                  </a:cubicBezTo>
                  <a:cubicBezTo>
                    <a:pt x="64" y="38"/>
                    <a:pt x="64" y="38"/>
                    <a:pt x="64" y="38"/>
                  </a:cubicBezTo>
                  <a:cubicBezTo>
                    <a:pt x="64" y="38"/>
                    <a:pt x="64" y="38"/>
                    <a:pt x="64" y="38"/>
                  </a:cubicBezTo>
                  <a:cubicBezTo>
                    <a:pt x="87" y="26"/>
                    <a:pt x="87" y="26"/>
                    <a:pt x="87" y="26"/>
                  </a:cubicBezTo>
                  <a:cubicBezTo>
                    <a:pt x="65" y="0"/>
                    <a:pt x="65" y="0"/>
                    <a:pt x="65" y="0"/>
                  </a:cubicBezTo>
                  <a:lnTo>
                    <a:pt x="0" y="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sp>
          <p:nvSpPr>
            <p:cNvPr id="283" name="Freeform 12">
              <a:extLst>
                <a:ext uri="{FF2B5EF4-FFF2-40B4-BE49-F238E27FC236}">
                  <a16:creationId xmlns:a16="http://schemas.microsoft.com/office/drawing/2014/main" id="{AE878C60-40EA-4105-A381-2B4E2F9DDCF0}"/>
                </a:ext>
              </a:extLst>
            </p:cNvPr>
            <p:cNvSpPr>
              <a:spLocks/>
            </p:cNvSpPr>
            <p:nvPr/>
          </p:nvSpPr>
          <p:spPr bwMode="auto">
            <a:xfrm>
              <a:off x="5181" y="794"/>
              <a:ext cx="53" cy="36"/>
            </a:xfrm>
            <a:custGeom>
              <a:avLst/>
              <a:gdLst>
                <a:gd name="T0" fmla="*/ 0 w 53"/>
                <a:gd name="T1" fmla="*/ 16 h 36"/>
                <a:gd name="T2" fmla="*/ 39 w 53"/>
                <a:gd name="T3" fmla="*/ 36 h 36"/>
                <a:gd name="T4" fmla="*/ 53 w 53"/>
                <a:gd name="T5" fmla="*/ 19 h 36"/>
                <a:gd name="T6" fmla="*/ 13 w 53"/>
                <a:gd name="T7" fmla="*/ 0 h 36"/>
                <a:gd name="T8" fmla="*/ 0 w 53"/>
                <a:gd name="T9" fmla="*/ 16 h 36"/>
              </a:gdLst>
              <a:ahLst/>
              <a:cxnLst>
                <a:cxn ang="0">
                  <a:pos x="T0" y="T1"/>
                </a:cxn>
                <a:cxn ang="0">
                  <a:pos x="T2" y="T3"/>
                </a:cxn>
                <a:cxn ang="0">
                  <a:pos x="T4" y="T5"/>
                </a:cxn>
                <a:cxn ang="0">
                  <a:pos x="T6" y="T7"/>
                </a:cxn>
                <a:cxn ang="0">
                  <a:pos x="T8" y="T9"/>
                </a:cxn>
              </a:cxnLst>
              <a:rect l="0" t="0" r="r" b="b"/>
              <a:pathLst>
                <a:path w="53" h="36">
                  <a:moveTo>
                    <a:pt x="0" y="16"/>
                  </a:moveTo>
                  <a:lnTo>
                    <a:pt x="39" y="36"/>
                  </a:lnTo>
                  <a:lnTo>
                    <a:pt x="53" y="19"/>
                  </a:lnTo>
                  <a:lnTo>
                    <a:pt x="13" y="0"/>
                  </a:lnTo>
                  <a:lnTo>
                    <a:pt x="0" y="1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100">
                <a:latin typeface="Open Sans" panose="020B0606030504020204" pitchFamily="34" charset="0"/>
                <a:ea typeface="Open Sans" panose="020B0606030504020204" pitchFamily="34" charset="0"/>
                <a:cs typeface="Open Sans" panose="020B0606030504020204" pitchFamily="34" charset="0"/>
              </a:endParaRPr>
            </a:p>
          </p:txBody>
        </p:sp>
      </p:grpSp>
      <p:sp>
        <p:nvSpPr>
          <p:cNvPr id="284" name="Rectangle 283"/>
          <p:cNvSpPr/>
          <p:nvPr/>
        </p:nvSpPr>
        <p:spPr bwMode="gray">
          <a:xfrm>
            <a:off x="4396169" y="3361530"/>
            <a:ext cx="651915" cy="195072"/>
          </a:xfrm>
          <a:prstGeom prst="rect">
            <a:avLst/>
          </a:prstGeom>
          <a:solidFill>
            <a:schemeClr val="bg1"/>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800" b="1"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Solución</a:t>
            </a:r>
          </a:p>
        </p:txBody>
      </p:sp>
      <p:cxnSp>
        <p:nvCxnSpPr>
          <p:cNvPr id="27" name="Elbow Connector 26"/>
          <p:cNvCxnSpPr/>
          <p:nvPr/>
        </p:nvCxnSpPr>
        <p:spPr>
          <a:xfrm>
            <a:off x="1373251" y="2482602"/>
            <a:ext cx="360000" cy="216000"/>
          </a:xfrm>
          <a:prstGeom prst="bentConnector3">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5" name="Elbow Connector 284"/>
          <p:cNvCxnSpPr/>
          <p:nvPr/>
        </p:nvCxnSpPr>
        <p:spPr>
          <a:xfrm flipV="1">
            <a:off x="1373251" y="2701160"/>
            <a:ext cx="360000" cy="216000"/>
          </a:xfrm>
          <a:prstGeom prst="bentConnector3">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6" name="Elbow Connector 285"/>
          <p:cNvCxnSpPr/>
          <p:nvPr/>
        </p:nvCxnSpPr>
        <p:spPr>
          <a:xfrm flipV="1">
            <a:off x="1378394" y="3226386"/>
            <a:ext cx="360000" cy="216000"/>
          </a:xfrm>
          <a:prstGeom prst="bentConnector3">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7" name="Elbow Connector 286"/>
          <p:cNvCxnSpPr/>
          <p:nvPr/>
        </p:nvCxnSpPr>
        <p:spPr>
          <a:xfrm flipV="1">
            <a:off x="2055789" y="2687907"/>
            <a:ext cx="522000" cy="0"/>
          </a:xfrm>
          <a:prstGeom prst="straightConnector1">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2" name="Elbow Connector 291"/>
          <p:cNvCxnSpPr/>
          <p:nvPr/>
        </p:nvCxnSpPr>
        <p:spPr>
          <a:xfrm>
            <a:off x="2051387" y="2687995"/>
            <a:ext cx="252000" cy="522000"/>
          </a:xfrm>
          <a:prstGeom prst="bentConnector3">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4" name="Elbow Connector 293"/>
          <p:cNvCxnSpPr/>
          <p:nvPr/>
        </p:nvCxnSpPr>
        <p:spPr>
          <a:xfrm flipV="1">
            <a:off x="3700741" y="2991395"/>
            <a:ext cx="396000" cy="198000"/>
          </a:xfrm>
          <a:prstGeom prst="bentConnector3">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p:cNvCxnSpPr/>
          <p:nvPr/>
        </p:nvCxnSpPr>
        <p:spPr>
          <a:xfrm>
            <a:off x="3700741" y="2695615"/>
            <a:ext cx="396000" cy="295200"/>
          </a:xfrm>
          <a:prstGeom prst="bentConnector3">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p:cNvCxnSpPr/>
          <p:nvPr/>
        </p:nvCxnSpPr>
        <p:spPr>
          <a:xfrm flipV="1">
            <a:off x="2620176" y="2849951"/>
            <a:ext cx="108000" cy="360000"/>
          </a:xfrm>
          <a:prstGeom prst="bentConnector2">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4" name="Elbow Connector 303"/>
          <p:cNvCxnSpPr/>
          <p:nvPr/>
        </p:nvCxnSpPr>
        <p:spPr>
          <a:xfrm>
            <a:off x="2897376" y="2687895"/>
            <a:ext cx="504000" cy="522000"/>
          </a:xfrm>
          <a:prstGeom prst="bentConnector3">
            <a:avLst>
              <a:gd name="adj1" fmla="val 71167"/>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3"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3412534" y="2533033"/>
            <a:ext cx="313559" cy="313559"/>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200">
              <a:latin typeface="Open Sans" panose="020B0606030504020204" pitchFamily="34" charset="0"/>
              <a:ea typeface="Open Sans" panose="020B0606030504020204" pitchFamily="34" charset="0"/>
              <a:cs typeface="Open Sans" panose="020B0606030504020204" pitchFamily="34" charset="0"/>
            </a:endParaRPr>
          </a:p>
        </p:txBody>
      </p:sp>
      <p:cxnSp>
        <p:nvCxnSpPr>
          <p:cNvPr id="306" name="Elbow Connector 286"/>
          <p:cNvCxnSpPr/>
          <p:nvPr/>
        </p:nvCxnSpPr>
        <p:spPr>
          <a:xfrm flipV="1">
            <a:off x="2894344" y="2687895"/>
            <a:ext cx="522000" cy="0"/>
          </a:xfrm>
          <a:prstGeom prst="straightConnector1">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7" name="Elbow Connector 286"/>
          <p:cNvCxnSpPr>
            <a:stCxn id="242" idx="1"/>
          </p:cNvCxnSpPr>
          <p:nvPr/>
        </p:nvCxnSpPr>
        <p:spPr>
          <a:xfrm>
            <a:off x="2890941" y="2689813"/>
            <a:ext cx="121604" cy="340137"/>
          </a:xfrm>
          <a:prstGeom prst="bentConnector2">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11" name="Group 437">
            <a:extLst>
              <a:ext uri="{FF2B5EF4-FFF2-40B4-BE49-F238E27FC236}">
                <a16:creationId xmlns:a16="http://schemas.microsoft.com/office/drawing/2014/main" id="{3303693E-FFD9-4077-A8E6-E3BDB8BB0786}"/>
              </a:ext>
            </a:extLst>
          </p:cNvPr>
          <p:cNvGrpSpPr>
            <a:grpSpLocks noChangeAspect="1"/>
          </p:cNvGrpSpPr>
          <p:nvPr/>
        </p:nvGrpSpPr>
        <p:grpSpPr bwMode="auto">
          <a:xfrm>
            <a:off x="6817927" y="2254268"/>
            <a:ext cx="298802" cy="298802"/>
            <a:chOff x="3130" y="1561"/>
            <a:chExt cx="340" cy="340"/>
          </a:xfrm>
          <a:solidFill>
            <a:schemeClr val="tx2">
              <a:lumMod val="75000"/>
            </a:schemeClr>
          </a:solidFill>
        </p:grpSpPr>
        <p:sp>
          <p:nvSpPr>
            <p:cNvPr id="312" name="Freeform 438">
              <a:extLst>
                <a:ext uri="{FF2B5EF4-FFF2-40B4-BE49-F238E27FC236}">
                  <a16:creationId xmlns:a16="http://schemas.microsoft.com/office/drawing/2014/main" id="{3994F3CC-BD56-408D-A363-B550E49988AF}"/>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13" name="Freeform 439">
              <a:extLst>
                <a:ext uri="{FF2B5EF4-FFF2-40B4-BE49-F238E27FC236}">
                  <a16:creationId xmlns:a16="http://schemas.microsoft.com/office/drawing/2014/main" id="{6024CDF4-3561-43EF-9CFA-8AC60DD5BA94}"/>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14" name="Freeform 440">
              <a:extLst>
                <a:ext uri="{FF2B5EF4-FFF2-40B4-BE49-F238E27FC236}">
                  <a16:creationId xmlns:a16="http://schemas.microsoft.com/office/drawing/2014/main" id="{44E4AA57-5E95-4A7F-ABE8-6AE1D0AADFF0}"/>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15" name="Freeform 441">
              <a:extLst>
                <a:ext uri="{FF2B5EF4-FFF2-40B4-BE49-F238E27FC236}">
                  <a16:creationId xmlns:a16="http://schemas.microsoft.com/office/drawing/2014/main" id="{8F09F322-A143-4ED4-9C1A-90FF158ED214}"/>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16" name="Freeform 442">
              <a:extLst>
                <a:ext uri="{FF2B5EF4-FFF2-40B4-BE49-F238E27FC236}">
                  <a16:creationId xmlns:a16="http://schemas.microsoft.com/office/drawing/2014/main" id="{764C3A16-7E7C-4550-BB4C-FF2C6858C1D1}"/>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17" name="Freeform 443">
              <a:extLst>
                <a:ext uri="{FF2B5EF4-FFF2-40B4-BE49-F238E27FC236}">
                  <a16:creationId xmlns:a16="http://schemas.microsoft.com/office/drawing/2014/main" id="{1AFCE8E5-659A-404B-B323-6562F7E275C4}"/>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18" name="Freeform 444">
              <a:extLst>
                <a:ext uri="{FF2B5EF4-FFF2-40B4-BE49-F238E27FC236}">
                  <a16:creationId xmlns:a16="http://schemas.microsoft.com/office/drawing/2014/main" id="{35760296-0AB4-4F81-973E-B0137C848F99}"/>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19" name="Freeform 445">
              <a:extLst>
                <a:ext uri="{FF2B5EF4-FFF2-40B4-BE49-F238E27FC236}">
                  <a16:creationId xmlns:a16="http://schemas.microsoft.com/office/drawing/2014/main" id="{57DF6DAD-E666-449C-9995-0E1833EDEDB6}"/>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20" name="Freeform 446">
              <a:extLst>
                <a:ext uri="{FF2B5EF4-FFF2-40B4-BE49-F238E27FC236}">
                  <a16:creationId xmlns:a16="http://schemas.microsoft.com/office/drawing/2014/main" id="{F6BFD249-A8AD-44C7-ADB8-21F54843C474}"/>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4" name="Group 437">
            <a:extLst>
              <a:ext uri="{FF2B5EF4-FFF2-40B4-BE49-F238E27FC236}">
                <a16:creationId xmlns:a16="http://schemas.microsoft.com/office/drawing/2014/main" id="{3303693E-FFD9-4077-A8E6-E3BDB8BB0786}"/>
              </a:ext>
            </a:extLst>
          </p:cNvPr>
          <p:cNvGrpSpPr>
            <a:grpSpLocks noChangeAspect="1"/>
          </p:cNvGrpSpPr>
          <p:nvPr/>
        </p:nvGrpSpPr>
        <p:grpSpPr bwMode="auto">
          <a:xfrm>
            <a:off x="6819787" y="2812448"/>
            <a:ext cx="298802" cy="298802"/>
            <a:chOff x="3130" y="1561"/>
            <a:chExt cx="340" cy="340"/>
          </a:xfrm>
          <a:solidFill>
            <a:schemeClr val="tx2">
              <a:lumMod val="75000"/>
            </a:schemeClr>
          </a:solidFill>
        </p:grpSpPr>
        <p:sp>
          <p:nvSpPr>
            <p:cNvPr id="325" name="Freeform 438">
              <a:extLst>
                <a:ext uri="{FF2B5EF4-FFF2-40B4-BE49-F238E27FC236}">
                  <a16:creationId xmlns:a16="http://schemas.microsoft.com/office/drawing/2014/main" id="{3994F3CC-BD56-408D-A363-B550E49988AF}"/>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26" name="Freeform 439">
              <a:extLst>
                <a:ext uri="{FF2B5EF4-FFF2-40B4-BE49-F238E27FC236}">
                  <a16:creationId xmlns:a16="http://schemas.microsoft.com/office/drawing/2014/main" id="{6024CDF4-3561-43EF-9CFA-8AC60DD5BA94}"/>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27" name="Freeform 440">
              <a:extLst>
                <a:ext uri="{FF2B5EF4-FFF2-40B4-BE49-F238E27FC236}">
                  <a16:creationId xmlns:a16="http://schemas.microsoft.com/office/drawing/2014/main" id="{44E4AA57-5E95-4A7F-ABE8-6AE1D0AADFF0}"/>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28" name="Freeform 441">
              <a:extLst>
                <a:ext uri="{FF2B5EF4-FFF2-40B4-BE49-F238E27FC236}">
                  <a16:creationId xmlns:a16="http://schemas.microsoft.com/office/drawing/2014/main" id="{8F09F322-A143-4ED4-9C1A-90FF158ED214}"/>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29" name="Freeform 442">
              <a:extLst>
                <a:ext uri="{FF2B5EF4-FFF2-40B4-BE49-F238E27FC236}">
                  <a16:creationId xmlns:a16="http://schemas.microsoft.com/office/drawing/2014/main" id="{764C3A16-7E7C-4550-BB4C-FF2C6858C1D1}"/>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30" name="Freeform 443">
              <a:extLst>
                <a:ext uri="{FF2B5EF4-FFF2-40B4-BE49-F238E27FC236}">
                  <a16:creationId xmlns:a16="http://schemas.microsoft.com/office/drawing/2014/main" id="{1AFCE8E5-659A-404B-B323-6562F7E275C4}"/>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31" name="Freeform 444">
              <a:extLst>
                <a:ext uri="{FF2B5EF4-FFF2-40B4-BE49-F238E27FC236}">
                  <a16:creationId xmlns:a16="http://schemas.microsoft.com/office/drawing/2014/main" id="{35760296-0AB4-4F81-973E-B0137C848F99}"/>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32" name="Freeform 445">
              <a:extLst>
                <a:ext uri="{FF2B5EF4-FFF2-40B4-BE49-F238E27FC236}">
                  <a16:creationId xmlns:a16="http://schemas.microsoft.com/office/drawing/2014/main" id="{57DF6DAD-E666-449C-9995-0E1833EDEDB6}"/>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33" name="Freeform 446">
              <a:extLst>
                <a:ext uri="{FF2B5EF4-FFF2-40B4-BE49-F238E27FC236}">
                  <a16:creationId xmlns:a16="http://schemas.microsoft.com/office/drawing/2014/main" id="{F6BFD249-A8AD-44C7-ADB8-21F54843C474}"/>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35" name="Group 437">
            <a:extLst>
              <a:ext uri="{FF2B5EF4-FFF2-40B4-BE49-F238E27FC236}">
                <a16:creationId xmlns:a16="http://schemas.microsoft.com/office/drawing/2014/main" id="{3303693E-FFD9-4077-A8E6-E3BDB8BB0786}"/>
              </a:ext>
            </a:extLst>
          </p:cNvPr>
          <p:cNvGrpSpPr>
            <a:grpSpLocks noChangeAspect="1"/>
          </p:cNvGrpSpPr>
          <p:nvPr/>
        </p:nvGrpSpPr>
        <p:grpSpPr bwMode="auto">
          <a:xfrm>
            <a:off x="6823573" y="3353919"/>
            <a:ext cx="298802" cy="298802"/>
            <a:chOff x="3130" y="1561"/>
            <a:chExt cx="340" cy="340"/>
          </a:xfrm>
          <a:solidFill>
            <a:schemeClr val="tx2">
              <a:lumMod val="75000"/>
            </a:schemeClr>
          </a:solidFill>
        </p:grpSpPr>
        <p:sp>
          <p:nvSpPr>
            <p:cNvPr id="336" name="Freeform 438">
              <a:extLst>
                <a:ext uri="{FF2B5EF4-FFF2-40B4-BE49-F238E27FC236}">
                  <a16:creationId xmlns:a16="http://schemas.microsoft.com/office/drawing/2014/main" id="{3994F3CC-BD56-408D-A363-B550E49988AF}"/>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37" name="Freeform 439">
              <a:extLst>
                <a:ext uri="{FF2B5EF4-FFF2-40B4-BE49-F238E27FC236}">
                  <a16:creationId xmlns:a16="http://schemas.microsoft.com/office/drawing/2014/main" id="{6024CDF4-3561-43EF-9CFA-8AC60DD5BA94}"/>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38" name="Freeform 440">
              <a:extLst>
                <a:ext uri="{FF2B5EF4-FFF2-40B4-BE49-F238E27FC236}">
                  <a16:creationId xmlns:a16="http://schemas.microsoft.com/office/drawing/2014/main" id="{44E4AA57-5E95-4A7F-ABE8-6AE1D0AADFF0}"/>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39" name="Freeform 441">
              <a:extLst>
                <a:ext uri="{FF2B5EF4-FFF2-40B4-BE49-F238E27FC236}">
                  <a16:creationId xmlns:a16="http://schemas.microsoft.com/office/drawing/2014/main" id="{8F09F322-A143-4ED4-9C1A-90FF158ED214}"/>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40" name="Freeform 442">
              <a:extLst>
                <a:ext uri="{FF2B5EF4-FFF2-40B4-BE49-F238E27FC236}">
                  <a16:creationId xmlns:a16="http://schemas.microsoft.com/office/drawing/2014/main" id="{764C3A16-7E7C-4550-BB4C-FF2C6858C1D1}"/>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41" name="Freeform 443">
              <a:extLst>
                <a:ext uri="{FF2B5EF4-FFF2-40B4-BE49-F238E27FC236}">
                  <a16:creationId xmlns:a16="http://schemas.microsoft.com/office/drawing/2014/main" id="{1AFCE8E5-659A-404B-B323-6562F7E275C4}"/>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42" name="Freeform 444">
              <a:extLst>
                <a:ext uri="{FF2B5EF4-FFF2-40B4-BE49-F238E27FC236}">
                  <a16:creationId xmlns:a16="http://schemas.microsoft.com/office/drawing/2014/main" id="{35760296-0AB4-4F81-973E-B0137C848F99}"/>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43" name="Freeform 445">
              <a:extLst>
                <a:ext uri="{FF2B5EF4-FFF2-40B4-BE49-F238E27FC236}">
                  <a16:creationId xmlns:a16="http://schemas.microsoft.com/office/drawing/2014/main" id="{57DF6DAD-E666-449C-9995-0E1833EDEDB6}"/>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sp>
          <p:nvSpPr>
            <p:cNvPr id="344" name="Freeform 446">
              <a:extLst>
                <a:ext uri="{FF2B5EF4-FFF2-40B4-BE49-F238E27FC236}">
                  <a16:creationId xmlns:a16="http://schemas.microsoft.com/office/drawing/2014/main" id="{F6BFD249-A8AD-44C7-ADB8-21F54843C474}"/>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800">
                <a:latin typeface="Open Sans" panose="020B0606030504020204" pitchFamily="34" charset="0"/>
                <a:ea typeface="Open Sans" panose="020B0606030504020204" pitchFamily="34" charset="0"/>
                <a:cs typeface="Open Sans" panose="020B0606030504020204" pitchFamily="34" charset="0"/>
              </a:endParaRPr>
            </a:p>
          </p:txBody>
        </p:sp>
      </p:grpSp>
      <p:sp>
        <p:nvSpPr>
          <p:cNvPr id="345" name="Rectangle 344"/>
          <p:cNvSpPr/>
          <p:nvPr/>
        </p:nvSpPr>
        <p:spPr bwMode="gray">
          <a:xfrm>
            <a:off x="10848067" y="3350112"/>
            <a:ext cx="899986" cy="301793"/>
          </a:xfrm>
          <a:prstGeom prst="rect">
            <a:avLst/>
          </a:prstGeom>
          <a:solidFill>
            <a:schemeClr val="bg1"/>
          </a:solidFill>
          <a:ln w="19050" algn="ctr">
            <a:noFill/>
            <a:miter lim="800000"/>
            <a:headEnd/>
            <a:tailEnd/>
          </a:ln>
        </p:spPr>
        <p:txBody>
          <a:bodyPr wrap="square" lIns="0" tIns="88900" rIns="0" bIns="88900" rtlCol="0" anchor="ctr"/>
          <a:lstStyle/>
          <a:p>
            <a:pPr>
              <a:lnSpc>
                <a:spcPct val="80000"/>
              </a:lnSpc>
              <a:buFont typeface="Wingdings 2" pitchFamily="18" charset="2"/>
              <a:buNone/>
            </a:pPr>
            <a:r>
              <a:rPr lang="es" sz="800" b="1"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Solución</a:t>
            </a:r>
          </a:p>
          <a:p>
            <a:pPr>
              <a:lnSpc>
                <a:spcPct val="80000"/>
              </a:lnSpc>
              <a:buFont typeface="Wingdings 2" pitchFamily="18" charset="2"/>
              <a:buNone/>
            </a:pPr>
            <a:r>
              <a:rPr lang="es" sz="7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Resultado empresarial</a:t>
            </a:r>
          </a:p>
        </p:txBody>
      </p:sp>
      <p:sp>
        <p:nvSpPr>
          <p:cNvPr id="346" name="Rectangle 345"/>
          <p:cNvSpPr/>
          <p:nvPr/>
        </p:nvSpPr>
        <p:spPr bwMode="gray">
          <a:xfrm>
            <a:off x="7835216" y="2212207"/>
            <a:ext cx="2369503" cy="383039"/>
          </a:xfrm>
          <a:prstGeom prst="rect">
            <a:avLst/>
          </a:prstGeom>
          <a:solidFill>
            <a:schemeClr val="bg1"/>
          </a:solidFill>
          <a:ln w="12700" algn="ctr">
            <a:solidFill>
              <a:schemeClr val="accent2"/>
            </a:solidFill>
            <a:miter lim="800000"/>
            <a:headEnd/>
            <a:tailEnd/>
          </a:ln>
        </p:spPr>
        <p:txBody>
          <a:bodyPr wrap="square" lIns="36000" tIns="36000" rIns="36000" bIns="88900" rtlCol="0" anchor="t"/>
          <a:lstStyle/>
          <a:p>
            <a:pPr>
              <a:lnSpc>
                <a:spcPct val="106000"/>
              </a:lnSpc>
              <a:buFont typeface="Wingdings 2" pitchFamily="18" charset="2"/>
              <a:buNone/>
            </a:pPr>
            <a:endParaRPr lang="en-GB" sz="1000" b="1">
              <a:latin typeface="Open Sans" panose="020B0606030504020204" pitchFamily="34" charset="0"/>
              <a:ea typeface="Open Sans" panose="020B0606030504020204" pitchFamily="34" charset="0"/>
              <a:cs typeface="Open Sans" panose="020B0606030504020204" pitchFamily="34" charset="0"/>
            </a:endParaRPr>
          </a:p>
        </p:txBody>
      </p:sp>
      <p:sp>
        <p:nvSpPr>
          <p:cNvPr id="347" name="Rectangle 346"/>
          <p:cNvSpPr/>
          <p:nvPr/>
        </p:nvSpPr>
        <p:spPr bwMode="gray">
          <a:xfrm>
            <a:off x="7835216" y="2770387"/>
            <a:ext cx="2369503" cy="383039"/>
          </a:xfrm>
          <a:prstGeom prst="rect">
            <a:avLst/>
          </a:prstGeom>
          <a:solidFill>
            <a:schemeClr val="bg1"/>
          </a:solidFill>
          <a:ln w="12700" algn="ctr">
            <a:solidFill>
              <a:schemeClr val="accent2"/>
            </a:solidFill>
            <a:miter lim="800000"/>
            <a:headEnd/>
            <a:tailEnd/>
          </a:ln>
        </p:spPr>
        <p:txBody>
          <a:bodyPr wrap="square" lIns="36000" tIns="36000" rIns="36000" bIns="88900" rtlCol="0" anchor="t"/>
          <a:lstStyle/>
          <a:p>
            <a:pPr>
              <a:lnSpc>
                <a:spcPct val="106000"/>
              </a:lnSpc>
              <a:buFont typeface="Wingdings 2" pitchFamily="18" charset="2"/>
              <a:buNone/>
            </a:pPr>
            <a:endParaRPr lang="en-GB" sz="1000" b="1">
              <a:latin typeface="Open Sans" panose="020B0606030504020204" pitchFamily="34" charset="0"/>
              <a:ea typeface="Open Sans" panose="020B0606030504020204" pitchFamily="34" charset="0"/>
              <a:cs typeface="Open Sans" panose="020B0606030504020204" pitchFamily="34" charset="0"/>
            </a:endParaRPr>
          </a:p>
        </p:txBody>
      </p:sp>
      <p:sp>
        <p:nvSpPr>
          <p:cNvPr id="348" name="Rectangle 347"/>
          <p:cNvSpPr/>
          <p:nvPr/>
        </p:nvSpPr>
        <p:spPr bwMode="gray">
          <a:xfrm>
            <a:off x="7835216" y="3311858"/>
            <a:ext cx="2369503" cy="383039"/>
          </a:xfrm>
          <a:prstGeom prst="rect">
            <a:avLst/>
          </a:prstGeom>
          <a:solidFill>
            <a:schemeClr val="bg1"/>
          </a:solidFill>
          <a:ln w="12700" algn="ctr">
            <a:solidFill>
              <a:schemeClr val="accent2"/>
            </a:solidFill>
            <a:miter lim="800000"/>
            <a:headEnd/>
            <a:tailEnd/>
          </a:ln>
        </p:spPr>
        <p:txBody>
          <a:bodyPr wrap="square" lIns="36000" tIns="36000" rIns="36000" bIns="88900" rtlCol="0" anchor="t"/>
          <a:lstStyle/>
          <a:p>
            <a:pPr>
              <a:lnSpc>
                <a:spcPct val="106000"/>
              </a:lnSpc>
              <a:buFont typeface="Wingdings 2" pitchFamily="18" charset="2"/>
              <a:buNone/>
            </a:pPr>
            <a:endParaRPr lang="en-GB" sz="1000" b="1">
              <a:latin typeface="Open Sans" panose="020B0606030504020204" pitchFamily="34" charset="0"/>
              <a:ea typeface="Open Sans" panose="020B0606030504020204" pitchFamily="34" charset="0"/>
              <a:cs typeface="Open Sans" panose="020B0606030504020204" pitchFamily="34" charset="0"/>
            </a:endParaRPr>
          </a:p>
        </p:txBody>
      </p:sp>
      <p:sp>
        <p:nvSpPr>
          <p:cNvPr id="246"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3412534" y="3032671"/>
            <a:ext cx="313559" cy="313559"/>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200">
              <a:latin typeface="Open Sans" panose="020B0606030504020204" pitchFamily="34" charset="0"/>
              <a:ea typeface="Open Sans" panose="020B0606030504020204" pitchFamily="34" charset="0"/>
              <a:cs typeface="Open Sans" panose="020B0606030504020204" pitchFamily="34" charset="0"/>
            </a:endParaRPr>
          </a:p>
        </p:txBody>
      </p:sp>
      <p:cxnSp>
        <p:nvCxnSpPr>
          <p:cNvPr id="351" name="Straight Arrow Connector 350"/>
          <p:cNvCxnSpPr/>
          <p:nvPr/>
        </p:nvCxnSpPr>
        <p:spPr>
          <a:xfrm>
            <a:off x="7564346" y="2403726"/>
            <a:ext cx="252000"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p:nvPr/>
        </p:nvCxnSpPr>
        <p:spPr>
          <a:xfrm>
            <a:off x="7559740" y="2961906"/>
            <a:ext cx="252000"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p:nvPr/>
        </p:nvCxnSpPr>
        <p:spPr>
          <a:xfrm>
            <a:off x="7555134" y="3503377"/>
            <a:ext cx="252000"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p:cNvCxnSpPr/>
          <p:nvPr/>
        </p:nvCxnSpPr>
        <p:spPr>
          <a:xfrm>
            <a:off x="10217023" y="2403726"/>
            <a:ext cx="288000"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p:nvPr/>
        </p:nvCxnSpPr>
        <p:spPr>
          <a:xfrm>
            <a:off x="10217023" y="2961906"/>
            <a:ext cx="288000"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a:off x="10212417" y="3503377"/>
            <a:ext cx="288000" cy="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58" name="Rectangle 357"/>
          <p:cNvSpPr/>
          <p:nvPr/>
        </p:nvSpPr>
        <p:spPr bwMode="auto">
          <a:xfrm>
            <a:off x="7824922" y="2065496"/>
            <a:ext cx="687206" cy="146711"/>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defTabSz="615437">
              <a:spcAft>
                <a:spcPts val="202"/>
              </a:spcAft>
              <a:defRPr/>
            </a:pPr>
            <a:r>
              <a:rPr lang="es" sz="700">
                <a:solidFill>
                  <a:srgbClr val="000000"/>
                </a:solidFill>
                <a:latin typeface="Open Sans" panose="020B0606030504020204" pitchFamily="34" charset="0"/>
                <a:ea typeface="Open Sans" panose="020B0606030504020204" pitchFamily="34" charset="0"/>
                <a:cs typeface="Open Sans" panose="020B0606030504020204" pitchFamily="34" charset="0"/>
              </a:rPr>
              <a:t>Producto </a:t>
            </a:r>
          </a:p>
        </p:txBody>
      </p:sp>
      <p:sp>
        <p:nvSpPr>
          <p:cNvPr id="359" name="Rectangle 358"/>
          <p:cNvSpPr/>
          <p:nvPr/>
        </p:nvSpPr>
        <p:spPr bwMode="auto">
          <a:xfrm>
            <a:off x="7824922" y="2615342"/>
            <a:ext cx="687206" cy="146711"/>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defTabSz="615437">
              <a:spcAft>
                <a:spcPts val="202"/>
              </a:spcAft>
              <a:defRPr/>
            </a:pPr>
            <a:r>
              <a:rPr lang="es" sz="700">
                <a:solidFill>
                  <a:srgbClr val="000000"/>
                </a:solidFill>
                <a:latin typeface="Open Sans" panose="020B0606030504020204" pitchFamily="34" charset="0"/>
                <a:ea typeface="Open Sans" panose="020B0606030504020204" pitchFamily="34" charset="0"/>
                <a:cs typeface="Open Sans" panose="020B0606030504020204" pitchFamily="34" charset="0"/>
              </a:rPr>
              <a:t>Producto </a:t>
            </a:r>
          </a:p>
        </p:txBody>
      </p:sp>
      <p:sp>
        <p:nvSpPr>
          <p:cNvPr id="360" name="Rectangle 359"/>
          <p:cNvSpPr/>
          <p:nvPr/>
        </p:nvSpPr>
        <p:spPr bwMode="auto">
          <a:xfrm>
            <a:off x="7824922" y="3165147"/>
            <a:ext cx="687206" cy="146711"/>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defTabSz="615437">
              <a:spcAft>
                <a:spcPts val="202"/>
              </a:spcAft>
              <a:defRPr/>
            </a:pPr>
            <a:r>
              <a:rPr lang="es" sz="700">
                <a:solidFill>
                  <a:srgbClr val="000000"/>
                </a:solidFill>
                <a:latin typeface="Open Sans" panose="020B0606030504020204" pitchFamily="34" charset="0"/>
                <a:ea typeface="Open Sans" panose="020B0606030504020204" pitchFamily="34" charset="0"/>
                <a:cs typeface="Open Sans" panose="020B0606030504020204" pitchFamily="34" charset="0"/>
              </a:rPr>
              <a:t>Producto </a:t>
            </a:r>
          </a:p>
        </p:txBody>
      </p:sp>
      <p:sp>
        <p:nvSpPr>
          <p:cNvPr id="361" name="Freeform 133">
            <a:extLst>
              <a:ext uri="{FF2B5EF4-FFF2-40B4-BE49-F238E27FC236}">
                <a16:creationId xmlns:a16="http://schemas.microsoft.com/office/drawing/2014/main" id="{3E833557-44DF-4C12-86D0-AD0B67F3FD97}"/>
              </a:ext>
            </a:extLst>
          </p:cNvPr>
          <p:cNvSpPr>
            <a:spLocks noChangeAspect="1" noEditPoints="1"/>
          </p:cNvSpPr>
          <p:nvPr/>
        </p:nvSpPr>
        <p:spPr bwMode="auto">
          <a:xfrm>
            <a:off x="7933359" y="2264581"/>
            <a:ext cx="278291" cy="278291"/>
          </a:xfrm>
          <a:custGeom>
            <a:avLst/>
            <a:gdLst>
              <a:gd name="T0" fmla="*/ 0 w 512"/>
              <a:gd name="T1" fmla="*/ 256 h 512"/>
              <a:gd name="T2" fmla="*/ 512 w 512"/>
              <a:gd name="T3" fmla="*/ 256 h 512"/>
              <a:gd name="T4" fmla="*/ 237 w 512"/>
              <a:gd name="T5" fmla="*/ 342 h 512"/>
              <a:gd name="T6" fmla="*/ 206 w 512"/>
              <a:gd name="T7" fmla="*/ 372 h 512"/>
              <a:gd name="T8" fmla="*/ 198 w 512"/>
              <a:gd name="T9" fmla="*/ 372 h 512"/>
              <a:gd name="T10" fmla="*/ 167 w 512"/>
              <a:gd name="T11" fmla="*/ 342 h 512"/>
              <a:gd name="T12" fmla="*/ 182 w 512"/>
              <a:gd name="T13" fmla="*/ 327 h 512"/>
              <a:gd name="T14" fmla="*/ 192 w 512"/>
              <a:gd name="T15" fmla="*/ 149 h 512"/>
              <a:gd name="T16" fmla="*/ 213 w 512"/>
              <a:gd name="T17" fmla="*/ 149 h 512"/>
              <a:gd name="T18" fmla="*/ 222 w 512"/>
              <a:gd name="T19" fmla="*/ 327 h 512"/>
              <a:gd name="T20" fmla="*/ 237 w 512"/>
              <a:gd name="T21" fmla="*/ 342 h 512"/>
              <a:gd name="T22" fmla="*/ 277 w 512"/>
              <a:gd name="T23" fmla="*/ 138 h 512"/>
              <a:gd name="T24" fmla="*/ 277 w 512"/>
              <a:gd name="T25" fmla="*/ 160 h 512"/>
              <a:gd name="T26" fmla="*/ 256 w 512"/>
              <a:gd name="T27" fmla="*/ 149 h 512"/>
              <a:gd name="T28" fmla="*/ 266 w 512"/>
              <a:gd name="T29" fmla="*/ 181 h 512"/>
              <a:gd name="T30" fmla="*/ 309 w 512"/>
              <a:gd name="T31" fmla="*/ 192 h 512"/>
              <a:gd name="T32" fmla="*/ 266 w 512"/>
              <a:gd name="T33" fmla="*/ 202 h 512"/>
              <a:gd name="T34" fmla="*/ 266 w 512"/>
              <a:gd name="T35" fmla="*/ 181 h 512"/>
              <a:gd name="T36" fmla="*/ 320 w 512"/>
              <a:gd name="T37" fmla="*/ 224 h 512"/>
              <a:gd name="T38" fmla="*/ 320 w 512"/>
              <a:gd name="T39" fmla="*/ 245 h 512"/>
              <a:gd name="T40" fmla="*/ 256 w 512"/>
              <a:gd name="T41" fmla="*/ 234 h 512"/>
              <a:gd name="T42" fmla="*/ 266 w 512"/>
              <a:gd name="T43" fmla="*/ 266 h 512"/>
              <a:gd name="T44" fmla="*/ 352 w 512"/>
              <a:gd name="T45" fmla="*/ 277 h 512"/>
              <a:gd name="T46" fmla="*/ 266 w 512"/>
              <a:gd name="T47" fmla="*/ 288 h 512"/>
              <a:gd name="T48" fmla="*/ 266 w 512"/>
              <a:gd name="T49" fmla="*/ 266 h 512"/>
              <a:gd name="T50" fmla="*/ 362 w 512"/>
              <a:gd name="T51" fmla="*/ 309 h 512"/>
              <a:gd name="T52" fmla="*/ 362 w 512"/>
              <a:gd name="T53" fmla="*/ 330 h 512"/>
              <a:gd name="T54" fmla="*/ 256 w 512"/>
              <a:gd name="T55" fmla="*/ 320 h 512"/>
              <a:gd name="T56" fmla="*/ 378 w 512"/>
              <a:gd name="T57" fmla="*/ 373 h 512"/>
              <a:gd name="T58" fmla="*/ 256 w 512"/>
              <a:gd name="T59" fmla="*/ 362 h 512"/>
              <a:gd name="T60" fmla="*/ 378 w 512"/>
              <a:gd name="T61" fmla="*/ 352 h 512"/>
              <a:gd name="T62" fmla="*/ 378 w 512"/>
              <a:gd name="T63"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7" y="342"/>
                </a:moveTo>
                <a:cubicBezTo>
                  <a:pt x="210" y="370"/>
                  <a:pt x="210" y="370"/>
                  <a:pt x="210" y="370"/>
                </a:cubicBezTo>
                <a:cubicBezTo>
                  <a:pt x="209" y="371"/>
                  <a:pt x="208" y="372"/>
                  <a:pt x="206" y="372"/>
                </a:cubicBezTo>
                <a:cubicBezTo>
                  <a:pt x="205" y="373"/>
                  <a:pt x="204" y="373"/>
                  <a:pt x="202" y="373"/>
                </a:cubicBezTo>
                <a:cubicBezTo>
                  <a:pt x="201" y="373"/>
                  <a:pt x="200" y="373"/>
                  <a:pt x="198" y="372"/>
                </a:cubicBezTo>
                <a:cubicBezTo>
                  <a:pt x="197" y="372"/>
                  <a:pt x="196" y="371"/>
                  <a:pt x="195" y="370"/>
                </a:cubicBezTo>
                <a:cubicBezTo>
                  <a:pt x="167" y="342"/>
                  <a:pt x="167" y="342"/>
                  <a:pt x="167" y="342"/>
                </a:cubicBezTo>
                <a:cubicBezTo>
                  <a:pt x="163" y="338"/>
                  <a:pt x="163" y="331"/>
                  <a:pt x="167" y="327"/>
                </a:cubicBezTo>
                <a:cubicBezTo>
                  <a:pt x="171" y="323"/>
                  <a:pt x="178" y="323"/>
                  <a:pt x="182" y="327"/>
                </a:cubicBezTo>
                <a:cubicBezTo>
                  <a:pt x="192" y="337"/>
                  <a:pt x="192" y="337"/>
                  <a:pt x="192" y="337"/>
                </a:cubicBezTo>
                <a:cubicBezTo>
                  <a:pt x="192" y="149"/>
                  <a:pt x="192" y="149"/>
                  <a:pt x="192" y="149"/>
                </a:cubicBezTo>
                <a:cubicBezTo>
                  <a:pt x="192" y="143"/>
                  <a:pt x="196" y="138"/>
                  <a:pt x="202" y="138"/>
                </a:cubicBezTo>
                <a:cubicBezTo>
                  <a:pt x="208" y="138"/>
                  <a:pt x="213" y="143"/>
                  <a:pt x="213" y="149"/>
                </a:cubicBezTo>
                <a:cubicBezTo>
                  <a:pt x="213" y="337"/>
                  <a:pt x="213" y="337"/>
                  <a:pt x="213" y="337"/>
                </a:cubicBezTo>
                <a:cubicBezTo>
                  <a:pt x="222" y="327"/>
                  <a:pt x="222" y="327"/>
                  <a:pt x="222" y="327"/>
                </a:cubicBezTo>
                <a:cubicBezTo>
                  <a:pt x="227" y="323"/>
                  <a:pt x="233" y="323"/>
                  <a:pt x="237" y="327"/>
                </a:cubicBezTo>
                <a:cubicBezTo>
                  <a:pt x="242" y="331"/>
                  <a:pt x="242" y="338"/>
                  <a:pt x="237" y="342"/>
                </a:cubicBezTo>
                <a:close/>
                <a:moveTo>
                  <a:pt x="266" y="138"/>
                </a:moveTo>
                <a:cubicBezTo>
                  <a:pt x="277" y="138"/>
                  <a:pt x="277" y="138"/>
                  <a:pt x="277" y="138"/>
                </a:cubicBezTo>
                <a:cubicBezTo>
                  <a:pt x="283" y="138"/>
                  <a:pt x="288" y="143"/>
                  <a:pt x="288" y="149"/>
                </a:cubicBezTo>
                <a:cubicBezTo>
                  <a:pt x="288" y="155"/>
                  <a:pt x="283" y="160"/>
                  <a:pt x="277" y="160"/>
                </a:cubicBezTo>
                <a:cubicBezTo>
                  <a:pt x="266" y="160"/>
                  <a:pt x="266" y="160"/>
                  <a:pt x="266" y="160"/>
                </a:cubicBezTo>
                <a:cubicBezTo>
                  <a:pt x="260" y="160"/>
                  <a:pt x="256" y="155"/>
                  <a:pt x="256" y="149"/>
                </a:cubicBezTo>
                <a:cubicBezTo>
                  <a:pt x="256" y="143"/>
                  <a:pt x="260" y="138"/>
                  <a:pt x="266" y="138"/>
                </a:cubicBezTo>
                <a:close/>
                <a:moveTo>
                  <a:pt x="266" y="181"/>
                </a:moveTo>
                <a:cubicBezTo>
                  <a:pt x="298" y="181"/>
                  <a:pt x="298" y="181"/>
                  <a:pt x="298" y="181"/>
                </a:cubicBezTo>
                <a:cubicBezTo>
                  <a:pt x="304" y="181"/>
                  <a:pt x="309" y="186"/>
                  <a:pt x="309" y="192"/>
                </a:cubicBezTo>
                <a:cubicBezTo>
                  <a:pt x="309" y="198"/>
                  <a:pt x="304" y="202"/>
                  <a:pt x="298" y="202"/>
                </a:cubicBezTo>
                <a:cubicBezTo>
                  <a:pt x="266" y="202"/>
                  <a:pt x="266" y="202"/>
                  <a:pt x="266" y="202"/>
                </a:cubicBezTo>
                <a:cubicBezTo>
                  <a:pt x="260" y="202"/>
                  <a:pt x="256" y="198"/>
                  <a:pt x="256" y="192"/>
                </a:cubicBezTo>
                <a:cubicBezTo>
                  <a:pt x="256" y="186"/>
                  <a:pt x="260" y="181"/>
                  <a:pt x="266" y="181"/>
                </a:cubicBezTo>
                <a:close/>
                <a:moveTo>
                  <a:pt x="266" y="224"/>
                </a:moveTo>
                <a:cubicBezTo>
                  <a:pt x="320" y="224"/>
                  <a:pt x="320" y="224"/>
                  <a:pt x="320" y="224"/>
                </a:cubicBezTo>
                <a:cubicBezTo>
                  <a:pt x="326" y="224"/>
                  <a:pt x="330" y="228"/>
                  <a:pt x="330" y="234"/>
                </a:cubicBezTo>
                <a:cubicBezTo>
                  <a:pt x="330" y="240"/>
                  <a:pt x="326" y="245"/>
                  <a:pt x="320" y="245"/>
                </a:cubicBezTo>
                <a:cubicBezTo>
                  <a:pt x="266" y="245"/>
                  <a:pt x="266" y="245"/>
                  <a:pt x="266" y="245"/>
                </a:cubicBezTo>
                <a:cubicBezTo>
                  <a:pt x="260" y="245"/>
                  <a:pt x="256" y="240"/>
                  <a:pt x="256" y="234"/>
                </a:cubicBezTo>
                <a:cubicBezTo>
                  <a:pt x="256" y="228"/>
                  <a:pt x="260" y="224"/>
                  <a:pt x="266" y="224"/>
                </a:cubicBezTo>
                <a:close/>
                <a:moveTo>
                  <a:pt x="266" y="266"/>
                </a:moveTo>
                <a:cubicBezTo>
                  <a:pt x="341" y="266"/>
                  <a:pt x="341" y="266"/>
                  <a:pt x="341" y="266"/>
                </a:cubicBezTo>
                <a:cubicBezTo>
                  <a:pt x="347" y="266"/>
                  <a:pt x="352" y="271"/>
                  <a:pt x="352" y="277"/>
                </a:cubicBezTo>
                <a:cubicBezTo>
                  <a:pt x="352" y="283"/>
                  <a:pt x="347" y="288"/>
                  <a:pt x="341" y="288"/>
                </a:cubicBezTo>
                <a:cubicBezTo>
                  <a:pt x="266" y="288"/>
                  <a:pt x="266" y="288"/>
                  <a:pt x="266" y="288"/>
                </a:cubicBezTo>
                <a:cubicBezTo>
                  <a:pt x="260" y="288"/>
                  <a:pt x="256" y="283"/>
                  <a:pt x="256" y="277"/>
                </a:cubicBezTo>
                <a:cubicBezTo>
                  <a:pt x="256" y="271"/>
                  <a:pt x="260" y="266"/>
                  <a:pt x="266" y="266"/>
                </a:cubicBezTo>
                <a:close/>
                <a:moveTo>
                  <a:pt x="266" y="309"/>
                </a:moveTo>
                <a:cubicBezTo>
                  <a:pt x="362" y="309"/>
                  <a:pt x="362" y="309"/>
                  <a:pt x="362" y="309"/>
                </a:cubicBezTo>
                <a:cubicBezTo>
                  <a:pt x="368" y="309"/>
                  <a:pt x="373" y="314"/>
                  <a:pt x="373" y="320"/>
                </a:cubicBezTo>
                <a:cubicBezTo>
                  <a:pt x="373" y="326"/>
                  <a:pt x="368" y="330"/>
                  <a:pt x="362" y="330"/>
                </a:cubicBezTo>
                <a:cubicBezTo>
                  <a:pt x="266" y="330"/>
                  <a:pt x="266" y="330"/>
                  <a:pt x="266" y="330"/>
                </a:cubicBezTo>
                <a:cubicBezTo>
                  <a:pt x="260" y="330"/>
                  <a:pt x="256" y="326"/>
                  <a:pt x="256" y="320"/>
                </a:cubicBezTo>
                <a:cubicBezTo>
                  <a:pt x="256" y="314"/>
                  <a:pt x="260" y="309"/>
                  <a:pt x="266" y="309"/>
                </a:cubicBezTo>
                <a:close/>
                <a:moveTo>
                  <a:pt x="378" y="373"/>
                </a:moveTo>
                <a:cubicBezTo>
                  <a:pt x="266" y="373"/>
                  <a:pt x="266" y="373"/>
                  <a:pt x="266" y="373"/>
                </a:cubicBezTo>
                <a:cubicBezTo>
                  <a:pt x="260" y="373"/>
                  <a:pt x="256" y="368"/>
                  <a:pt x="256" y="362"/>
                </a:cubicBezTo>
                <a:cubicBezTo>
                  <a:pt x="256" y="356"/>
                  <a:pt x="260" y="352"/>
                  <a:pt x="266" y="352"/>
                </a:cubicBezTo>
                <a:cubicBezTo>
                  <a:pt x="378" y="352"/>
                  <a:pt x="378" y="352"/>
                  <a:pt x="378" y="352"/>
                </a:cubicBezTo>
                <a:cubicBezTo>
                  <a:pt x="384" y="352"/>
                  <a:pt x="389" y="356"/>
                  <a:pt x="389" y="362"/>
                </a:cubicBezTo>
                <a:cubicBezTo>
                  <a:pt x="389" y="368"/>
                  <a:pt x="384" y="373"/>
                  <a:pt x="378" y="37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62" name="Freeform 133">
            <a:extLst>
              <a:ext uri="{FF2B5EF4-FFF2-40B4-BE49-F238E27FC236}">
                <a16:creationId xmlns:a16="http://schemas.microsoft.com/office/drawing/2014/main" id="{3E833557-44DF-4C12-86D0-AD0B67F3FD97}"/>
              </a:ext>
            </a:extLst>
          </p:cNvPr>
          <p:cNvSpPr>
            <a:spLocks noChangeAspect="1" noEditPoints="1"/>
          </p:cNvSpPr>
          <p:nvPr/>
        </p:nvSpPr>
        <p:spPr bwMode="auto">
          <a:xfrm>
            <a:off x="7933359" y="2822761"/>
            <a:ext cx="278291" cy="278291"/>
          </a:xfrm>
          <a:custGeom>
            <a:avLst/>
            <a:gdLst>
              <a:gd name="T0" fmla="*/ 0 w 512"/>
              <a:gd name="T1" fmla="*/ 256 h 512"/>
              <a:gd name="T2" fmla="*/ 512 w 512"/>
              <a:gd name="T3" fmla="*/ 256 h 512"/>
              <a:gd name="T4" fmla="*/ 237 w 512"/>
              <a:gd name="T5" fmla="*/ 342 h 512"/>
              <a:gd name="T6" fmla="*/ 206 w 512"/>
              <a:gd name="T7" fmla="*/ 372 h 512"/>
              <a:gd name="T8" fmla="*/ 198 w 512"/>
              <a:gd name="T9" fmla="*/ 372 h 512"/>
              <a:gd name="T10" fmla="*/ 167 w 512"/>
              <a:gd name="T11" fmla="*/ 342 h 512"/>
              <a:gd name="T12" fmla="*/ 182 w 512"/>
              <a:gd name="T13" fmla="*/ 327 h 512"/>
              <a:gd name="T14" fmla="*/ 192 w 512"/>
              <a:gd name="T15" fmla="*/ 149 h 512"/>
              <a:gd name="T16" fmla="*/ 213 w 512"/>
              <a:gd name="T17" fmla="*/ 149 h 512"/>
              <a:gd name="T18" fmla="*/ 222 w 512"/>
              <a:gd name="T19" fmla="*/ 327 h 512"/>
              <a:gd name="T20" fmla="*/ 237 w 512"/>
              <a:gd name="T21" fmla="*/ 342 h 512"/>
              <a:gd name="T22" fmla="*/ 277 w 512"/>
              <a:gd name="T23" fmla="*/ 138 h 512"/>
              <a:gd name="T24" fmla="*/ 277 w 512"/>
              <a:gd name="T25" fmla="*/ 160 h 512"/>
              <a:gd name="T26" fmla="*/ 256 w 512"/>
              <a:gd name="T27" fmla="*/ 149 h 512"/>
              <a:gd name="T28" fmla="*/ 266 w 512"/>
              <a:gd name="T29" fmla="*/ 181 h 512"/>
              <a:gd name="T30" fmla="*/ 309 w 512"/>
              <a:gd name="T31" fmla="*/ 192 h 512"/>
              <a:gd name="T32" fmla="*/ 266 w 512"/>
              <a:gd name="T33" fmla="*/ 202 h 512"/>
              <a:gd name="T34" fmla="*/ 266 w 512"/>
              <a:gd name="T35" fmla="*/ 181 h 512"/>
              <a:gd name="T36" fmla="*/ 320 w 512"/>
              <a:gd name="T37" fmla="*/ 224 h 512"/>
              <a:gd name="T38" fmla="*/ 320 w 512"/>
              <a:gd name="T39" fmla="*/ 245 h 512"/>
              <a:gd name="T40" fmla="*/ 256 w 512"/>
              <a:gd name="T41" fmla="*/ 234 h 512"/>
              <a:gd name="T42" fmla="*/ 266 w 512"/>
              <a:gd name="T43" fmla="*/ 266 h 512"/>
              <a:gd name="T44" fmla="*/ 352 w 512"/>
              <a:gd name="T45" fmla="*/ 277 h 512"/>
              <a:gd name="T46" fmla="*/ 266 w 512"/>
              <a:gd name="T47" fmla="*/ 288 h 512"/>
              <a:gd name="T48" fmla="*/ 266 w 512"/>
              <a:gd name="T49" fmla="*/ 266 h 512"/>
              <a:gd name="T50" fmla="*/ 362 w 512"/>
              <a:gd name="T51" fmla="*/ 309 h 512"/>
              <a:gd name="T52" fmla="*/ 362 w 512"/>
              <a:gd name="T53" fmla="*/ 330 h 512"/>
              <a:gd name="T54" fmla="*/ 256 w 512"/>
              <a:gd name="T55" fmla="*/ 320 h 512"/>
              <a:gd name="T56" fmla="*/ 378 w 512"/>
              <a:gd name="T57" fmla="*/ 373 h 512"/>
              <a:gd name="T58" fmla="*/ 256 w 512"/>
              <a:gd name="T59" fmla="*/ 362 h 512"/>
              <a:gd name="T60" fmla="*/ 378 w 512"/>
              <a:gd name="T61" fmla="*/ 352 h 512"/>
              <a:gd name="T62" fmla="*/ 378 w 512"/>
              <a:gd name="T63"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7" y="342"/>
                </a:moveTo>
                <a:cubicBezTo>
                  <a:pt x="210" y="370"/>
                  <a:pt x="210" y="370"/>
                  <a:pt x="210" y="370"/>
                </a:cubicBezTo>
                <a:cubicBezTo>
                  <a:pt x="209" y="371"/>
                  <a:pt x="208" y="372"/>
                  <a:pt x="206" y="372"/>
                </a:cubicBezTo>
                <a:cubicBezTo>
                  <a:pt x="205" y="373"/>
                  <a:pt x="204" y="373"/>
                  <a:pt x="202" y="373"/>
                </a:cubicBezTo>
                <a:cubicBezTo>
                  <a:pt x="201" y="373"/>
                  <a:pt x="200" y="373"/>
                  <a:pt x="198" y="372"/>
                </a:cubicBezTo>
                <a:cubicBezTo>
                  <a:pt x="197" y="372"/>
                  <a:pt x="196" y="371"/>
                  <a:pt x="195" y="370"/>
                </a:cubicBezTo>
                <a:cubicBezTo>
                  <a:pt x="167" y="342"/>
                  <a:pt x="167" y="342"/>
                  <a:pt x="167" y="342"/>
                </a:cubicBezTo>
                <a:cubicBezTo>
                  <a:pt x="163" y="338"/>
                  <a:pt x="163" y="331"/>
                  <a:pt x="167" y="327"/>
                </a:cubicBezTo>
                <a:cubicBezTo>
                  <a:pt x="171" y="323"/>
                  <a:pt x="178" y="323"/>
                  <a:pt x="182" y="327"/>
                </a:cubicBezTo>
                <a:cubicBezTo>
                  <a:pt x="192" y="337"/>
                  <a:pt x="192" y="337"/>
                  <a:pt x="192" y="337"/>
                </a:cubicBezTo>
                <a:cubicBezTo>
                  <a:pt x="192" y="149"/>
                  <a:pt x="192" y="149"/>
                  <a:pt x="192" y="149"/>
                </a:cubicBezTo>
                <a:cubicBezTo>
                  <a:pt x="192" y="143"/>
                  <a:pt x="196" y="138"/>
                  <a:pt x="202" y="138"/>
                </a:cubicBezTo>
                <a:cubicBezTo>
                  <a:pt x="208" y="138"/>
                  <a:pt x="213" y="143"/>
                  <a:pt x="213" y="149"/>
                </a:cubicBezTo>
                <a:cubicBezTo>
                  <a:pt x="213" y="337"/>
                  <a:pt x="213" y="337"/>
                  <a:pt x="213" y="337"/>
                </a:cubicBezTo>
                <a:cubicBezTo>
                  <a:pt x="222" y="327"/>
                  <a:pt x="222" y="327"/>
                  <a:pt x="222" y="327"/>
                </a:cubicBezTo>
                <a:cubicBezTo>
                  <a:pt x="227" y="323"/>
                  <a:pt x="233" y="323"/>
                  <a:pt x="237" y="327"/>
                </a:cubicBezTo>
                <a:cubicBezTo>
                  <a:pt x="242" y="331"/>
                  <a:pt x="242" y="338"/>
                  <a:pt x="237" y="342"/>
                </a:cubicBezTo>
                <a:close/>
                <a:moveTo>
                  <a:pt x="266" y="138"/>
                </a:moveTo>
                <a:cubicBezTo>
                  <a:pt x="277" y="138"/>
                  <a:pt x="277" y="138"/>
                  <a:pt x="277" y="138"/>
                </a:cubicBezTo>
                <a:cubicBezTo>
                  <a:pt x="283" y="138"/>
                  <a:pt x="288" y="143"/>
                  <a:pt x="288" y="149"/>
                </a:cubicBezTo>
                <a:cubicBezTo>
                  <a:pt x="288" y="155"/>
                  <a:pt x="283" y="160"/>
                  <a:pt x="277" y="160"/>
                </a:cubicBezTo>
                <a:cubicBezTo>
                  <a:pt x="266" y="160"/>
                  <a:pt x="266" y="160"/>
                  <a:pt x="266" y="160"/>
                </a:cubicBezTo>
                <a:cubicBezTo>
                  <a:pt x="260" y="160"/>
                  <a:pt x="256" y="155"/>
                  <a:pt x="256" y="149"/>
                </a:cubicBezTo>
                <a:cubicBezTo>
                  <a:pt x="256" y="143"/>
                  <a:pt x="260" y="138"/>
                  <a:pt x="266" y="138"/>
                </a:cubicBezTo>
                <a:close/>
                <a:moveTo>
                  <a:pt x="266" y="181"/>
                </a:moveTo>
                <a:cubicBezTo>
                  <a:pt x="298" y="181"/>
                  <a:pt x="298" y="181"/>
                  <a:pt x="298" y="181"/>
                </a:cubicBezTo>
                <a:cubicBezTo>
                  <a:pt x="304" y="181"/>
                  <a:pt x="309" y="186"/>
                  <a:pt x="309" y="192"/>
                </a:cubicBezTo>
                <a:cubicBezTo>
                  <a:pt x="309" y="198"/>
                  <a:pt x="304" y="202"/>
                  <a:pt x="298" y="202"/>
                </a:cubicBezTo>
                <a:cubicBezTo>
                  <a:pt x="266" y="202"/>
                  <a:pt x="266" y="202"/>
                  <a:pt x="266" y="202"/>
                </a:cubicBezTo>
                <a:cubicBezTo>
                  <a:pt x="260" y="202"/>
                  <a:pt x="256" y="198"/>
                  <a:pt x="256" y="192"/>
                </a:cubicBezTo>
                <a:cubicBezTo>
                  <a:pt x="256" y="186"/>
                  <a:pt x="260" y="181"/>
                  <a:pt x="266" y="181"/>
                </a:cubicBezTo>
                <a:close/>
                <a:moveTo>
                  <a:pt x="266" y="224"/>
                </a:moveTo>
                <a:cubicBezTo>
                  <a:pt x="320" y="224"/>
                  <a:pt x="320" y="224"/>
                  <a:pt x="320" y="224"/>
                </a:cubicBezTo>
                <a:cubicBezTo>
                  <a:pt x="326" y="224"/>
                  <a:pt x="330" y="228"/>
                  <a:pt x="330" y="234"/>
                </a:cubicBezTo>
                <a:cubicBezTo>
                  <a:pt x="330" y="240"/>
                  <a:pt x="326" y="245"/>
                  <a:pt x="320" y="245"/>
                </a:cubicBezTo>
                <a:cubicBezTo>
                  <a:pt x="266" y="245"/>
                  <a:pt x="266" y="245"/>
                  <a:pt x="266" y="245"/>
                </a:cubicBezTo>
                <a:cubicBezTo>
                  <a:pt x="260" y="245"/>
                  <a:pt x="256" y="240"/>
                  <a:pt x="256" y="234"/>
                </a:cubicBezTo>
                <a:cubicBezTo>
                  <a:pt x="256" y="228"/>
                  <a:pt x="260" y="224"/>
                  <a:pt x="266" y="224"/>
                </a:cubicBezTo>
                <a:close/>
                <a:moveTo>
                  <a:pt x="266" y="266"/>
                </a:moveTo>
                <a:cubicBezTo>
                  <a:pt x="341" y="266"/>
                  <a:pt x="341" y="266"/>
                  <a:pt x="341" y="266"/>
                </a:cubicBezTo>
                <a:cubicBezTo>
                  <a:pt x="347" y="266"/>
                  <a:pt x="352" y="271"/>
                  <a:pt x="352" y="277"/>
                </a:cubicBezTo>
                <a:cubicBezTo>
                  <a:pt x="352" y="283"/>
                  <a:pt x="347" y="288"/>
                  <a:pt x="341" y="288"/>
                </a:cubicBezTo>
                <a:cubicBezTo>
                  <a:pt x="266" y="288"/>
                  <a:pt x="266" y="288"/>
                  <a:pt x="266" y="288"/>
                </a:cubicBezTo>
                <a:cubicBezTo>
                  <a:pt x="260" y="288"/>
                  <a:pt x="256" y="283"/>
                  <a:pt x="256" y="277"/>
                </a:cubicBezTo>
                <a:cubicBezTo>
                  <a:pt x="256" y="271"/>
                  <a:pt x="260" y="266"/>
                  <a:pt x="266" y="266"/>
                </a:cubicBezTo>
                <a:close/>
                <a:moveTo>
                  <a:pt x="266" y="309"/>
                </a:moveTo>
                <a:cubicBezTo>
                  <a:pt x="362" y="309"/>
                  <a:pt x="362" y="309"/>
                  <a:pt x="362" y="309"/>
                </a:cubicBezTo>
                <a:cubicBezTo>
                  <a:pt x="368" y="309"/>
                  <a:pt x="373" y="314"/>
                  <a:pt x="373" y="320"/>
                </a:cubicBezTo>
                <a:cubicBezTo>
                  <a:pt x="373" y="326"/>
                  <a:pt x="368" y="330"/>
                  <a:pt x="362" y="330"/>
                </a:cubicBezTo>
                <a:cubicBezTo>
                  <a:pt x="266" y="330"/>
                  <a:pt x="266" y="330"/>
                  <a:pt x="266" y="330"/>
                </a:cubicBezTo>
                <a:cubicBezTo>
                  <a:pt x="260" y="330"/>
                  <a:pt x="256" y="326"/>
                  <a:pt x="256" y="320"/>
                </a:cubicBezTo>
                <a:cubicBezTo>
                  <a:pt x="256" y="314"/>
                  <a:pt x="260" y="309"/>
                  <a:pt x="266" y="309"/>
                </a:cubicBezTo>
                <a:close/>
                <a:moveTo>
                  <a:pt x="378" y="373"/>
                </a:moveTo>
                <a:cubicBezTo>
                  <a:pt x="266" y="373"/>
                  <a:pt x="266" y="373"/>
                  <a:pt x="266" y="373"/>
                </a:cubicBezTo>
                <a:cubicBezTo>
                  <a:pt x="260" y="373"/>
                  <a:pt x="256" y="368"/>
                  <a:pt x="256" y="362"/>
                </a:cubicBezTo>
                <a:cubicBezTo>
                  <a:pt x="256" y="356"/>
                  <a:pt x="260" y="352"/>
                  <a:pt x="266" y="352"/>
                </a:cubicBezTo>
                <a:cubicBezTo>
                  <a:pt x="378" y="352"/>
                  <a:pt x="378" y="352"/>
                  <a:pt x="378" y="352"/>
                </a:cubicBezTo>
                <a:cubicBezTo>
                  <a:pt x="384" y="352"/>
                  <a:pt x="389" y="356"/>
                  <a:pt x="389" y="362"/>
                </a:cubicBezTo>
                <a:cubicBezTo>
                  <a:pt x="389" y="368"/>
                  <a:pt x="384" y="373"/>
                  <a:pt x="378" y="37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63" name="Freeform 133">
            <a:extLst>
              <a:ext uri="{FF2B5EF4-FFF2-40B4-BE49-F238E27FC236}">
                <a16:creationId xmlns:a16="http://schemas.microsoft.com/office/drawing/2014/main" id="{3E833557-44DF-4C12-86D0-AD0B67F3FD97}"/>
              </a:ext>
            </a:extLst>
          </p:cNvPr>
          <p:cNvSpPr>
            <a:spLocks noChangeAspect="1" noEditPoints="1"/>
          </p:cNvSpPr>
          <p:nvPr/>
        </p:nvSpPr>
        <p:spPr bwMode="auto">
          <a:xfrm>
            <a:off x="7933359" y="3364232"/>
            <a:ext cx="278291" cy="278291"/>
          </a:xfrm>
          <a:custGeom>
            <a:avLst/>
            <a:gdLst>
              <a:gd name="T0" fmla="*/ 0 w 512"/>
              <a:gd name="T1" fmla="*/ 256 h 512"/>
              <a:gd name="T2" fmla="*/ 512 w 512"/>
              <a:gd name="T3" fmla="*/ 256 h 512"/>
              <a:gd name="T4" fmla="*/ 237 w 512"/>
              <a:gd name="T5" fmla="*/ 342 h 512"/>
              <a:gd name="T6" fmla="*/ 206 w 512"/>
              <a:gd name="T7" fmla="*/ 372 h 512"/>
              <a:gd name="T8" fmla="*/ 198 w 512"/>
              <a:gd name="T9" fmla="*/ 372 h 512"/>
              <a:gd name="T10" fmla="*/ 167 w 512"/>
              <a:gd name="T11" fmla="*/ 342 h 512"/>
              <a:gd name="T12" fmla="*/ 182 w 512"/>
              <a:gd name="T13" fmla="*/ 327 h 512"/>
              <a:gd name="T14" fmla="*/ 192 w 512"/>
              <a:gd name="T15" fmla="*/ 149 h 512"/>
              <a:gd name="T16" fmla="*/ 213 w 512"/>
              <a:gd name="T17" fmla="*/ 149 h 512"/>
              <a:gd name="T18" fmla="*/ 222 w 512"/>
              <a:gd name="T19" fmla="*/ 327 h 512"/>
              <a:gd name="T20" fmla="*/ 237 w 512"/>
              <a:gd name="T21" fmla="*/ 342 h 512"/>
              <a:gd name="T22" fmla="*/ 277 w 512"/>
              <a:gd name="T23" fmla="*/ 138 h 512"/>
              <a:gd name="T24" fmla="*/ 277 w 512"/>
              <a:gd name="T25" fmla="*/ 160 h 512"/>
              <a:gd name="T26" fmla="*/ 256 w 512"/>
              <a:gd name="T27" fmla="*/ 149 h 512"/>
              <a:gd name="T28" fmla="*/ 266 w 512"/>
              <a:gd name="T29" fmla="*/ 181 h 512"/>
              <a:gd name="T30" fmla="*/ 309 w 512"/>
              <a:gd name="T31" fmla="*/ 192 h 512"/>
              <a:gd name="T32" fmla="*/ 266 w 512"/>
              <a:gd name="T33" fmla="*/ 202 h 512"/>
              <a:gd name="T34" fmla="*/ 266 w 512"/>
              <a:gd name="T35" fmla="*/ 181 h 512"/>
              <a:gd name="T36" fmla="*/ 320 w 512"/>
              <a:gd name="T37" fmla="*/ 224 h 512"/>
              <a:gd name="T38" fmla="*/ 320 w 512"/>
              <a:gd name="T39" fmla="*/ 245 h 512"/>
              <a:gd name="T40" fmla="*/ 256 w 512"/>
              <a:gd name="T41" fmla="*/ 234 h 512"/>
              <a:gd name="T42" fmla="*/ 266 w 512"/>
              <a:gd name="T43" fmla="*/ 266 h 512"/>
              <a:gd name="T44" fmla="*/ 352 w 512"/>
              <a:gd name="T45" fmla="*/ 277 h 512"/>
              <a:gd name="T46" fmla="*/ 266 w 512"/>
              <a:gd name="T47" fmla="*/ 288 h 512"/>
              <a:gd name="T48" fmla="*/ 266 w 512"/>
              <a:gd name="T49" fmla="*/ 266 h 512"/>
              <a:gd name="T50" fmla="*/ 362 w 512"/>
              <a:gd name="T51" fmla="*/ 309 h 512"/>
              <a:gd name="T52" fmla="*/ 362 w 512"/>
              <a:gd name="T53" fmla="*/ 330 h 512"/>
              <a:gd name="T54" fmla="*/ 256 w 512"/>
              <a:gd name="T55" fmla="*/ 320 h 512"/>
              <a:gd name="T56" fmla="*/ 378 w 512"/>
              <a:gd name="T57" fmla="*/ 373 h 512"/>
              <a:gd name="T58" fmla="*/ 256 w 512"/>
              <a:gd name="T59" fmla="*/ 362 h 512"/>
              <a:gd name="T60" fmla="*/ 378 w 512"/>
              <a:gd name="T61" fmla="*/ 352 h 512"/>
              <a:gd name="T62" fmla="*/ 378 w 512"/>
              <a:gd name="T63"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7" y="342"/>
                </a:moveTo>
                <a:cubicBezTo>
                  <a:pt x="210" y="370"/>
                  <a:pt x="210" y="370"/>
                  <a:pt x="210" y="370"/>
                </a:cubicBezTo>
                <a:cubicBezTo>
                  <a:pt x="209" y="371"/>
                  <a:pt x="208" y="372"/>
                  <a:pt x="206" y="372"/>
                </a:cubicBezTo>
                <a:cubicBezTo>
                  <a:pt x="205" y="373"/>
                  <a:pt x="204" y="373"/>
                  <a:pt x="202" y="373"/>
                </a:cubicBezTo>
                <a:cubicBezTo>
                  <a:pt x="201" y="373"/>
                  <a:pt x="200" y="373"/>
                  <a:pt x="198" y="372"/>
                </a:cubicBezTo>
                <a:cubicBezTo>
                  <a:pt x="197" y="372"/>
                  <a:pt x="196" y="371"/>
                  <a:pt x="195" y="370"/>
                </a:cubicBezTo>
                <a:cubicBezTo>
                  <a:pt x="167" y="342"/>
                  <a:pt x="167" y="342"/>
                  <a:pt x="167" y="342"/>
                </a:cubicBezTo>
                <a:cubicBezTo>
                  <a:pt x="163" y="338"/>
                  <a:pt x="163" y="331"/>
                  <a:pt x="167" y="327"/>
                </a:cubicBezTo>
                <a:cubicBezTo>
                  <a:pt x="171" y="323"/>
                  <a:pt x="178" y="323"/>
                  <a:pt x="182" y="327"/>
                </a:cubicBezTo>
                <a:cubicBezTo>
                  <a:pt x="192" y="337"/>
                  <a:pt x="192" y="337"/>
                  <a:pt x="192" y="337"/>
                </a:cubicBezTo>
                <a:cubicBezTo>
                  <a:pt x="192" y="149"/>
                  <a:pt x="192" y="149"/>
                  <a:pt x="192" y="149"/>
                </a:cubicBezTo>
                <a:cubicBezTo>
                  <a:pt x="192" y="143"/>
                  <a:pt x="196" y="138"/>
                  <a:pt x="202" y="138"/>
                </a:cubicBezTo>
                <a:cubicBezTo>
                  <a:pt x="208" y="138"/>
                  <a:pt x="213" y="143"/>
                  <a:pt x="213" y="149"/>
                </a:cubicBezTo>
                <a:cubicBezTo>
                  <a:pt x="213" y="337"/>
                  <a:pt x="213" y="337"/>
                  <a:pt x="213" y="337"/>
                </a:cubicBezTo>
                <a:cubicBezTo>
                  <a:pt x="222" y="327"/>
                  <a:pt x="222" y="327"/>
                  <a:pt x="222" y="327"/>
                </a:cubicBezTo>
                <a:cubicBezTo>
                  <a:pt x="227" y="323"/>
                  <a:pt x="233" y="323"/>
                  <a:pt x="237" y="327"/>
                </a:cubicBezTo>
                <a:cubicBezTo>
                  <a:pt x="242" y="331"/>
                  <a:pt x="242" y="338"/>
                  <a:pt x="237" y="342"/>
                </a:cubicBezTo>
                <a:close/>
                <a:moveTo>
                  <a:pt x="266" y="138"/>
                </a:moveTo>
                <a:cubicBezTo>
                  <a:pt x="277" y="138"/>
                  <a:pt x="277" y="138"/>
                  <a:pt x="277" y="138"/>
                </a:cubicBezTo>
                <a:cubicBezTo>
                  <a:pt x="283" y="138"/>
                  <a:pt x="288" y="143"/>
                  <a:pt x="288" y="149"/>
                </a:cubicBezTo>
                <a:cubicBezTo>
                  <a:pt x="288" y="155"/>
                  <a:pt x="283" y="160"/>
                  <a:pt x="277" y="160"/>
                </a:cubicBezTo>
                <a:cubicBezTo>
                  <a:pt x="266" y="160"/>
                  <a:pt x="266" y="160"/>
                  <a:pt x="266" y="160"/>
                </a:cubicBezTo>
                <a:cubicBezTo>
                  <a:pt x="260" y="160"/>
                  <a:pt x="256" y="155"/>
                  <a:pt x="256" y="149"/>
                </a:cubicBezTo>
                <a:cubicBezTo>
                  <a:pt x="256" y="143"/>
                  <a:pt x="260" y="138"/>
                  <a:pt x="266" y="138"/>
                </a:cubicBezTo>
                <a:close/>
                <a:moveTo>
                  <a:pt x="266" y="181"/>
                </a:moveTo>
                <a:cubicBezTo>
                  <a:pt x="298" y="181"/>
                  <a:pt x="298" y="181"/>
                  <a:pt x="298" y="181"/>
                </a:cubicBezTo>
                <a:cubicBezTo>
                  <a:pt x="304" y="181"/>
                  <a:pt x="309" y="186"/>
                  <a:pt x="309" y="192"/>
                </a:cubicBezTo>
                <a:cubicBezTo>
                  <a:pt x="309" y="198"/>
                  <a:pt x="304" y="202"/>
                  <a:pt x="298" y="202"/>
                </a:cubicBezTo>
                <a:cubicBezTo>
                  <a:pt x="266" y="202"/>
                  <a:pt x="266" y="202"/>
                  <a:pt x="266" y="202"/>
                </a:cubicBezTo>
                <a:cubicBezTo>
                  <a:pt x="260" y="202"/>
                  <a:pt x="256" y="198"/>
                  <a:pt x="256" y="192"/>
                </a:cubicBezTo>
                <a:cubicBezTo>
                  <a:pt x="256" y="186"/>
                  <a:pt x="260" y="181"/>
                  <a:pt x="266" y="181"/>
                </a:cubicBezTo>
                <a:close/>
                <a:moveTo>
                  <a:pt x="266" y="224"/>
                </a:moveTo>
                <a:cubicBezTo>
                  <a:pt x="320" y="224"/>
                  <a:pt x="320" y="224"/>
                  <a:pt x="320" y="224"/>
                </a:cubicBezTo>
                <a:cubicBezTo>
                  <a:pt x="326" y="224"/>
                  <a:pt x="330" y="228"/>
                  <a:pt x="330" y="234"/>
                </a:cubicBezTo>
                <a:cubicBezTo>
                  <a:pt x="330" y="240"/>
                  <a:pt x="326" y="245"/>
                  <a:pt x="320" y="245"/>
                </a:cubicBezTo>
                <a:cubicBezTo>
                  <a:pt x="266" y="245"/>
                  <a:pt x="266" y="245"/>
                  <a:pt x="266" y="245"/>
                </a:cubicBezTo>
                <a:cubicBezTo>
                  <a:pt x="260" y="245"/>
                  <a:pt x="256" y="240"/>
                  <a:pt x="256" y="234"/>
                </a:cubicBezTo>
                <a:cubicBezTo>
                  <a:pt x="256" y="228"/>
                  <a:pt x="260" y="224"/>
                  <a:pt x="266" y="224"/>
                </a:cubicBezTo>
                <a:close/>
                <a:moveTo>
                  <a:pt x="266" y="266"/>
                </a:moveTo>
                <a:cubicBezTo>
                  <a:pt x="341" y="266"/>
                  <a:pt x="341" y="266"/>
                  <a:pt x="341" y="266"/>
                </a:cubicBezTo>
                <a:cubicBezTo>
                  <a:pt x="347" y="266"/>
                  <a:pt x="352" y="271"/>
                  <a:pt x="352" y="277"/>
                </a:cubicBezTo>
                <a:cubicBezTo>
                  <a:pt x="352" y="283"/>
                  <a:pt x="347" y="288"/>
                  <a:pt x="341" y="288"/>
                </a:cubicBezTo>
                <a:cubicBezTo>
                  <a:pt x="266" y="288"/>
                  <a:pt x="266" y="288"/>
                  <a:pt x="266" y="288"/>
                </a:cubicBezTo>
                <a:cubicBezTo>
                  <a:pt x="260" y="288"/>
                  <a:pt x="256" y="283"/>
                  <a:pt x="256" y="277"/>
                </a:cubicBezTo>
                <a:cubicBezTo>
                  <a:pt x="256" y="271"/>
                  <a:pt x="260" y="266"/>
                  <a:pt x="266" y="266"/>
                </a:cubicBezTo>
                <a:close/>
                <a:moveTo>
                  <a:pt x="266" y="309"/>
                </a:moveTo>
                <a:cubicBezTo>
                  <a:pt x="362" y="309"/>
                  <a:pt x="362" y="309"/>
                  <a:pt x="362" y="309"/>
                </a:cubicBezTo>
                <a:cubicBezTo>
                  <a:pt x="368" y="309"/>
                  <a:pt x="373" y="314"/>
                  <a:pt x="373" y="320"/>
                </a:cubicBezTo>
                <a:cubicBezTo>
                  <a:pt x="373" y="326"/>
                  <a:pt x="368" y="330"/>
                  <a:pt x="362" y="330"/>
                </a:cubicBezTo>
                <a:cubicBezTo>
                  <a:pt x="266" y="330"/>
                  <a:pt x="266" y="330"/>
                  <a:pt x="266" y="330"/>
                </a:cubicBezTo>
                <a:cubicBezTo>
                  <a:pt x="260" y="330"/>
                  <a:pt x="256" y="326"/>
                  <a:pt x="256" y="320"/>
                </a:cubicBezTo>
                <a:cubicBezTo>
                  <a:pt x="256" y="314"/>
                  <a:pt x="260" y="309"/>
                  <a:pt x="266" y="309"/>
                </a:cubicBezTo>
                <a:close/>
                <a:moveTo>
                  <a:pt x="378" y="373"/>
                </a:moveTo>
                <a:cubicBezTo>
                  <a:pt x="266" y="373"/>
                  <a:pt x="266" y="373"/>
                  <a:pt x="266" y="373"/>
                </a:cubicBezTo>
                <a:cubicBezTo>
                  <a:pt x="260" y="373"/>
                  <a:pt x="256" y="368"/>
                  <a:pt x="256" y="362"/>
                </a:cubicBezTo>
                <a:cubicBezTo>
                  <a:pt x="256" y="356"/>
                  <a:pt x="260" y="352"/>
                  <a:pt x="266" y="352"/>
                </a:cubicBezTo>
                <a:cubicBezTo>
                  <a:pt x="378" y="352"/>
                  <a:pt x="378" y="352"/>
                  <a:pt x="378" y="352"/>
                </a:cubicBezTo>
                <a:cubicBezTo>
                  <a:pt x="384" y="352"/>
                  <a:pt x="389" y="356"/>
                  <a:pt x="389" y="362"/>
                </a:cubicBezTo>
                <a:cubicBezTo>
                  <a:pt x="389" y="368"/>
                  <a:pt x="384" y="373"/>
                  <a:pt x="378" y="37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64" name="Rectangle 363"/>
          <p:cNvSpPr/>
          <p:nvPr/>
        </p:nvSpPr>
        <p:spPr bwMode="auto">
          <a:xfrm>
            <a:off x="8206849" y="2856628"/>
            <a:ext cx="687206" cy="210556"/>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defTabSz="615437">
              <a:defRPr/>
            </a:pPr>
            <a:r>
              <a:rPr lang="es" sz="700">
                <a:solidFill>
                  <a:srgbClr val="000000"/>
                </a:solidFill>
                <a:latin typeface="Open Sans" panose="020B0606030504020204" pitchFamily="34" charset="0"/>
                <a:ea typeface="Open Sans" panose="020B0606030504020204" pitchFamily="34" charset="0"/>
                <a:cs typeface="Open Sans" panose="020B0606030504020204" pitchFamily="34" charset="0"/>
              </a:rPr>
              <a:t>Común </a:t>
            </a:r>
          </a:p>
          <a:p>
            <a:pPr defTabSz="615437">
              <a:defRPr/>
            </a:pPr>
            <a:r>
              <a:rPr lang="es" sz="700">
                <a:solidFill>
                  <a:srgbClr val="000000"/>
                </a:solidFill>
                <a:latin typeface="Open Sans" panose="020B0606030504020204" pitchFamily="34" charset="0"/>
                <a:ea typeface="Open Sans" panose="020B0606030504020204" pitchFamily="34" charset="0"/>
                <a:cs typeface="Open Sans" panose="020B0606030504020204" pitchFamily="34" charset="0"/>
              </a:rPr>
              <a:t>cartera de pedidos</a:t>
            </a:r>
          </a:p>
        </p:txBody>
      </p:sp>
      <p:sp>
        <p:nvSpPr>
          <p:cNvPr id="365" name="Rectangle 364"/>
          <p:cNvSpPr/>
          <p:nvPr/>
        </p:nvSpPr>
        <p:spPr bwMode="auto">
          <a:xfrm>
            <a:off x="8206849" y="3398099"/>
            <a:ext cx="687206" cy="210556"/>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defTabSz="615437">
              <a:defRPr/>
            </a:pPr>
            <a:r>
              <a:rPr lang="es" sz="700">
                <a:solidFill>
                  <a:srgbClr val="000000"/>
                </a:solidFill>
                <a:latin typeface="Open Sans" panose="020B0606030504020204" pitchFamily="34" charset="0"/>
                <a:ea typeface="Open Sans" panose="020B0606030504020204" pitchFamily="34" charset="0"/>
                <a:cs typeface="Open Sans" panose="020B0606030504020204" pitchFamily="34" charset="0"/>
              </a:rPr>
              <a:t>Común </a:t>
            </a:r>
          </a:p>
          <a:p>
            <a:pPr defTabSz="615437">
              <a:defRPr/>
            </a:pPr>
            <a:r>
              <a:rPr lang="es" sz="700">
                <a:solidFill>
                  <a:srgbClr val="000000"/>
                </a:solidFill>
                <a:latin typeface="Open Sans" panose="020B0606030504020204" pitchFamily="34" charset="0"/>
                <a:ea typeface="Open Sans" panose="020B0606030504020204" pitchFamily="34" charset="0"/>
                <a:cs typeface="Open Sans" panose="020B0606030504020204" pitchFamily="34" charset="0"/>
              </a:rPr>
              <a:t>cartera de pedidos</a:t>
            </a:r>
          </a:p>
        </p:txBody>
      </p:sp>
      <p:sp>
        <p:nvSpPr>
          <p:cNvPr id="366" name="Rectangle 365"/>
          <p:cNvSpPr/>
          <p:nvPr/>
        </p:nvSpPr>
        <p:spPr bwMode="auto">
          <a:xfrm>
            <a:off x="8206849" y="2298448"/>
            <a:ext cx="687206" cy="210556"/>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defTabSz="615437">
              <a:defRPr/>
            </a:pPr>
            <a:r>
              <a:rPr lang="es" sz="700">
                <a:solidFill>
                  <a:srgbClr val="000000"/>
                </a:solidFill>
                <a:latin typeface="Open Sans" panose="020B0606030504020204" pitchFamily="34" charset="0"/>
                <a:ea typeface="Open Sans" panose="020B0606030504020204" pitchFamily="34" charset="0"/>
                <a:cs typeface="Open Sans" panose="020B0606030504020204" pitchFamily="34" charset="0"/>
              </a:rPr>
              <a:t>Común </a:t>
            </a:r>
          </a:p>
          <a:p>
            <a:pPr defTabSz="615437">
              <a:defRPr/>
            </a:pPr>
            <a:r>
              <a:rPr lang="es" sz="700">
                <a:solidFill>
                  <a:srgbClr val="000000"/>
                </a:solidFill>
                <a:latin typeface="Open Sans" panose="020B0606030504020204" pitchFamily="34" charset="0"/>
                <a:ea typeface="Open Sans" panose="020B0606030504020204" pitchFamily="34" charset="0"/>
                <a:cs typeface="Open Sans" panose="020B0606030504020204" pitchFamily="34" charset="0"/>
              </a:rPr>
              <a:t>cartera de pedidos</a:t>
            </a:r>
          </a:p>
        </p:txBody>
      </p:sp>
      <p:sp>
        <p:nvSpPr>
          <p:cNvPr id="367"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8724237" y="2265126"/>
            <a:ext cx="277200" cy="277200"/>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68"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8724237" y="2823306"/>
            <a:ext cx="277200" cy="277200"/>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69" name="Freeform 756">
            <a:extLst>
              <a:ext uri="{FF2B5EF4-FFF2-40B4-BE49-F238E27FC236}">
                <a16:creationId xmlns:a16="http://schemas.microsoft.com/office/drawing/2014/main" id="{578D39BC-947B-45F6-B893-0BDBCAB4D9A6}"/>
              </a:ext>
            </a:extLst>
          </p:cNvPr>
          <p:cNvSpPr>
            <a:spLocks noChangeAspect="1" noEditPoints="1"/>
          </p:cNvSpPr>
          <p:nvPr/>
        </p:nvSpPr>
        <p:spPr bwMode="auto">
          <a:xfrm>
            <a:off x="8724237" y="3364777"/>
            <a:ext cx="277200" cy="277200"/>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70" name="Rectangle 369"/>
          <p:cNvSpPr/>
          <p:nvPr/>
        </p:nvSpPr>
        <p:spPr bwMode="auto">
          <a:xfrm>
            <a:off x="9008575" y="2856628"/>
            <a:ext cx="687206" cy="210556"/>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defTabSz="615437">
              <a:defRPr/>
            </a:pPr>
            <a:r>
              <a:rPr lang="es-MX" sz="700" dirty="0">
                <a:solidFill>
                  <a:srgbClr val="000000"/>
                </a:solidFill>
                <a:latin typeface="Open Sans" panose="020B0606030504020204" pitchFamily="34" charset="0"/>
                <a:ea typeface="Open Sans" panose="020B0606030504020204" pitchFamily="34" charset="0"/>
                <a:cs typeface="Open Sans" panose="020B0606030504020204" pitchFamily="34" charset="0"/>
              </a:rPr>
              <a:t>Gestión de Productos</a:t>
            </a:r>
            <a:endParaRPr lang="es" sz="7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1" name="Rectangle 370"/>
          <p:cNvSpPr/>
          <p:nvPr/>
        </p:nvSpPr>
        <p:spPr bwMode="auto">
          <a:xfrm>
            <a:off x="9008575" y="3398099"/>
            <a:ext cx="687206" cy="210556"/>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defTabSz="615437">
              <a:defRPr/>
            </a:pPr>
            <a:r>
              <a:rPr lang="es-MX" sz="700" dirty="0">
                <a:solidFill>
                  <a:srgbClr val="000000"/>
                </a:solidFill>
                <a:latin typeface="Open Sans" panose="020B0606030504020204" pitchFamily="34" charset="0"/>
                <a:ea typeface="Open Sans" panose="020B0606030504020204" pitchFamily="34" charset="0"/>
                <a:cs typeface="Open Sans" panose="020B0606030504020204" pitchFamily="34" charset="0"/>
              </a:rPr>
              <a:t>Gestión de Productos</a:t>
            </a:r>
            <a:endParaRPr lang="es" sz="7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2" name="Rectangle 371"/>
          <p:cNvSpPr/>
          <p:nvPr/>
        </p:nvSpPr>
        <p:spPr bwMode="auto">
          <a:xfrm>
            <a:off x="9008575" y="2298448"/>
            <a:ext cx="687206" cy="210556"/>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defTabSz="615437">
              <a:defRPr/>
            </a:pPr>
            <a:r>
              <a:rPr lang="es-MX" sz="700" dirty="0">
                <a:solidFill>
                  <a:srgbClr val="000000"/>
                </a:solidFill>
                <a:latin typeface="Open Sans" panose="020B0606030504020204" pitchFamily="34" charset="0"/>
                <a:ea typeface="Open Sans" panose="020B0606030504020204" pitchFamily="34" charset="0"/>
                <a:cs typeface="Open Sans" panose="020B0606030504020204" pitchFamily="34" charset="0"/>
              </a:rPr>
              <a:t>Gestión de Productos</a:t>
            </a:r>
            <a:endParaRPr lang="es" sz="7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3" name="Freeform 806">
            <a:extLst>
              <a:ext uri="{FF2B5EF4-FFF2-40B4-BE49-F238E27FC236}">
                <a16:creationId xmlns:a16="http://schemas.microsoft.com/office/drawing/2014/main" id="{65866689-D372-45A6-B216-53B20B189C8F}"/>
              </a:ext>
            </a:extLst>
          </p:cNvPr>
          <p:cNvSpPr>
            <a:spLocks noChangeAspect="1" noEditPoints="1"/>
          </p:cNvSpPr>
          <p:nvPr/>
        </p:nvSpPr>
        <p:spPr bwMode="auto">
          <a:xfrm>
            <a:off x="9532909" y="2265126"/>
            <a:ext cx="277200" cy="277200"/>
          </a:xfrm>
          <a:custGeom>
            <a:avLst/>
            <a:gdLst>
              <a:gd name="T0" fmla="*/ 275 w 512"/>
              <a:gd name="T1" fmla="*/ 288 h 512"/>
              <a:gd name="T2" fmla="*/ 254 w 512"/>
              <a:gd name="T3" fmla="*/ 202 h 512"/>
              <a:gd name="T4" fmla="*/ 256 w 512"/>
              <a:gd name="T5" fmla="*/ 138 h 512"/>
              <a:gd name="T6" fmla="*/ 256 w 512"/>
              <a:gd name="T7" fmla="*/ 117 h 512"/>
              <a:gd name="T8" fmla="*/ 256 w 512"/>
              <a:gd name="T9" fmla="*/ 138 h 512"/>
              <a:gd name="T10" fmla="*/ 160 w 512"/>
              <a:gd name="T11" fmla="*/ 128 h 512"/>
              <a:gd name="T12" fmla="*/ 138 w 512"/>
              <a:gd name="T13" fmla="*/ 128 h 512"/>
              <a:gd name="T14" fmla="*/ 147 w 512"/>
              <a:gd name="T15" fmla="*/ 202 h 512"/>
              <a:gd name="T16" fmla="*/ 168 w 512"/>
              <a:gd name="T17" fmla="*/ 288 h 512"/>
              <a:gd name="T18" fmla="*/ 147 w 512"/>
              <a:gd name="T19" fmla="*/ 202 h 512"/>
              <a:gd name="T20" fmla="*/ 384 w 512"/>
              <a:gd name="T21" fmla="*/ 266 h 512"/>
              <a:gd name="T22" fmla="*/ 341 w 512"/>
              <a:gd name="T23" fmla="*/ 202 h 512"/>
              <a:gd name="T24" fmla="*/ 362 w 512"/>
              <a:gd name="T25" fmla="*/ 138 h 512"/>
              <a:gd name="T26" fmla="*/ 362 w 512"/>
              <a:gd name="T27" fmla="*/ 117 h 512"/>
              <a:gd name="T28" fmla="*/ 362 w 512"/>
              <a:gd name="T29" fmla="*/ 138 h 512"/>
              <a:gd name="T30" fmla="*/ 256 w 512"/>
              <a:gd name="T31" fmla="*/ 512 h 512"/>
              <a:gd name="T32" fmla="*/ 256 w 512"/>
              <a:gd name="T33" fmla="*/ 0 h 512"/>
              <a:gd name="T34" fmla="*/ 330 w 512"/>
              <a:gd name="T35" fmla="*/ 128 h 512"/>
              <a:gd name="T36" fmla="*/ 394 w 512"/>
              <a:gd name="T37" fmla="*/ 128 h 512"/>
              <a:gd name="T38" fmla="*/ 330 w 512"/>
              <a:gd name="T39" fmla="*/ 128 h 512"/>
              <a:gd name="T40" fmla="*/ 256 w 512"/>
              <a:gd name="T41" fmla="*/ 160 h 512"/>
              <a:gd name="T42" fmla="*/ 256 w 512"/>
              <a:gd name="T43" fmla="*/ 96 h 512"/>
              <a:gd name="T44" fmla="*/ 117 w 512"/>
              <a:gd name="T45" fmla="*/ 128 h 512"/>
              <a:gd name="T46" fmla="*/ 181 w 512"/>
              <a:gd name="T47" fmla="*/ 128 h 512"/>
              <a:gd name="T48" fmla="*/ 117 w 512"/>
              <a:gd name="T49" fmla="*/ 128 h 512"/>
              <a:gd name="T50" fmla="*/ 170 w 512"/>
              <a:gd name="T51" fmla="*/ 190 h 512"/>
              <a:gd name="T52" fmla="*/ 138 w 512"/>
              <a:gd name="T53" fmla="*/ 181 h 512"/>
              <a:gd name="T54" fmla="*/ 107 w 512"/>
              <a:gd name="T55" fmla="*/ 296 h 512"/>
              <a:gd name="T56" fmla="*/ 117 w 512"/>
              <a:gd name="T57" fmla="*/ 309 h 512"/>
              <a:gd name="T58" fmla="*/ 128 w 512"/>
              <a:gd name="T59" fmla="*/ 394 h 512"/>
              <a:gd name="T60" fmla="*/ 138 w 512"/>
              <a:gd name="T61" fmla="*/ 309 h 512"/>
              <a:gd name="T62" fmla="*/ 160 w 512"/>
              <a:gd name="T63" fmla="*/ 384 h 512"/>
              <a:gd name="T64" fmla="*/ 181 w 512"/>
              <a:gd name="T65" fmla="*/ 384 h 512"/>
              <a:gd name="T66" fmla="*/ 189 w 512"/>
              <a:gd name="T67" fmla="*/ 305 h 512"/>
              <a:gd name="T68" fmla="*/ 298 w 512"/>
              <a:gd name="T69" fmla="*/ 296 h 512"/>
              <a:gd name="T70" fmla="*/ 266 w 512"/>
              <a:gd name="T71" fmla="*/ 181 h 512"/>
              <a:gd name="T72" fmla="*/ 235 w 512"/>
              <a:gd name="T73" fmla="*/ 190 h 512"/>
              <a:gd name="T74" fmla="*/ 215 w 512"/>
              <a:gd name="T75" fmla="*/ 305 h 512"/>
              <a:gd name="T76" fmla="*/ 224 w 512"/>
              <a:gd name="T77" fmla="*/ 384 h 512"/>
              <a:gd name="T78" fmla="*/ 245 w 512"/>
              <a:gd name="T79" fmla="*/ 384 h 512"/>
              <a:gd name="T80" fmla="*/ 266 w 512"/>
              <a:gd name="T81" fmla="*/ 309 h 512"/>
              <a:gd name="T82" fmla="*/ 277 w 512"/>
              <a:gd name="T83" fmla="*/ 394 h 512"/>
              <a:gd name="T84" fmla="*/ 288 w 512"/>
              <a:gd name="T85" fmla="*/ 309 h 512"/>
              <a:gd name="T86" fmla="*/ 298 w 512"/>
              <a:gd name="T87" fmla="*/ 296 h 512"/>
              <a:gd name="T88" fmla="*/ 394 w 512"/>
              <a:gd name="T89" fmla="*/ 181 h 512"/>
              <a:gd name="T90" fmla="*/ 320 w 512"/>
              <a:gd name="T91" fmla="*/ 192 h 512"/>
              <a:gd name="T92" fmla="*/ 330 w 512"/>
              <a:gd name="T93" fmla="*/ 288 h 512"/>
              <a:gd name="T94" fmla="*/ 341 w 512"/>
              <a:gd name="T95" fmla="*/ 394 h 512"/>
              <a:gd name="T96" fmla="*/ 352 w 512"/>
              <a:gd name="T97" fmla="*/ 288 h 512"/>
              <a:gd name="T98" fmla="*/ 373 w 512"/>
              <a:gd name="T99" fmla="*/ 384 h 512"/>
              <a:gd name="T100" fmla="*/ 394 w 512"/>
              <a:gd name="T101" fmla="*/ 384 h 512"/>
              <a:gd name="T102" fmla="*/ 405 w 512"/>
              <a:gd name="T10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58" y="202"/>
                </a:moveTo>
                <a:cubicBezTo>
                  <a:pt x="275" y="288"/>
                  <a:pt x="275" y="288"/>
                  <a:pt x="275" y="288"/>
                </a:cubicBezTo>
                <a:cubicBezTo>
                  <a:pt x="237" y="288"/>
                  <a:pt x="237" y="288"/>
                  <a:pt x="237" y="288"/>
                </a:cubicBezTo>
                <a:cubicBezTo>
                  <a:pt x="254" y="202"/>
                  <a:pt x="254" y="202"/>
                  <a:pt x="254" y="202"/>
                </a:cubicBezTo>
                <a:lnTo>
                  <a:pt x="258" y="202"/>
                </a:lnTo>
                <a:close/>
                <a:moveTo>
                  <a:pt x="256" y="138"/>
                </a:moveTo>
                <a:cubicBezTo>
                  <a:pt x="262" y="138"/>
                  <a:pt x="266" y="134"/>
                  <a:pt x="266" y="128"/>
                </a:cubicBezTo>
                <a:cubicBezTo>
                  <a:pt x="266" y="122"/>
                  <a:pt x="262" y="117"/>
                  <a:pt x="256" y="117"/>
                </a:cubicBezTo>
                <a:cubicBezTo>
                  <a:pt x="250" y="117"/>
                  <a:pt x="245" y="122"/>
                  <a:pt x="245" y="128"/>
                </a:cubicBezTo>
                <a:cubicBezTo>
                  <a:pt x="245" y="134"/>
                  <a:pt x="250" y="138"/>
                  <a:pt x="256" y="138"/>
                </a:cubicBezTo>
                <a:close/>
                <a:moveTo>
                  <a:pt x="149" y="138"/>
                </a:moveTo>
                <a:cubicBezTo>
                  <a:pt x="155" y="138"/>
                  <a:pt x="160" y="134"/>
                  <a:pt x="160" y="128"/>
                </a:cubicBezTo>
                <a:cubicBezTo>
                  <a:pt x="160" y="122"/>
                  <a:pt x="155" y="117"/>
                  <a:pt x="149" y="117"/>
                </a:cubicBezTo>
                <a:cubicBezTo>
                  <a:pt x="143" y="117"/>
                  <a:pt x="138" y="122"/>
                  <a:pt x="138" y="128"/>
                </a:cubicBezTo>
                <a:cubicBezTo>
                  <a:pt x="138" y="134"/>
                  <a:pt x="143" y="138"/>
                  <a:pt x="149" y="138"/>
                </a:cubicBezTo>
                <a:close/>
                <a:moveTo>
                  <a:pt x="147" y="202"/>
                </a:moveTo>
                <a:cubicBezTo>
                  <a:pt x="130" y="288"/>
                  <a:pt x="130" y="288"/>
                  <a:pt x="130" y="288"/>
                </a:cubicBezTo>
                <a:cubicBezTo>
                  <a:pt x="168" y="288"/>
                  <a:pt x="168" y="288"/>
                  <a:pt x="168" y="288"/>
                </a:cubicBezTo>
                <a:cubicBezTo>
                  <a:pt x="151" y="202"/>
                  <a:pt x="151" y="202"/>
                  <a:pt x="151" y="202"/>
                </a:cubicBezTo>
                <a:lnTo>
                  <a:pt x="147" y="202"/>
                </a:lnTo>
                <a:close/>
                <a:moveTo>
                  <a:pt x="341" y="266"/>
                </a:moveTo>
                <a:cubicBezTo>
                  <a:pt x="384" y="266"/>
                  <a:pt x="384" y="266"/>
                  <a:pt x="384" y="266"/>
                </a:cubicBezTo>
                <a:cubicBezTo>
                  <a:pt x="384" y="202"/>
                  <a:pt x="384" y="202"/>
                  <a:pt x="384" y="202"/>
                </a:cubicBezTo>
                <a:cubicBezTo>
                  <a:pt x="341" y="202"/>
                  <a:pt x="341" y="202"/>
                  <a:pt x="341" y="202"/>
                </a:cubicBezTo>
                <a:lnTo>
                  <a:pt x="341" y="266"/>
                </a:lnTo>
                <a:close/>
                <a:moveTo>
                  <a:pt x="362" y="138"/>
                </a:moveTo>
                <a:cubicBezTo>
                  <a:pt x="368" y="138"/>
                  <a:pt x="373" y="134"/>
                  <a:pt x="373" y="128"/>
                </a:cubicBezTo>
                <a:cubicBezTo>
                  <a:pt x="373" y="122"/>
                  <a:pt x="368" y="117"/>
                  <a:pt x="362" y="117"/>
                </a:cubicBezTo>
                <a:cubicBezTo>
                  <a:pt x="356" y="117"/>
                  <a:pt x="352" y="122"/>
                  <a:pt x="352" y="128"/>
                </a:cubicBezTo>
                <a:cubicBezTo>
                  <a:pt x="352" y="134"/>
                  <a:pt x="356" y="138"/>
                  <a:pt x="362"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128"/>
                </a:moveTo>
                <a:cubicBezTo>
                  <a:pt x="330" y="145"/>
                  <a:pt x="345" y="160"/>
                  <a:pt x="362" y="160"/>
                </a:cubicBezTo>
                <a:cubicBezTo>
                  <a:pt x="380" y="160"/>
                  <a:pt x="394" y="145"/>
                  <a:pt x="394" y="128"/>
                </a:cubicBezTo>
                <a:cubicBezTo>
                  <a:pt x="394" y="110"/>
                  <a:pt x="380" y="96"/>
                  <a:pt x="362" y="96"/>
                </a:cubicBezTo>
                <a:cubicBezTo>
                  <a:pt x="345" y="96"/>
                  <a:pt x="330" y="110"/>
                  <a:pt x="330" y="128"/>
                </a:cubicBezTo>
                <a:close/>
                <a:moveTo>
                  <a:pt x="224" y="128"/>
                </a:moveTo>
                <a:cubicBezTo>
                  <a:pt x="224" y="145"/>
                  <a:pt x="238" y="160"/>
                  <a:pt x="256" y="160"/>
                </a:cubicBezTo>
                <a:cubicBezTo>
                  <a:pt x="273" y="160"/>
                  <a:pt x="288" y="145"/>
                  <a:pt x="288" y="128"/>
                </a:cubicBezTo>
                <a:cubicBezTo>
                  <a:pt x="288" y="110"/>
                  <a:pt x="273" y="96"/>
                  <a:pt x="256" y="96"/>
                </a:cubicBezTo>
                <a:cubicBezTo>
                  <a:pt x="238" y="96"/>
                  <a:pt x="224" y="110"/>
                  <a:pt x="224" y="128"/>
                </a:cubicBezTo>
                <a:close/>
                <a:moveTo>
                  <a:pt x="117" y="128"/>
                </a:moveTo>
                <a:cubicBezTo>
                  <a:pt x="117" y="145"/>
                  <a:pt x="131" y="160"/>
                  <a:pt x="149" y="160"/>
                </a:cubicBezTo>
                <a:cubicBezTo>
                  <a:pt x="167" y="160"/>
                  <a:pt x="181" y="145"/>
                  <a:pt x="181" y="128"/>
                </a:cubicBezTo>
                <a:cubicBezTo>
                  <a:pt x="181" y="110"/>
                  <a:pt x="167" y="96"/>
                  <a:pt x="149" y="96"/>
                </a:cubicBezTo>
                <a:cubicBezTo>
                  <a:pt x="131" y="96"/>
                  <a:pt x="117" y="110"/>
                  <a:pt x="117" y="128"/>
                </a:cubicBezTo>
                <a:close/>
                <a:moveTo>
                  <a:pt x="191" y="296"/>
                </a:moveTo>
                <a:cubicBezTo>
                  <a:pt x="170" y="190"/>
                  <a:pt x="170" y="190"/>
                  <a:pt x="170" y="190"/>
                </a:cubicBezTo>
                <a:cubicBezTo>
                  <a:pt x="169" y="185"/>
                  <a:pt x="165" y="181"/>
                  <a:pt x="160" y="181"/>
                </a:cubicBezTo>
                <a:cubicBezTo>
                  <a:pt x="138" y="181"/>
                  <a:pt x="138" y="181"/>
                  <a:pt x="138" y="181"/>
                </a:cubicBezTo>
                <a:cubicBezTo>
                  <a:pt x="133" y="181"/>
                  <a:pt x="129" y="185"/>
                  <a:pt x="128" y="190"/>
                </a:cubicBezTo>
                <a:cubicBezTo>
                  <a:pt x="107" y="296"/>
                  <a:pt x="107" y="296"/>
                  <a:pt x="107" y="296"/>
                </a:cubicBezTo>
                <a:cubicBezTo>
                  <a:pt x="106" y="299"/>
                  <a:pt x="107" y="303"/>
                  <a:pt x="109" y="305"/>
                </a:cubicBezTo>
                <a:cubicBezTo>
                  <a:pt x="111" y="308"/>
                  <a:pt x="114" y="309"/>
                  <a:pt x="117" y="309"/>
                </a:cubicBezTo>
                <a:cubicBezTo>
                  <a:pt x="117" y="384"/>
                  <a:pt x="117" y="384"/>
                  <a:pt x="117" y="384"/>
                </a:cubicBezTo>
                <a:cubicBezTo>
                  <a:pt x="117" y="390"/>
                  <a:pt x="122" y="394"/>
                  <a:pt x="128" y="394"/>
                </a:cubicBezTo>
                <a:cubicBezTo>
                  <a:pt x="134" y="394"/>
                  <a:pt x="138" y="390"/>
                  <a:pt x="138" y="384"/>
                </a:cubicBezTo>
                <a:cubicBezTo>
                  <a:pt x="138" y="309"/>
                  <a:pt x="138" y="309"/>
                  <a:pt x="138" y="309"/>
                </a:cubicBezTo>
                <a:cubicBezTo>
                  <a:pt x="160" y="309"/>
                  <a:pt x="160" y="309"/>
                  <a:pt x="160" y="309"/>
                </a:cubicBezTo>
                <a:cubicBezTo>
                  <a:pt x="160" y="384"/>
                  <a:pt x="160" y="384"/>
                  <a:pt x="160" y="384"/>
                </a:cubicBezTo>
                <a:cubicBezTo>
                  <a:pt x="160" y="390"/>
                  <a:pt x="164" y="394"/>
                  <a:pt x="170" y="394"/>
                </a:cubicBezTo>
                <a:cubicBezTo>
                  <a:pt x="176" y="394"/>
                  <a:pt x="181" y="390"/>
                  <a:pt x="181" y="384"/>
                </a:cubicBezTo>
                <a:cubicBezTo>
                  <a:pt x="181" y="309"/>
                  <a:pt x="181" y="309"/>
                  <a:pt x="181" y="309"/>
                </a:cubicBezTo>
                <a:cubicBezTo>
                  <a:pt x="184" y="309"/>
                  <a:pt x="187" y="308"/>
                  <a:pt x="189" y="305"/>
                </a:cubicBezTo>
                <a:cubicBezTo>
                  <a:pt x="191" y="303"/>
                  <a:pt x="192" y="299"/>
                  <a:pt x="191" y="296"/>
                </a:cubicBezTo>
                <a:close/>
                <a:moveTo>
                  <a:pt x="298" y="296"/>
                </a:moveTo>
                <a:cubicBezTo>
                  <a:pt x="277" y="190"/>
                  <a:pt x="277" y="190"/>
                  <a:pt x="277" y="190"/>
                </a:cubicBezTo>
                <a:cubicBezTo>
                  <a:pt x="276" y="185"/>
                  <a:pt x="271" y="181"/>
                  <a:pt x="266" y="181"/>
                </a:cubicBezTo>
                <a:cubicBezTo>
                  <a:pt x="245" y="181"/>
                  <a:pt x="245" y="181"/>
                  <a:pt x="245" y="181"/>
                </a:cubicBezTo>
                <a:cubicBezTo>
                  <a:pt x="240" y="181"/>
                  <a:pt x="236" y="185"/>
                  <a:pt x="235" y="190"/>
                </a:cubicBezTo>
                <a:cubicBezTo>
                  <a:pt x="213" y="296"/>
                  <a:pt x="213" y="296"/>
                  <a:pt x="213" y="296"/>
                </a:cubicBezTo>
                <a:cubicBezTo>
                  <a:pt x="213" y="299"/>
                  <a:pt x="213" y="303"/>
                  <a:pt x="215" y="305"/>
                </a:cubicBezTo>
                <a:cubicBezTo>
                  <a:pt x="217" y="308"/>
                  <a:pt x="220" y="309"/>
                  <a:pt x="224" y="309"/>
                </a:cubicBezTo>
                <a:cubicBezTo>
                  <a:pt x="224" y="384"/>
                  <a:pt x="224" y="384"/>
                  <a:pt x="224" y="384"/>
                </a:cubicBezTo>
                <a:cubicBezTo>
                  <a:pt x="224" y="390"/>
                  <a:pt x="228" y="394"/>
                  <a:pt x="234" y="394"/>
                </a:cubicBezTo>
                <a:cubicBezTo>
                  <a:pt x="240" y="394"/>
                  <a:pt x="245" y="390"/>
                  <a:pt x="245" y="384"/>
                </a:cubicBezTo>
                <a:cubicBezTo>
                  <a:pt x="245" y="309"/>
                  <a:pt x="245" y="309"/>
                  <a:pt x="245" y="309"/>
                </a:cubicBezTo>
                <a:cubicBezTo>
                  <a:pt x="266" y="309"/>
                  <a:pt x="266" y="309"/>
                  <a:pt x="266" y="309"/>
                </a:cubicBezTo>
                <a:cubicBezTo>
                  <a:pt x="266" y="384"/>
                  <a:pt x="266" y="384"/>
                  <a:pt x="266" y="384"/>
                </a:cubicBezTo>
                <a:cubicBezTo>
                  <a:pt x="266" y="390"/>
                  <a:pt x="271" y="394"/>
                  <a:pt x="277" y="394"/>
                </a:cubicBezTo>
                <a:cubicBezTo>
                  <a:pt x="283" y="394"/>
                  <a:pt x="288" y="390"/>
                  <a:pt x="288" y="384"/>
                </a:cubicBezTo>
                <a:cubicBezTo>
                  <a:pt x="288" y="309"/>
                  <a:pt x="288" y="309"/>
                  <a:pt x="288" y="309"/>
                </a:cubicBezTo>
                <a:cubicBezTo>
                  <a:pt x="291" y="309"/>
                  <a:pt x="294" y="308"/>
                  <a:pt x="296" y="305"/>
                </a:cubicBezTo>
                <a:cubicBezTo>
                  <a:pt x="298" y="303"/>
                  <a:pt x="299" y="299"/>
                  <a:pt x="298" y="296"/>
                </a:cubicBezTo>
                <a:close/>
                <a:moveTo>
                  <a:pt x="405" y="192"/>
                </a:moveTo>
                <a:cubicBezTo>
                  <a:pt x="405" y="186"/>
                  <a:pt x="400" y="181"/>
                  <a:pt x="394" y="181"/>
                </a:cubicBezTo>
                <a:cubicBezTo>
                  <a:pt x="330" y="181"/>
                  <a:pt x="330" y="181"/>
                  <a:pt x="330" y="181"/>
                </a:cubicBezTo>
                <a:cubicBezTo>
                  <a:pt x="324" y="181"/>
                  <a:pt x="320" y="186"/>
                  <a:pt x="320" y="192"/>
                </a:cubicBezTo>
                <a:cubicBezTo>
                  <a:pt x="320" y="277"/>
                  <a:pt x="320" y="277"/>
                  <a:pt x="320" y="277"/>
                </a:cubicBezTo>
                <a:cubicBezTo>
                  <a:pt x="320" y="283"/>
                  <a:pt x="324" y="288"/>
                  <a:pt x="330" y="288"/>
                </a:cubicBezTo>
                <a:cubicBezTo>
                  <a:pt x="330" y="384"/>
                  <a:pt x="330" y="384"/>
                  <a:pt x="330" y="384"/>
                </a:cubicBezTo>
                <a:cubicBezTo>
                  <a:pt x="330" y="390"/>
                  <a:pt x="335" y="394"/>
                  <a:pt x="341" y="394"/>
                </a:cubicBezTo>
                <a:cubicBezTo>
                  <a:pt x="347" y="394"/>
                  <a:pt x="352" y="390"/>
                  <a:pt x="352" y="384"/>
                </a:cubicBezTo>
                <a:cubicBezTo>
                  <a:pt x="352" y="288"/>
                  <a:pt x="352" y="288"/>
                  <a:pt x="352" y="288"/>
                </a:cubicBezTo>
                <a:cubicBezTo>
                  <a:pt x="373" y="288"/>
                  <a:pt x="373" y="288"/>
                  <a:pt x="373" y="288"/>
                </a:cubicBezTo>
                <a:cubicBezTo>
                  <a:pt x="373" y="384"/>
                  <a:pt x="373" y="384"/>
                  <a:pt x="373" y="384"/>
                </a:cubicBezTo>
                <a:cubicBezTo>
                  <a:pt x="373" y="390"/>
                  <a:pt x="378" y="394"/>
                  <a:pt x="384" y="394"/>
                </a:cubicBezTo>
                <a:cubicBezTo>
                  <a:pt x="390" y="394"/>
                  <a:pt x="394" y="390"/>
                  <a:pt x="394" y="384"/>
                </a:cubicBezTo>
                <a:cubicBezTo>
                  <a:pt x="394" y="288"/>
                  <a:pt x="394" y="288"/>
                  <a:pt x="394" y="288"/>
                </a:cubicBezTo>
                <a:cubicBezTo>
                  <a:pt x="400" y="288"/>
                  <a:pt x="405" y="283"/>
                  <a:pt x="405" y="277"/>
                </a:cubicBezTo>
                <a:lnTo>
                  <a:pt x="405" y="19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grpSp>
        <p:nvGrpSpPr>
          <p:cNvPr id="374" name="Group 854">
            <a:extLst>
              <a:ext uri="{FF2B5EF4-FFF2-40B4-BE49-F238E27FC236}">
                <a16:creationId xmlns:a16="http://schemas.microsoft.com/office/drawing/2014/main" id="{35F074D9-F6B7-4FFC-8B11-7BDC6A1B2E2D}"/>
              </a:ext>
            </a:extLst>
          </p:cNvPr>
          <p:cNvGrpSpPr>
            <a:grpSpLocks noChangeAspect="1"/>
          </p:cNvGrpSpPr>
          <p:nvPr/>
        </p:nvGrpSpPr>
        <p:grpSpPr bwMode="auto">
          <a:xfrm>
            <a:off x="9855143" y="2265090"/>
            <a:ext cx="277197" cy="277196"/>
            <a:chOff x="3903" y="3039"/>
            <a:chExt cx="340" cy="340"/>
          </a:xfrm>
          <a:solidFill>
            <a:schemeClr val="accent2"/>
          </a:solidFill>
        </p:grpSpPr>
        <p:sp>
          <p:nvSpPr>
            <p:cNvPr id="375" name="Oval 855">
              <a:extLst>
                <a:ext uri="{FF2B5EF4-FFF2-40B4-BE49-F238E27FC236}">
                  <a16:creationId xmlns:a16="http://schemas.microsoft.com/office/drawing/2014/main" id="{68ADE341-4914-4322-B191-18274E8E4FEF}"/>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76" name="Rectangle 856">
              <a:extLst>
                <a:ext uri="{FF2B5EF4-FFF2-40B4-BE49-F238E27FC236}">
                  <a16:creationId xmlns:a16="http://schemas.microsoft.com/office/drawing/2014/main" id="{B0E6ABB6-91C3-4A9D-B35B-FCC3A988E918}"/>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77" name="Freeform 857">
              <a:extLst>
                <a:ext uri="{FF2B5EF4-FFF2-40B4-BE49-F238E27FC236}">
                  <a16:creationId xmlns:a16="http://schemas.microsoft.com/office/drawing/2014/main" id="{DD0CE2EE-26FC-4D47-BD14-111ED0E44D1E}"/>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78" name="Oval 858">
              <a:extLst>
                <a:ext uri="{FF2B5EF4-FFF2-40B4-BE49-F238E27FC236}">
                  <a16:creationId xmlns:a16="http://schemas.microsoft.com/office/drawing/2014/main" id="{6A2C4C84-601E-4EDB-8535-04AE48074C54}"/>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79" name="Oval 859">
              <a:extLst>
                <a:ext uri="{FF2B5EF4-FFF2-40B4-BE49-F238E27FC236}">
                  <a16:creationId xmlns:a16="http://schemas.microsoft.com/office/drawing/2014/main" id="{5A3E5BD1-AED4-420F-B34E-D6AA08C2631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80" name="Rectangle 860">
              <a:extLst>
                <a:ext uri="{FF2B5EF4-FFF2-40B4-BE49-F238E27FC236}">
                  <a16:creationId xmlns:a16="http://schemas.microsoft.com/office/drawing/2014/main" id="{32C13687-BF30-41BE-A0EB-A961CFA76C99}"/>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81" name="Freeform 861">
              <a:extLst>
                <a:ext uri="{FF2B5EF4-FFF2-40B4-BE49-F238E27FC236}">
                  <a16:creationId xmlns:a16="http://schemas.microsoft.com/office/drawing/2014/main" id="{77973B05-5C92-4436-8E1E-8446EF810276}"/>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grpSp>
      <p:sp>
        <p:nvSpPr>
          <p:cNvPr id="382" name="Freeform 806">
            <a:extLst>
              <a:ext uri="{FF2B5EF4-FFF2-40B4-BE49-F238E27FC236}">
                <a16:creationId xmlns:a16="http://schemas.microsoft.com/office/drawing/2014/main" id="{65866689-D372-45A6-B216-53B20B189C8F}"/>
              </a:ext>
            </a:extLst>
          </p:cNvPr>
          <p:cNvSpPr>
            <a:spLocks noChangeAspect="1" noEditPoints="1"/>
          </p:cNvSpPr>
          <p:nvPr/>
        </p:nvSpPr>
        <p:spPr bwMode="auto">
          <a:xfrm>
            <a:off x="9532909" y="2823306"/>
            <a:ext cx="277200" cy="277200"/>
          </a:xfrm>
          <a:custGeom>
            <a:avLst/>
            <a:gdLst>
              <a:gd name="T0" fmla="*/ 275 w 512"/>
              <a:gd name="T1" fmla="*/ 288 h 512"/>
              <a:gd name="T2" fmla="*/ 254 w 512"/>
              <a:gd name="T3" fmla="*/ 202 h 512"/>
              <a:gd name="T4" fmla="*/ 256 w 512"/>
              <a:gd name="T5" fmla="*/ 138 h 512"/>
              <a:gd name="T6" fmla="*/ 256 w 512"/>
              <a:gd name="T7" fmla="*/ 117 h 512"/>
              <a:gd name="T8" fmla="*/ 256 w 512"/>
              <a:gd name="T9" fmla="*/ 138 h 512"/>
              <a:gd name="T10" fmla="*/ 160 w 512"/>
              <a:gd name="T11" fmla="*/ 128 h 512"/>
              <a:gd name="T12" fmla="*/ 138 w 512"/>
              <a:gd name="T13" fmla="*/ 128 h 512"/>
              <a:gd name="T14" fmla="*/ 147 w 512"/>
              <a:gd name="T15" fmla="*/ 202 h 512"/>
              <a:gd name="T16" fmla="*/ 168 w 512"/>
              <a:gd name="T17" fmla="*/ 288 h 512"/>
              <a:gd name="T18" fmla="*/ 147 w 512"/>
              <a:gd name="T19" fmla="*/ 202 h 512"/>
              <a:gd name="T20" fmla="*/ 384 w 512"/>
              <a:gd name="T21" fmla="*/ 266 h 512"/>
              <a:gd name="T22" fmla="*/ 341 w 512"/>
              <a:gd name="T23" fmla="*/ 202 h 512"/>
              <a:gd name="T24" fmla="*/ 362 w 512"/>
              <a:gd name="T25" fmla="*/ 138 h 512"/>
              <a:gd name="T26" fmla="*/ 362 w 512"/>
              <a:gd name="T27" fmla="*/ 117 h 512"/>
              <a:gd name="T28" fmla="*/ 362 w 512"/>
              <a:gd name="T29" fmla="*/ 138 h 512"/>
              <a:gd name="T30" fmla="*/ 256 w 512"/>
              <a:gd name="T31" fmla="*/ 512 h 512"/>
              <a:gd name="T32" fmla="*/ 256 w 512"/>
              <a:gd name="T33" fmla="*/ 0 h 512"/>
              <a:gd name="T34" fmla="*/ 330 w 512"/>
              <a:gd name="T35" fmla="*/ 128 h 512"/>
              <a:gd name="T36" fmla="*/ 394 w 512"/>
              <a:gd name="T37" fmla="*/ 128 h 512"/>
              <a:gd name="T38" fmla="*/ 330 w 512"/>
              <a:gd name="T39" fmla="*/ 128 h 512"/>
              <a:gd name="T40" fmla="*/ 256 w 512"/>
              <a:gd name="T41" fmla="*/ 160 h 512"/>
              <a:gd name="T42" fmla="*/ 256 w 512"/>
              <a:gd name="T43" fmla="*/ 96 h 512"/>
              <a:gd name="T44" fmla="*/ 117 w 512"/>
              <a:gd name="T45" fmla="*/ 128 h 512"/>
              <a:gd name="T46" fmla="*/ 181 w 512"/>
              <a:gd name="T47" fmla="*/ 128 h 512"/>
              <a:gd name="T48" fmla="*/ 117 w 512"/>
              <a:gd name="T49" fmla="*/ 128 h 512"/>
              <a:gd name="T50" fmla="*/ 170 w 512"/>
              <a:gd name="T51" fmla="*/ 190 h 512"/>
              <a:gd name="T52" fmla="*/ 138 w 512"/>
              <a:gd name="T53" fmla="*/ 181 h 512"/>
              <a:gd name="T54" fmla="*/ 107 w 512"/>
              <a:gd name="T55" fmla="*/ 296 h 512"/>
              <a:gd name="T56" fmla="*/ 117 w 512"/>
              <a:gd name="T57" fmla="*/ 309 h 512"/>
              <a:gd name="T58" fmla="*/ 128 w 512"/>
              <a:gd name="T59" fmla="*/ 394 h 512"/>
              <a:gd name="T60" fmla="*/ 138 w 512"/>
              <a:gd name="T61" fmla="*/ 309 h 512"/>
              <a:gd name="T62" fmla="*/ 160 w 512"/>
              <a:gd name="T63" fmla="*/ 384 h 512"/>
              <a:gd name="T64" fmla="*/ 181 w 512"/>
              <a:gd name="T65" fmla="*/ 384 h 512"/>
              <a:gd name="T66" fmla="*/ 189 w 512"/>
              <a:gd name="T67" fmla="*/ 305 h 512"/>
              <a:gd name="T68" fmla="*/ 298 w 512"/>
              <a:gd name="T69" fmla="*/ 296 h 512"/>
              <a:gd name="T70" fmla="*/ 266 w 512"/>
              <a:gd name="T71" fmla="*/ 181 h 512"/>
              <a:gd name="T72" fmla="*/ 235 w 512"/>
              <a:gd name="T73" fmla="*/ 190 h 512"/>
              <a:gd name="T74" fmla="*/ 215 w 512"/>
              <a:gd name="T75" fmla="*/ 305 h 512"/>
              <a:gd name="T76" fmla="*/ 224 w 512"/>
              <a:gd name="T77" fmla="*/ 384 h 512"/>
              <a:gd name="T78" fmla="*/ 245 w 512"/>
              <a:gd name="T79" fmla="*/ 384 h 512"/>
              <a:gd name="T80" fmla="*/ 266 w 512"/>
              <a:gd name="T81" fmla="*/ 309 h 512"/>
              <a:gd name="T82" fmla="*/ 277 w 512"/>
              <a:gd name="T83" fmla="*/ 394 h 512"/>
              <a:gd name="T84" fmla="*/ 288 w 512"/>
              <a:gd name="T85" fmla="*/ 309 h 512"/>
              <a:gd name="T86" fmla="*/ 298 w 512"/>
              <a:gd name="T87" fmla="*/ 296 h 512"/>
              <a:gd name="T88" fmla="*/ 394 w 512"/>
              <a:gd name="T89" fmla="*/ 181 h 512"/>
              <a:gd name="T90" fmla="*/ 320 w 512"/>
              <a:gd name="T91" fmla="*/ 192 h 512"/>
              <a:gd name="T92" fmla="*/ 330 w 512"/>
              <a:gd name="T93" fmla="*/ 288 h 512"/>
              <a:gd name="T94" fmla="*/ 341 w 512"/>
              <a:gd name="T95" fmla="*/ 394 h 512"/>
              <a:gd name="T96" fmla="*/ 352 w 512"/>
              <a:gd name="T97" fmla="*/ 288 h 512"/>
              <a:gd name="T98" fmla="*/ 373 w 512"/>
              <a:gd name="T99" fmla="*/ 384 h 512"/>
              <a:gd name="T100" fmla="*/ 394 w 512"/>
              <a:gd name="T101" fmla="*/ 384 h 512"/>
              <a:gd name="T102" fmla="*/ 405 w 512"/>
              <a:gd name="T10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58" y="202"/>
                </a:moveTo>
                <a:cubicBezTo>
                  <a:pt x="275" y="288"/>
                  <a:pt x="275" y="288"/>
                  <a:pt x="275" y="288"/>
                </a:cubicBezTo>
                <a:cubicBezTo>
                  <a:pt x="237" y="288"/>
                  <a:pt x="237" y="288"/>
                  <a:pt x="237" y="288"/>
                </a:cubicBezTo>
                <a:cubicBezTo>
                  <a:pt x="254" y="202"/>
                  <a:pt x="254" y="202"/>
                  <a:pt x="254" y="202"/>
                </a:cubicBezTo>
                <a:lnTo>
                  <a:pt x="258" y="202"/>
                </a:lnTo>
                <a:close/>
                <a:moveTo>
                  <a:pt x="256" y="138"/>
                </a:moveTo>
                <a:cubicBezTo>
                  <a:pt x="262" y="138"/>
                  <a:pt x="266" y="134"/>
                  <a:pt x="266" y="128"/>
                </a:cubicBezTo>
                <a:cubicBezTo>
                  <a:pt x="266" y="122"/>
                  <a:pt x="262" y="117"/>
                  <a:pt x="256" y="117"/>
                </a:cubicBezTo>
                <a:cubicBezTo>
                  <a:pt x="250" y="117"/>
                  <a:pt x="245" y="122"/>
                  <a:pt x="245" y="128"/>
                </a:cubicBezTo>
                <a:cubicBezTo>
                  <a:pt x="245" y="134"/>
                  <a:pt x="250" y="138"/>
                  <a:pt x="256" y="138"/>
                </a:cubicBezTo>
                <a:close/>
                <a:moveTo>
                  <a:pt x="149" y="138"/>
                </a:moveTo>
                <a:cubicBezTo>
                  <a:pt x="155" y="138"/>
                  <a:pt x="160" y="134"/>
                  <a:pt x="160" y="128"/>
                </a:cubicBezTo>
                <a:cubicBezTo>
                  <a:pt x="160" y="122"/>
                  <a:pt x="155" y="117"/>
                  <a:pt x="149" y="117"/>
                </a:cubicBezTo>
                <a:cubicBezTo>
                  <a:pt x="143" y="117"/>
                  <a:pt x="138" y="122"/>
                  <a:pt x="138" y="128"/>
                </a:cubicBezTo>
                <a:cubicBezTo>
                  <a:pt x="138" y="134"/>
                  <a:pt x="143" y="138"/>
                  <a:pt x="149" y="138"/>
                </a:cubicBezTo>
                <a:close/>
                <a:moveTo>
                  <a:pt x="147" y="202"/>
                </a:moveTo>
                <a:cubicBezTo>
                  <a:pt x="130" y="288"/>
                  <a:pt x="130" y="288"/>
                  <a:pt x="130" y="288"/>
                </a:cubicBezTo>
                <a:cubicBezTo>
                  <a:pt x="168" y="288"/>
                  <a:pt x="168" y="288"/>
                  <a:pt x="168" y="288"/>
                </a:cubicBezTo>
                <a:cubicBezTo>
                  <a:pt x="151" y="202"/>
                  <a:pt x="151" y="202"/>
                  <a:pt x="151" y="202"/>
                </a:cubicBezTo>
                <a:lnTo>
                  <a:pt x="147" y="202"/>
                </a:lnTo>
                <a:close/>
                <a:moveTo>
                  <a:pt x="341" y="266"/>
                </a:moveTo>
                <a:cubicBezTo>
                  <a:pt x="384" y="266"/>
                  <a:pt x="384" y="266"/>
                  <a:pt x="384" y="266"/>
                </a:cubicBezTo>
                <a:cubicBezTo>
                  <a:pt x="384" y="202"/>
                  <a:pt x="384" y="202"/>
                  <a:pt x="384" y="202"/>
                </a:cubicBezTo>
                <a:cubicBezTo>
                  <a:pt x="341" y="202"/>
                  <a:pt x="341" y="202"/>
                  <a:pt x="341" y="202"/>
                </a:cubicBezTo>
                <a:lnTo>
                  <a:pt x="341" y="266"/>
                </a:lnTo>
                <a:close/>
                <a:moveTo>
                  <a:pt x="362" y="138"/>
                </a:moveTo>
                <a:cubicBezTo>
                  <a:pt x="368" y="138"/>
                  <a:pt x="373" y="134"/>
                  <a:pt x="373" y="128"/>
                </a:cubicBezTo>
                <a:cubicBezTo>
                  <a:pt x="373" y="122"/>
                  <a:pt x="368" y="117"/>
                  <a:pt x="362" y="117"/>
                </a:cubicBezTo>
                <a:cubicBezTo>
                  <a:pt x="356" y="117"/>
                  <a:pt x="352" y="122"/>
                  <a:pt x="352" y="128"/>
                </a:cubicBezTo>
                <a:cubicBezTo>
                  <a:pt x="352" y="134"/>
                  <a:pt x="356" y="138"/>
                  <a:pt x="362"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128"/>
                </a:moveTo>
                <a:cubicBezTo>
                  <a:pt x="330" y="145"/>
                  <a:pt x="345" y="160"/>
                  <a:pt x="362" y="160"/>
                </a:cubicBezTo>
                <a:cubicBezTo>
                  <a:pt x="380" y="160"/>
                  <a:pt x="394" y="145"/>
                  <a:pt x="394" y="128"/>
                </a:cubicBezTo>
                <a:cubicBezTo>
                  <a:pt x="394" y="110"/>
                  <a:pt x="380" y="96"/>
                  <a:pt x="362" y="96"/>
                </a:cubicBezTo>
                <a:cubicBezTo>
                  <a:pt x="345" y="96"/>
                  <a:pt x="330" y="110"/>
                  <a:pt x="330" y="128"/>
                </a:cubicBezTo>
                <a:close/>
                <a:moveTo>
                  <a:pt x="224" y="128"/>
                </a:moveTo>
                <a:cubicBezTo>
                  <a:pt x="224" y="145"/>
                  <a:pt x="238" y="160"/>
                  <a:pt x="256" y="160"/>
                </a:cubicBezTo>
                <a:cubicBezTo>
                  <a:pt x="273" y="160"/>
                  <a:pt x="288" y="145"/>
                  <a:pt x="288" y="128"/>
                </a:cubicBezTo>
                <a:cubicBezTo>
                  <a:pt x="288" y="110"/>
                  <a:pt x="273" y="96"/>
                  <a:pt x="256" y="96"/>
                </a:cubicBezTo>
                <a:cubicBezTo>
                  <a:pt x="238" y="96"/>
                  <a:pt x="224" y="110"/>
                  <a:pt x="224" y="128"/>
                </a:cubicBezTo>
                <a:close/>
                <a:moveTo>
                  <a:pt x="117" y="128"/>
                </a:moveTo>
                <a:cubicBezTo>
                  <a:pt x="117" y="145"/>
                  <a:pt x="131" y="160"/>
                  <a:pt x="149" y="160"/>
                </a:cubicBezTo>
                <a:cubicBezTo>
                  <a:pt x="167" y="160"/>
                  <a:pt x="181" y="145"/>
                  <a:pt x="181" y="128"/>
                </a:cubicBezTo>
                <a:cubicBezTo>
                  <a:pt x="181" y="110"/>
                  <a:pt x="167" y="96"/>
                  <a:pt x="149" y="96"/>
                </a:cubicBezTo>
                <a:cubicBezTo>
                  <a:pt x="131" y="96"/>
                  <a:pt x="117" y="110"/>
                  <a:pt x="117" y="128"/>
                </a:cubicBezTo>
                <a:close/>
                <a:moveTo>
                  <a:pt x="191" y="296"/>
                </a:moveTo>
                <a:cubicBezTo>
                  <a:pt x="170" y="190"/>
                  <a:pt x="170" y="190"/>
                  <a:pt x="170" y="190"/>
                </a:cubicBezTo>
                <a:cubicBezTo>
                  <a:pt x="169" y="185"/>
                  <a:pt x="165" y="181"/>
                  <a:pt x="160" y="181"/>
                </a:cubicBezTo>
                <a:cubicBezTo>
                  <a:pt x="138" y="181"/>
                  <a:pt x="138" y="181"/>
                  <a:pt x="138" y="181"/>
                </a:cubicBezTo>
                <a:cubicBezTo>
                  <a:pt x="133" y="181"/>
                  <a:pt x="129" y="185"/>
                  <a:pt x="128" y="190"/>
                </a:cubicBezTo>
                <a:cubicBezTo>
                  <a:pt x="107" y="296"/>
                  <a:pt x="107" y="296"/>
                  <a:pt x="107" y="296"/>
                </a:cubicBezTo>
                <a:cubicBezTo>
                  <a:pt x="106" y="299"/>
                  <a:pt x="107" y="303"/>
                  <a:pt x="109" y="305"/>
                </a:cubicBezTo>
                <a:cubicBezTo>
                  <a:pt x="111" y="308"/>
                  <a:pt x="114" y="309"/>
                  <a:pt x="117" y="309"/>
                </a:cubicBezTo>
                <a:cubicBezTo>
                  <a:pt x="117" y="384"/>
                  <a:pt x="117" y="384"/>
                  <a:pt x="117" y="384"/>
                </a:cubicBezTo>
                <a:cubicBezTo>
                  <a:pt x="117" y="390"/>
                  <a:pt x="122" y="394"/>
                  <a:pt x="128" y="394"/>
                </a:cubicBezTo>
                <a:cubicBezTo>
                  <a:pt x="134" y="394"/>
                  <a:pt x="138" y="390"/>
                  <a:pt x="138" y="384"/>
                </a:cubicBezTo>
                <a:cubicBezTo>
                  <a:pt x="138" y="309"/>
                  <a:pt x="138" y="309"/>
                  <a:pt x="138" y="309"/>
                </a:cubicBezTo>
                <a:cubicBezTo>
                  <a:pt x="160" y="309"/>
                  <a:pt x="160" y="309"/>
                  <a:pt x="160" y="309"/>
                </a:cubicBezTo>
                <a:cubicBezTo>
                  <a:pt x="160" y="384"/>
                  <a:pt x="160" y="384"/>
                  <a:pt x="160" y="384"/>
                </a:cubicBezTo>
                <a:cubicBezTo>
                  <a:pt x="160" y="390"/>
                  <a:pt x="164" y="394"/>
                  <a:pt x="170" y="394"/>
                </a:cubicBezTo>
                <a:cubicBezTo>
                  <a:pt x="176" y="394"/>
                  <a:pt x="181" y="390"/>
                  <a:pt x="181" y="384"/>
                </a:cubicBezTo>
                <a:cubicBezTo>
                  <a:pt x="181" y="309"/>
                  <a:pt x="181" y="309"/>
                  <a:pt x="181" y="309"/>
                </a:cubicBezTo>
                <a:cubicBezTo>
                  <a:pt x="184" y="309"/>
                  <a:pt x="187" y="308"/>
                  <a:pt x="189" y="305"/>
                </a:cubicBezTo>
                <a:cubicBezTo>
                  <a:pt x="191" y="303"/>
                  <a:pt x="192" y="299"/>
                  <a:pt x="191" y="296"/>
                </a:cubicBezTo>
                <a:close/>
                <a:moveTo>
                  <a:pt x="298" y="296"/>
                </a:moveTo>
                <a:cubicBezTo>
                  <a:pt x="277" y="190"/>
                  <a:pt x="277" y="190"/>
                  <a:pt x="277" y="190"/>
                </a:cubicBezTo>
                <a:cubicBezTo>
                  <a:pt x="276" y="185"/>
                  <a:pt x="271" y="181"/>
                  <a:pt x="266" y="181"/>
                </a:cubicBezTo>
                <a:cubicBezTo>
                  <a:pt x="245" y="181"/>
                  <a:pt x="245" y="181"/>
                  <a:pt x="245" y="181"/>
                </a:cubicBezTo>
                <a:cubicBezTo>
                  <a:pt x="240" y="181"/>
                  <a:pt x="236" y="185"/>
                  <a:pt x="235" y="190"/>
                </a:cubicBezTo>
                <a:cubicBezTo>
                  <a:pt x="213" y="296"/>
                  <a:pt x="213" y="296"/>
                  <a:pt x="213" y="296"/>
                </a:cubicBezTo>
                <a:cubicBezTo>
                  <a:pt x="213" y="299"/>
                  <a:pt x="213" y="303"/>
                  <a:pt x="215" y="305"/>
                </a:cubicBezTo>
                <a:cubicBezTo>
                  <a:pt x="217" y="308"/>
                  <a:pt x="220" y="309"/>
                  <a:pt x="224" y="309"/>
                </a:cubicBezTo>
                <a:cubicBezTo>
                  <a:pt x="224" y="384"/>
                  <a:pt x="224" y="384"/>
                  <a:pt x="224" y="384"/>
                </a:cubicBezTo>
                <a:cubicBezTo>
                  <a:pt x="224" y="390"/>
                  <a:pt x="228" y="394"/>
                  <a:pt x="234" y="394"/>
                </a:cubicBezTo>
                <a:cubicBezTo>
                  <a:pt x="240" y="394"/>
                  <a:pt x="245" y="390"/>
                  <a:pt x="245" y="384"/>
                </a:cubicBezTo>
                <a:cubicBezTo>
                  <a:pt x="245" y="309"/>
                  <a:pt x="245" y="309"/>
                  <a:pt x="245" y="309"/>
                </a:cubicBezTo>
                <a:cubicBezTo>
                  <a:pt x="266" y="309"/>
                  <a:pt x="266" y="309"/>
                  <a:pt x="266" y="309"/>
                </a:cubicBezTo>
                <a:cubicBezTo>
                  <a:pt x="266" y="384"/>
                  <a:pt x="266" y="384"/>
                  <a:pt x="266" y="384"/>
                </a:cubicBezTo>
                <a:cubicBezTo>
                  <a:pt x="266" y="390"/>
                  <a:pt x="271" y="394"/>
                  <a:pt x="277" y="394"/>
                </a:cubicBezTo>
                <a:cubicBezTo>
                  <a:pt x="283" y="394"/>
                  <a:pt x="288" y="390"/>
                  <a:pt x="288" y="384"/>
                </a:cubicBezTo>
                <a:cubicBezTo>
                  <a:pt x="288" y="309"/>
                  <a:pt x="288" y="309"/>
                  <a:pt x="288" y="309"/>
                </a:cubicBezTo>
                <a:cubicBezTo>
                  <a:pt x="291" y="309"/>
                  <a:pt x="294" y="308"/>
                  <a:pt x="296" y="305"/>
                </a:cubicBezTo>
                <a:cubicBezTo>
                  <a:pt x="298" y="303"/>
                  <a:pt x="299" y="299"/>
                  <a:pt x="298" y="296"/>
                </a:cubicBezTo>
                <a:close/>
                <a:moveTo>
                  <a:pt x="405" y="192"/>
                </a:moveTo>
                <a:cubicBezTo>
                  <a:pt x="405" y="186"/>
                  <a:pt x="400" y="181"/>
                  <a:pt x="394" y="181"/>
                </a:cubicBezTo>
                <a:cubicBezTo>
                  <a:pt x="330" y="181"/>
                  <a:pt x="330" y="181"/>
                  <a:pt x="330" y="181"/>
                </a:cubicBezTo>
                <a:cubicBezTo>
                  <a:pt x="324" y="181"/>
                  <a:pt x="320" y="186"/>
                  <a:pt x="320" y="192"/>
                </a:cubicBezTo>
                <a:cubicBezTo>
                  <a:pt x="320" y="277"/>
                  <a:pt x="320" y="277"/>
                  <a:pt x="320" y="277"/>
                </a:cubicBezTo>
                <a:cubicBezTo>
                  <a:pt x="320" y="283"/>
                  <a:pt x="324" y="288"/>
                  <a:pt x="330" y="288"/>
                </a:cubicBezTo>
                <a:cubicBezTo>
                  <a:pt x="330" y="384"/>
                  <a:pt x="330" y="384"/>
                  <a:pt x="330" y="384"/>
                </a:cubicBezTo>
                <a:cubicBezTo>
                  <a:pt x="330" y="390"/>
                  <a:pt x="335" y="394"/>
                  <a:pt x="341" y="394"/>
                </a:cubicBezTo>
                <a:cubicBezTo>
                  <a:pt x="347" y="394"/>
                  <a:pt x="352" y="390"/>
                  <a:pt x="352" y="384"/>
                </a:cubicBezTo>
                <a:cubicBezTo>
                  <a:pt x="352" y="288"/>
                  <a:pt x="352" y="288"/>
                  <a:pt x="352" y="288"/>
                </a:cubicBezTo>
                <a:cubicBezTo>
                  <a:pt x="373" y="288"/>
                  <a:pt x="373" y="288"/>
                  <a:pt x="373" y="288"/>
                </a:cubicBezTo>
                <a:cubicBezTo>
                  <a:pt x="373" y="384"/>
                  <a:pt x="373" y="384"/>
                  <a:pt x="373" y="384"/>
                </a:cubicBezTo>
                <a:cubicBezTo>
                  <a:pt x="373" y="390"/>
                  <a:pt x="378" y="394"/>
                  <a:pt x="384" y="394"/>
                </a:cubicBezTo>
                <a:cubicBezTo>
                  <a:pt x="390" y="394"/>
                  <a:pt x="394" y="390"/>
                  <a:pt x="394" y="384"/>
                </a:cubicBezTo>
                <a:cubicBezTo>
                  <a:pt x="394" y="288"/>
                  <a:pt x="394" y="288"/>
                  <a:pt x="394" y="288"/>
                </a:cubicBezTo>
                <a:cubicBezTo>
                  <a:pt x="400" y="288"/>
                  <a:pt x="405" y="283"/>
                  <a:pt x="405" y="277"/>
                </a:cubicBezTo>
                <a:lnTo>
                  <a:pt x="405" y="19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grpSp>
        <p:nvGrpSpPr>
          <p:cNvPr id="383" name="Group 854">
            <a:extLst>
              <a:ext uri="{FF2B5EF4-FFF2-40B4-BE49-F238E27FC236}">
                <a16:creationId xmlns:a16="http://schemas.microsoft.com/office/drawing/2014/main" id="{35F074D9-F6B7-4FFC-8B11-7BDC6A1B2E2D}"/>
              </a:ext>
            </a:extLst>
          </p:cNvPr>
          <p:cNvGrpSpPr>
            <a:grpSpLocks noChangeAspect="1"/>
          </p:cNvGrpSpPr>
          <p:nvPr/>
        </p:nvGrpSpPr>
        <p:grpSpPr bwMode="auto">
          <a:xfrm>
            <a:off x="9855143" y="2823270"/>
            <a:ext cx="277197" cy="277196"/>
            <a:chOff x="3903" y="3039"/>
            <a:chExt cx="340" cy="340"/>
          </a:xfrm>
          <a:solidFill>
            <a:schemeClr val="accent2"/>
          </a:solidFill>
        </p:grpSpPr>
        <p:sp>
          <p:nvSpPr>
            <p:cNvPr id="384" name="Oval 855">
              <a:extLst>
                <a:ext uri="{FF2B5EF4-FFF2-40B4-BE49-F238E27FC236}">
                  <a16:creationId xmlns:a16="http://schemas.microsoft.com/office/drawing/2014/main" id="{68ADE341-4914-4322-B191-18274E8E4FEF}"/>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85" name="Rectangle 856">
              <a:extLst>
                <a:ext uri="{FF2B5EF4-FFF2-40B4-BE49-F238E27FC236}">
                  <a16:creationId xmlns:a16="http://schemas.microsoft.com/office/drawing/2014/main" id="{B0E6ABB6-91C3-4A9D-B35B-FCC3A988E918}"/>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86" name="Freeform 857">
              <a:extLst>
                <a:ext uri="{FF2B5EF4-FFF2-40B4-BE49-F238E27FC236}">
                  <a16:creationId xmlns:a16="http://schemas.microsoft.com/office/drawing/2014/main" id="{DD0CE2EE-26FC-4D47-BD14-111ED0E44D1E}"/>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87" name="Oval 858">
              <a:extLst>
                <a:ext uri="{FF2B5EF4-FFF2-40B4-BE49-F238E27FC236}">
                  <a16:creationId xmlns:a16="http://schemas.microsoft.com/office/drawing/2014/main" id="{6A2C4C84-601E-4EDB-8535-04AE48074C54}"/>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88" name="Oval 859">
              <a:extLst>
                <a:ext uri="{FF2B5EF4-FFF2-40B4-BE49-F238E27FC236}">
                  <a16:creationId xmlns:a16="http://schemas.microsoft.com/office/drawing/2014/main" id="{5A3E5BD1-AED4-420F-B34E-D6AA08C2631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89" name="Rectangle 860">
              <a:extLst>
                <a:ext uri="{FF2B5EF4-FFF2-40B4-BE49-F238E27FC236}">
                  <a16:creationId xmlns:a16="http://schemas.microsoft.com/office/drawing/2014/main" id="{32C13687-BF30-41BE-A0EB-A961CFA76C99}"/>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90" name="Freeform 861">
              <a:extLst>
                <a:ext uri="{FF2B5EF4-FFF2-40B4-BE49-F238E27FC236}">
                  <a16:creationId xmlns:a16="http://schemas.microsoft.com/office/drawing/2014/main" id="{77973B05-5C92-4436-8E1E-8446EF810276}"/>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grpSp>
      <p:sp>
        <p:nvSpPr>
          <p:cNvPr id="391" name="Freeform 806">
            <a:extLst>
              <a:ext uri="{FF2B5EF4-FFF2-40B4-BE49-F238E27FC236}">
                <a16:creationId xmlns:a16="http://schemas.microsoft.com/office/drawing/2014/main" id="{65866689-D372-45A6-B216-53B20B189C8F}"/>
              </a:ext>
            </a:extLst>
          </p:cNvPr>
          <p:cNvSpPr>
            <a:spLocks noChangeAspect="1" noEditPoints="1"/>
          </p:cNvSpPr>
          <p:nvPr/>
        </p:nvSpPr>
        <p:spPr bwMode="auto">
          <a:xfrm>
            <a:off x="9532909" y="3364777"/>
            <a:ext cx="277200" cy="277200"/>
          </a:xfrm>
          <a:custGeom>
            <a:avLst/>
            <a:gdLst>
              <a:gd name="T0" fmla="*/ 275 w 512"/>
              <a:gd name="T1" fmla="*/ 288 h 512"/>
              <a:gd name="T2" fmla="*/ 254 w 512"/>
              <a:gd name="T3" fmla="*/ 202 h 512"/>
              <a:gd name="T4" fmla="*/ 256 w 512"/>
              <a:gd name="T5" fmla="*/ 138 h 512"/>
              <a:gd name="T6" fmla="*/ 256 w 512"/>
              <a:gd name="T7" fmla="*/ 117 h 512"/>
              <a:gd name="T8" fmla="*/ 256 w 512"/>
              <a:gd name="T9" fmla="*/ 138 h 512"/>
              <a:gd name="T10" fmla="*/ 160 w 512"/>
              <a:gd name="T11" fmla="*/ 128 h 512"/>
              <a:gd name="T12" fmla="*/ 138 w 512"/>
              <a:gd name="T13" fmla="*/ 128 h 512"/>
              <a:gd name="T14" fmla="*/ 147 w 512"/>
              <a:gd name="T15" fmla="*/ 202 h 512"/>
              <a:gd name="T16" fmla="*/ 168 w 512"/>
              <a:gd name="T17" fmla="*/ 288 h 512"/>
              <a:gd name="T18" fmla="*/ 147 w 512"/>
              <a:gd name="T19" fmla="*/ 202 h 512"/>
              <a:gd name="T20" fmla="*/ 384 w 512"/>
              <a:gd name="T21" fmla="*/ 266 h 512"/>
              <a:gd name="T22" fmla="*/ 341 w 512"/>
              <a:gd name="T23" fmla="*/ 202 h 512"/>
              <a:gd name="T24" fmla="*/ 362 w 512"/>
              <a:gd name="T25" fmla="*/ 138 h 512"/>
              <a:gd name="T26" fmla="*/ 362 w 512"/>
              <a:gd name="T27" fmla="*/ 117 h 512"/>
              <a:gd name="T28" fmla="*/ 362 w 512"/>
              <a:gd name="T29" fmla="*/ 138 h 512"/>
              <a:gd name="T30" fmla="*/ 256 w 512"/>
              <a:gd name="T31" fmla="*/ 512 h 512"/>
              <a:gd name="T32" fmla="*/ 256 w 512"/>
              <a:gd name="T33" fmla="*/ 0 h 512"/>
              <a:gd name="T34" fmla="*/ 330 w 512"/>
              <a:gd name="T35" fmla="*/ 128 h 512"/>
              <a:gd name="T36" fmla="*/ 394 w 512"/>
              <a:gd name="T37" fmla="*/ 128 h 512"/>
              <a:gd name="T38" fmla="*/ 330 w 512"/>
              <a:gd name="T39" fmla="*/ 128 h 512"/>
              <a:gd name="T40" fmla="*/ 256 w 512"/>
              <a:gd name="T41" fmla="*/ 160 h 512"/>
              <a:gd name="T42" fmla="*/ 256 w 512"/>
              <a:gd name="T43" fmla="*/ 96 h 512"/>
              <a:gd name="T44" fmla="*/ 117 w 512"/>
              <a:gd name="T45" fmla="*/ 128 h 512"/>
              <a:gd name="T46" fmla="*/ 181 w 512"/>
              <a:gd name="T47" fmla="*/ 128 h 512"/>
              <a:gd name="T48" fmla="*/ 117 w 512"/>
              <a:gd name="T49" fmla="*/ 128 h 512"/>
              <a:gd name="T50" fmla="*/ 170 w 512"/>
              <a:gd name="T51" fmla="*/ 190 h 512"/>
              <a:gd name="T52" fmla="*/ 138 w 512"/>
              <a:gd name="T53" fmla="*/ 181 h 512"/>
              <a:gd name="T54" fmla="*/ 107 w 512"/>
              <a:gd name="T55" fmla="*/ 296 h 512"/>
              <a:gd name="T56" fmla="*/ 117 w 512"/>
              <a:gd name="T57" fmla="*/ 309 h 512"/>
              <a:gd name="T58" fmla="*/ 128 w 512"/>
              <a:gd name="T59" fmla="*/ 394 h 512"/>
              <a:gd name="T60" fmla="*/ 138 w 512"/>
              <a:gd name="T61" fmla="*/ 309 h 512"/>
              <a:gd name="T62" fmla="*/ 160 w 512"/>
              <a:gd name="T63" fmla="*/ 384 h 512"/>
              <a:gd name="T64" fmla="*/ 181 w 512"/>
              <a:gd name="T65" fmla="*/ 384 h 512"/>
              <a:gd name="T66" fmla="*/ 189 w 512"/>
              <a:gd name="T67" fmla="*/ 305 h 512"/>
              <a:gd name="T68" fmla="*/ 298 w 512"/>
              <a:gd name="T69" fmla="*/ 296 h 512"/>
              <a:gd name="T70" fmla="*/ 266 w 512"/>
              <a:gd name="T71" fmla="*/ 181 h 512"/>
              <a:gd name="T72" fmla="*/ 235 w 512"/>
              <a:gd name="T73" fmla="*/ 190 h 512"/>
              <a:gd name="T74" fmla="*/ 215 w 512"/>
              <a:gd name="T75" fmla="*/ 305 h 512"/>
              <a:gd name="T76" fmla="*/ 224 w 512"/>
              <a:gd name="T77" fmla="*/ 384 h 512"/>
              <a:gd name="T78" fmla="*/ 245 w 512"/>
              <a:gd name="T79" fmla="*/ 384 h 512"/>
              <a:gd name="T80" fmla="*/ 266 w 512"/>
              <a:gd name="T81" fmla="*/ 309 h 512"/>
              <a:gd name="T82" fmla="*/ 277 w 512"/>
              <a:gd name="T83" fmla="*/ 394 h 512"/>
              <a:gd name="T84" fmla="*/ 288 w 512"/>
              <a:gd name="T85" fmla="*/ 309 h 512"/>
              <a:gd name="T86" fmla="*/ 298 w 512"/>
              <a:gd name="T87" fmla="*/ 296 h 512"/>
              <a:gd name="T88" fmla="*/ 394 w 512"/>
              <a:gd name="T89" fmla="*/ 181 h 512"/>
              <a:gd name="T90" fmla="*/ 320 w 512"/>
              <a:gd name="T91" fmla="*/ 192 h 512"/>
              <a:gd name="T92" fmla="*/ 330 w 512"/>
              <a:gd name="T93" fmla="*/ 288 h 512"/>
              <a:gd name="T94" fmla="*/ 341 w 512"/>
              <a:gd name="T95" fmla="*/ 394 h 512"/>
              <a:gd name="T96" fmla="*/ 352 w 512"/>
              <a:gd name="T97" fmla="*/ 288 h 512"/>
              <a:gd name="T98" fmla="*/ 373 w 512"/>
              <a:gd name="T99" fmla="*/ 384 h 512"/>
              <a:gd name="T100" fmla="*/ 394 w 512"/>
              <a:gd name="T101" fmla="*/ 384 h 512"/>
              <a:gd name="T102" fmla="*/ 405 w 512"/>
              <a:gd name="T103"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58" y="202"/>
                </a:moveTo>
                <a:cubicBezTo>
                  <a:pt x="275" y="288"/>
                  <a:pt x="275" y="288"/>
                  <a:pt x="275" y="288"/>
                </a:cubicBezTo>
                <a:cubicBezTo>
                  <a:pt x="237" y="288"/>
                  <a:pt x="237" y="288"/>
                  <a:pt x="237" y="288"/>
                </a:cubicBezTo>
                <a:cubicBezTo>
                  <a:pt x="254" y="202"/>
                  <a:pt x="254" y="202"/>
                  <a:pt x="254" y="202"/>
                </a:cubicBezTo>
                <a:lnTo>
                  <a:pt x="258" y="202"/>
                </a:lnTo>
                <a:close/>
                <a:moveTo>
                  <a:pt x="256" y="138"/>
                </a:moveTo>
                <a:cubicBezTo>
                  <a:pt x="262" y="138"/>
                  <a:pt x="266" y="134"/>
                  <a:pt x="266" y="128"/>
                </a:cubicBezTo>
                <a:cubicBezTo>
                  <a:pt x="266" y="122"/>
                  <a:pt x="262" y="117"/>
                  <a:pt x="256" y="117"/>
                </a:cubicBezTo>
                <a:cubicBezTo>
                  <a:pt x="250" y="117"/>
                  <a:pt x="245" y="122"/>
                  <a:pt x="245" y="128"/>
                </a:cubicBezTo>
                <a:cubicBezTo>
                  <a:pt x="245" y="134"/>
                  <a:pt x="250" y="138"/>
                  <a:pt x="256" y="138"/>
                </a:cubicBezTo>
                <a:close/>
                <a:moveTo>
                  <a:pt x="149" y="138"/>
                </a:moveTo>
                <a:cubicBezTo>
                  <a:pt x="155" y="138"/>
                  <a:pt x="160" y="134"/>
                  <a:pt x="160" y="128"/>
                </a:cubicBezTo>
                <a:cubicBezTo>
                  <a:pt x="160" y="122"/>
                  <a:pt x="155" y="117"/>
                  <a:pt x="149" y="117"/>
                </a:cubicBezTo>
                <a:cubicBezTo>
                  <a:pt x="143" y="117"/>
                  <a:pt x="138" y="122"/>
                  <a:pt x="138" y="128"/>
                </a:cubicBezTo>
                <a:cubicBezTo>
                  <a:pt x="138" y="134"/>
                  <a:pt x="143" y="138"/>
                  <a:pt x="149" y="138"/>
                </a:cubicBezTo>
                <a:close/>
                <a:moveTo>
                  <a:pt x="147" y="202"/>
                </a:moveTo>
                <a:cubicBezTo>
                  <a:pt x="130" y="288"/>
                  <a:pt x="130" y="288"/>
                  <a:pt x="130" y="288"/>
                </a:cubicBezTo>
                <a:cubicBezTo>
                  <a:pt x="168" y="288"/>
                  <a:pt x="168" y="288"/>
                  <a:pt x="168" y="288"/>
                </a:cubicBezTo>
                <a:cubicBezTo>
                  <a:pt x="151" y="202"/>
                  <a:pt x="151" y="202"/>
                  <a:pt x="151" y="202"/>
                </a:cubicBezTo>
                <a:lnTo>
                  <a:pt x="147" y="202"/>
                </a:lnTo>
                <a:close/>
                <a:moveTo>
                  <a:pt x="341" y="266"/>
                </a:moveTo>
                <a:cubicBezTo>
                  <a:pt x="384" y="266"/>
                  <a:pt x="384" y="266"/>
                  <a:pt x="384" y="266"/>
                </a:cubicBezTo>
                <a:cubicBezTo>
                  <a:pt x="384" y="202"/>
                  <a:pt x="384" y="202"/>
                  <a:pt x="384" y="202"/>
                </a:cubicBezTo>
                <a:cubicBezTo>
                  <a:pt x="341" y="202"/>
                  <a:pt x="341" y="202"/>
                  <a:pt x="341" y="202"/>
                </a:cubicBezTo>
                <a:lnTo>
                  <a:pt x="341" y="266"/>
                </a:lnTo>
                <a:close/>
                <a:moveTo>
                  <a:pt x="362" y="138"/>
                </a:moveTo>
                <a:cubicBezTo>
                  <a:pt x="368" y="138"/>
                  <a:pt x="373" y="134"/>
                  <a:pt x="373" y="128"/>
                </a:cubicBezTo>
                <a:cubicBezTo>
                  <a:pt x="373" y="122"/>
                  <a:pt x="368" y="117"/>
                  <a:pt x="362" y="117"/>
                </a:cubicBezTo>
                <a:cubicBezTo>
                  <a:pt x="356" y="117"/>
                  <a:pt x="352" y="122"/>
                  <a:pt x="352" y="128"/>
                </a:cubicBezTo>
                <a:cubicBezTo>
                  <a:pt x="352" y="134"/>
                  <a:pt x="356" y="138"/>
                  <a:pt x="362" y="13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128"/>
                </a:moveTo>
                <a:cubicBezTo>
                  <a:pt x="330" y="145"/>
                  <a:pt x="345" y="160"/>
                  <a:pt x="362" y="160"/>
                </a:cubicBezTo>
                <a:cubicBezTo>
                  <a:pt x="380" y="160"/>
                  <a:pt x="394" y="145"/>
                  <a:pt x="394" y="128"/>
                </a:cubicBezTo>
                <a:cubicBezTo>
                  <a:pt x="394" y="110"/>
                  <a:pt x="380" y="96"/>
                  <a:pt x="362" y="96"/>
                </a:cubicBezTo>
                <a:cubicBezTo>
                  <a:pt x="345" y="96"/>
                  <a:pt x="330" y="110"/>
                  <a:pt x="330" y="128"/>
                </a:cubicBezTo>
                <a:close/>
                <a:moveTo>
                  <a:pt x="224" y="128"/>
                </a:moveTo>
                <a:cubicBezTo>
                  <a:pt x="224" y="145"/>
                  <a:pt x="238" y="160"/>
                  <a:pt x="256" y="160"/>
                </a:cubicBezTo>
                <a:cubicBezTo>
                  <a:pt x="273" y="160"/>
                  <a:pt x="288" y="145"/>
                  <a:pt x="288" y="128"/>
                </a:cubicBezTo>
                <a:cubicBezTo>
                  <a:pt x="288" y="110"/>
                  <a:pt x="273" y="96"/>
                  <a:pt x="256" y="96"/>
                </a:cubicBezTo>
                <a:cubicBezTo>
                  <a:pt x="238" y="96"/>
                  <a:pt x="224" y="110"/>
                  <a:pt x="224" y="128"/>
                </a:cubicBezTo>
                <a:close/>
                <a:moveTo>
                  <a:pt x="117" y="128"/>
                </a:moveTo>
                <a:cubicBezTo>
                  <a:pt x="117" y="145"/>
                  <a:pt x="131" y="160"/>
                  <a:pt x="149" y="160"/>
                </a:cubicBezTo>
                <a:cubicBezTo>
                  <a:pt x="167" y="160"/>
                  <a:pt x="181" y="145"/>
                  <a:pt x="181" y="128"/>
                </a:cubicBezTo>
                <a:cubicBezTo>
                  <a:pt x="181" y="110"/>
                  <a:pt x="167" y="96"/>
                  <a:pt x="149" y="96"/>
                </a:cubicBezTo>
                <a:cubicBezTo>
                  <a:pt x="131" y="96"/>
                  <a:pt x="117" y="110"/>
                  <a:pt x="117" y="128"/>
                </a:cubicBezTo>
                <a:close/>
                <a:moveTo>
                  <a:pt x="191" y="296"/>
                </a:moveTo>
                <a:cubicBezTo>
                  <a:pt x="170" y="190"/>
                  <a:pt x="170" y="190"/>
                  <a:pt x="170" y="190"/>
                </a:cubicBezTo>
                <a:cubicBezTo>
                  <a:pt x="169" y="185"/>
                  <a:pt x="165" y="181"/>
                  <a:pt x="160" y="181"/>
                </a:cubicBezTo>
                <a:cubicBezTo>
                  <a:pt x="138" y="181"/>
                  <a:pt x="138" y="181"/>
                  <a:pt x="138" y="181"/>
                </a:cubicBezTo>
                <a:cubicBezTo>
                  <a:pt x="133" y="181"/>
                  <a:pt x="129" y="185"/>
                  <a:pt x="128" y="190"/>
                </a:cubicBezTo>
                <a:cubicBezTo>
                  <a:pt x="107" y="296"/>
                  <a:pt x="107" y="296"/>
                  <a:pt x="107" y="296"/>
                </a:cubicBezTo>
                <a:cubicBezTo>
                  <a:pt x="106" y="299"/>
                  <a:pt x="107" y="303"/>
                  <a:pt x="109" y="305"/>
                </a:cubicBezTo>
                <a:cubicBezTo>
                  <a:pt x="111" y="308"/>
                  <a:pt x="114" y="309"/>
                  <a:pt x="117" y="309"/>
                </a:cubicBezTo>
                <a:cubicBezTo>
                  <a:pt x="117" y="384"/>
                  <a:pt x="117" y="384"/>
                  <a:pt x="117" y="384"/>
                </a:cubicBezTo>
                <a:cubicBezTo>
                  <a:pt x="117" y="390"/>
                  <a:pt x="122" y="394"/>
                  <a:pt x="128" y="394"/>
                </a:cubicBezTo>
                <a:cubicBezTo>
                  <a:pt x="134" y="394"/>
                  <a:pt x="138" y="390"/>
                  <a:pt x="138" y="384"/>
                </a:cubicBezTo>
                <a:cubicBezTo>
                  <a:pt x="138" y="309"/>
                  <a:pt x="138" y="309"/>
                  <a:pt x="138" y="309"/>
                </a:cubicBezTo>
                <a:cubicBezTo>
                  <a:pt x="160" y="309"/>
                  <a:pt x="160" y="309"/>
                  <a:pt x="160" y="309"/>
                </a:cubicBezTo>
                <a:cubicBezTo>
                  <a:pt x="160" y="384"/>
                  <a:pt x="160" y="384"/>
                  <a:pt x="160" y="384"/>
                </a:cubicBezTo>
                <a:cubicBezTo>
                  <a:pt x="160" y="390"/>
                  <a:pt x="164" y="394"/>
                  <a:pt x="170" y="394"/>
                </a:cubicBezTo>
                <a:cubicBezTo>
                  <a:pt x="176" y="394"/>
                  <a:pt x="181" y="390"/>
                  <a:pt x="181" y="384"/>
                </a:cubicBezTo>
                <a:cubicBezTo>
                  <a:pt x="181" y="309"/>
                  <a:pt x="181" y="309"/>
                  <a:pt x="181" y="309"/>
                </a:cubicBezTo>
                <a:cubicBezTo>
                  <a:pt x="184" y="309"/>
                  <a:pt x="187" y="308"/>
                  <a:pt x="189" y="305"/>
                </a:cubicBezTo>
                <a:cubicBezTo>
                  <a:pt x="191" y="303"/>
                  <a:pt x="192" y="299"/>
                  <a:pt x="191" y="296"/>
                </a:cubicBezTo>
                <a:close/>
                <a:moveTo>
                  <a:pt x="298" y="296"/>
                </a:moveTo>
                <a:cubicBezTo>
                  <a:pt x="277" y="190"/>
                  <a:pt x="277" y="190"/>
                  <a:pt x="277" y="190"/>
                </a:cubicBezTo>
                <a:cubicBezTo>
                  <a:pt x="276" y="185"/>
                  <a:pt x="271" y="181"/>
                  <a:pt x="266" y="181"/>
                </a:cubicBezTo>
                <a:cubicBezTo>
                  <a:pt x="245" y="181"/>
                  <a:pt x="245" y="181"/>
                  <a:pt x="245" y="181"/>
                </a:cubicBezTo>
                <a:cubicBezTo>
                  <a:pt x="240" y="181"/>
                  <a:pt x="236" y="185"/>
                  <a:pt x="235" y="190"/>
                </a:cubicBezTo>
                <a:cubicBezTo>
                  <a:pt x="213" y="296"/>
                  <a:pt x="213" y="296"/>
                  <a:pt x="213" y="296"/>
                </a:cubicBezTo>
                <a:cubicBezTo>
                  <a:pt x="213" y="299"/>
                  <a:pt x="213" y="303"/>
                  <a:pt x="215" y="305"/>
                </a:cubicBezTo>
                <a:cubicBezTo>
                  <a:pt x="217" y="308"/>
                  <a:pt x="220" y="309"/>
                  <a:pt x="224" y="309"/>
                </a:cubicBezTo>
                <a:cubicBezTo>
                  <a:pt x="224" y="384"/>
                  <a:pt x="224" y="384"/>
                  <a:pt x="224" y="384"/>
                </a:cubicBezTo>
                <a:cubicBezTo>
                  <a:pt x="224" y="390"/>
                  <a:pt x="228" y="394"/>
                  <a:pt x="234" y="394"/>
                </a:cubicBezTo>
                <a:cubicBezTo>
                  <a:pt x="240" y="394"/>
                  <a:pt x="245" y="390"/>
                  <a:pt x="245" y="384"/>
                </a:cubicBezTo>
                <a:cubicBezTo>
                  <a:pt x="245" y="309"/>
                  <a:pt x="245" y="309"/>
                  <a:pt x="245" y="309"/>
                </a:cubicBezTo>
                <a:cubicBezTo>
                  <a:pt x="266" y="309"/>
                  <a:pt x="266" y="309"/>
                  <a:pt x="266" y="309"/>
                </a:cubicBezTo>
                <a:cubicBezTo>
                  <a:pt x="266" y="384"/>
                  <a:pt x="266" y="384"/>
                  <a:pt x="266" y="384"/>
                </a:cubicBezTo>
                <a:cubicBezTo>
                  <a:pt x="266" y="390"/>
                  <a:pt x="271" y="394"/>
                  <a:pt x="277" y="394"/>
                </a:cubicBezTo>
                <a:cubicBezTo>
                  <a:pt x="283" y="394"/>
                  <a:pt x="288" y="390"/>
                  <a:pt x="288" y="384"/>
                </a:cubicBezTo>
                <a:cubicBezTo>
                  <a:pt x="288" y="309"/>
                  <a:pt x="288" y="309"/>
                  <a:pt x="288" y="309"/>
                </a:cubicBezTo>
                <a:cubicBezTo>
                  <a:pt x="291" y="309"/>
                  <a:pt x="294" y="308"/>
                  <a:pt x="296" y="305"/>
                </a:cubicBezTo>
                <a:cubicBezTo>
                  <a:pt x="298" y="303"/>
                  <a:pt x="299" y="299"/>
                  <a:pt x="298" y="296"/>
                </a:cubicBezTo>
                <a:close/>
                <a:moveTo>
                  <a:pt x="405" y="192"/>
                </a:moveTo>
                <a:cubicBezTo>
                  <a:pt x="405" y="186"/>
                  <a:pt x="400" y="181"/>
                  <a:pt x="394" y="181"/>
                </a:cubicBezTo>
                <a:cubicBezTo>
                  <a:pt x="330" y="181"/>
                  <a:pt x="330" y="181"/>
                  <a:pt x="330" y="181"/>
                </a:cubicBezTo>
                <a:cubicBezTo>
                  <a:pt x="324" y="181"/>
                  <a:pt x="320" y="186"/>
                  <a:pt x="320" y="192"/>
                </a:cubicBezTo>
                <a:cubicBezTo>
                  <a:pt x="320" y="277"/>
                  <a:pt x="320" y="277"/>
                  <a:pt x="320" y="277"/>
                </a:cubicBezTo>
                <a:cubicBezTo>
                  <a:pt x="320" y="283"/>
                  <a:pt x="324" y="288"/>
                  <a:pt x="330" y="288"/>
                </a:cubicBezTo>
                <a:cubicBezTo>
                  <a:pt x="330" y="384"/>
                  <a:pt x="330" y="384"/>
                  <a:pt x="330" y="384"/>
                </a:cubicBezTo>
                <a:cubicBezTo>
                  <a:pt x="330" y="390"/>
                  <a:pt x="335" y="394"/>
                  <a:pt x="341" y="394"/>
                </a:cubicBezTo>
                <a:cubicBezTo>
                  <a:pt x="347" y="394"/>
                  <a:pt x="352" y="390"/>
                  <a:pt x="352" y="384"/>
                </a:cubicBezTo>
                <a:cubicBezTo>
                  <a:pt x="352" y="288"/>
                  <a:pt x="352" y="288"/>
                  <a:pt x="352" y="288"/>
                </a:cubicBezTo>
                <a:cubicBezTo>
                  <a:pt x="373" y="288"/>
                  <a:pt x="373" y="288"/>
                  <a:pt x="373" y="288"/>
                </a:cubicBezTo>
                <a:cubicBezTo>
                  <a:pt x="373" y="384"/>
                  <a:pt x="373" y="384"/>
                  <a:pt x="373" y="384"/>
                </a:cubicBezTo>
                <a:cubicBezTo>
                  <a:pt x="373" y="390"/>
                  <a:pt x="378" y="394"/>
                  <a:pt x="384" y="394"/>
                </a:cubicBezTo>
                <a:cubicBezTo>
                  <a:pt x="390" y="394"/>
                  <a:pt x="394" y="390"/>
                  <a:pt x="394" y="384"/>
                </a:cubicBezTo>
                <a:cubicBezTo>
                  <a:pt x="394" y="288"/>
                  <a:pt x="394" y="288"/>
                  <a:pt x="394" y="288"/>
                </a:cubicBezTo>
                <a:cubicBezTo>
                  <a:pt x="400" y="288"/>
                  <a:pt x="405" y="283"/>
                  <a:pt x="405" y="277"/>
                </a:cubicBezTo>
                <a:lnTo>
                  <a:pt x="405" y="19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grpSp>
        <p:nvGrpSpPr>
          <p:cNvPr id="392" name="Group 854">
            <a:extLst>
              <a:ext uri="{FF2B5EF4-FFF2-40B4-BE49-F238E27FC236}">
                <a16:creationId xmlns:a16="http://schemas.microsoft.com/office/drawing/2014/main" id="{35F074D9-F6B7-4FFC-8B11-7BDC6A1B2E2D}"/>
              </a:ext>
            </a:extLst>
          </p:cNvPr>
          <p:cNvGrpSpPr>
            <a:grpSpLocks noChangeAspect="1"/>
          </p:cNvGrpSpPr>
          <p:nvPr/>
        </p:nvGrpSpPr>
        <p:grpSpPr bwMode="auto">
          <a:xfrm>
            <a:off x="9855143" y="3364741"/>
            <a:ext cx="277197" cy="277196"/>
            <a:chOff x="3903" y="3039"/>
            <a:chExt cx="340" cy="340"/>
          </a:xfrm>
          <a:solidFill>
            <a:schemeClr val="accent2"/>
          </a:solidFill>
        </p:grpSpPr>
        <p:sp>
          <p:nvSpPr>
            <p:cNvPr id="393" name="Oval 855">
              <a:extLst>
                <a:ext uri="{FF2B5EF4-FFF2-40B4-BE49-F238E27FC236}">
                  <a16:creationId xmlns:a16="http://schemas.microsoft.com/office/drawing/2014/main" id="{68ADE341-4914-4322-B191-18274E8E4FEF}"/>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94" name="Rectangle 856">
              <a:extLst>
                <a:ext uri="{FF2B5EF4-FFF2-40B4-BE49-F238E27FC236}">
                  <a16:creationId xmlns:a16="http://schemas.microsoft.com/office/drawing/2014/main" id="{B0E6ABB6-91C3-4A9D-B35B-FCC3A988E918}"/>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95" name="Freeform 857">
              <a:extLst>
                <a:ext uri="{FF2B5EF4-FFF2-40B4-BE49-F238E27FC236}">
                  <a16:creationId xmlns:a16="http://schemas.microsoft.com/office/drawing/2014/main" id="{DD0CE2EE-26FC-4D47-BD14-111ED0E44D1E}"/>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96" name="Oval 858">
              <a:extLst>
                <a:ext uri="{FF2B5EF4-FFF2-40B4-BE49-F238E27FC236}">
                  <a16:creationId xmlns:a16="http://schemas.microsoft.com/office/drawing/2014/main" id="{6A2C4C84-601E-4EDB-8535-04AE48074C54}"/>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97" name="Oval 859">
              <a:extLst>
                <a:ext uri="{FF2B5EF4-FFF2-40B4-BE49-F238E27FC236}">
                  <a16:creationId xmlns:a16="http://schemas.microsoft.com/office/drawing/2014/main" id="{5A3E5BD1-AED4-420F-B34E-D6AA08C2631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98" name="Rectangle 860">
              <a:extLst>
                <a:ext uri="{FF2B5EF4-FFF2-40B4-BE49-F238E27FC236}">
                  <a16:creationId xmlns:a16="http://schemas.microsoft.com/office/drawing/2014/main" id="{32C13687-BF30-41BE-A0EB-A961CFA76C99}"/>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399" name="Freeform 861">
              <a:extLst>
                <a:ext uri="{FF2B5EF4-FFF2-40B4-BE49-F238E27FC236}">
                  <a16:creationId xmlns:a16="http://schemas.microsoft.com/office/drawing/2014/main" id="{77973B05-5C92-4436-8E1E-8446EF810276}"/>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grpSp>
      <p:sp>
        <p:nvSpPr>
          <p:cNvPr id="400" name="Rectangle 399"/>
          <p:cNvSpPr/>
          <p:nvPr/>
        </p:nvSpPr>
        <p:spPr bwMode="auto">
          <a:xfrm>
            <a:off x="7099635" y="2856628"/>
            <a:ext cx="514135" cy="210556"/>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algn="ctr" defTabSz="615437">
              <a:defRPr/>
            </a:pPr>
            <a:r>
              <a:rPr lang="es" sz="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Trabajo</a:t>
            </a:r>
          </a:p>
        </p:txBody>
      </p:sp>
      <p:sp>
        <p:nvSpPr>
          <p:cNvPr id="401" name="Rectangle 400"/>
          <p:cNvSpPr/>
          <p:nvPr/>
        </p:nvSpPr>
        <p:spPr bwMode="auto">
          <a:xfrm>
            <a:off x="7099635" y="3376324"/>
            <a:ext cx="514135" cy="210556"/>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algn="ctr" defTabSz="615437">
              <a:defRPr/>
            </a:pPr>
            <a:r>
              <a:rPr lang="es" sz="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Trabajo</a:t>
            </a:r>
          </a:p>
        </p:txBody>
      </p:sp>
      <p:sp>
        <p:nvSpPr>
          <p:cNvPr id="402" name="Rectangle 401"/>
          <p:cNvSpPr/>
          <p:nvPr/>
        </p:nvSpPr>
        <p:spPr bwMode="auto">
          <a:xfrm>
            <a:off x="7099635" y="2298448"/>
            <a:ext cx="514135" cy="210556"/>
          </a:xfrm>
          <a:prstGeom prst="rect">
            <a:avLst/>
          </a:prstGeom>
          <a:noFill/>
          <a:ln w="6350" cap="flat" cmpd="sng" algn="ctr">
            <a:noFill/>
            <a:prstDash val="solid"/>
            <a:round/>
            <a:headEnd type="none" w="med" len="med"/>
            <a:tailEnd type="none" w="med" len="med"/>
          </a:ln>
          <a:effectLst/>
        </p:spPr>
        <p:txBody>
          <a:bodyPr rot="0" spcFirstLastPara="0" vertOverflow="overflow" horzOverflow="overflow" vert="horz" wrap="square" lIns="30772" tIns="30772" rIns="30772" bIns="30772" numCol="1" spcCol="0" rtlCol="0" fromWordArt="0" anchor="ctr" anchorCtr="0" forceAA="0" compatLnSpc="1">
            <a:prstTxWarp prst="textNoShape">
              <a:avLst/>
            </a:prstTxWarp>
            <a:noAutofit/>
          </a:bodyPr>
          <a:lstStyle/>
          <a:p>
            <a:pPr algn="ctr" defTabSz="615437">
              <a:defRPr/>
            </a:pPr>
            <a:r>
              <a:rPr lang="es" sz="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Trabajo</a:t>
            </a:r>
          </a:p>
        </p:txBody>
      </p:sp>
      <p:grpSp>
        <p:nvGrpSpPr>
          <p:cNvPr id="403" name="Group 674">
            <a:extLst>
              <a:ext uri="{FF2B5EF4-FFF2-40B4-BE49-F238E27FC236}">
                <a16:creationId xmlns:a16="http://schemas.microsoft.com/office/drawing/2014/main" id="{290707D3-D9D2-4714-BFE4-C0416AA819B5}"/>
              </a:ext>
            </a:extLst>
          </p:cNvPr>
          <p:cNvGrpSpPr>
            <a:grpSpLocks noChangeAspect="1"/>
          </p:cNvGrpSpPr>
          <p:nvPr/>
        </p:nvGrpSpPr>
        <p:grpSpPr bwMode="auto">
          <a:xfrm>
            <a:off x="10515571" y="2254346"/>
            <a:ext cx="298796" cy="298803"/>
            <a:chOff x="1549" y="2327"/>
            <a:chExt cx="340" cy="340"/>
          </a:xfrm>
          <a:solidFill>
            <a:schemeClr val="accent1"/>
          </a:solidFill>
        </p:grpSpPr>
        <p:sp>
          <p:nvSpPr>
            <p:cNvPr id="404" name="Freeform 675">
              <a:extLst>
                <a:ext uri="{FF2B5EF4-FFF2-40B4-BE49-F238E27FC236}">
                  <a16:creationId xmlns:a16="http://schemas.microsoft.com/office/drawing/2014/main" id="{C660FA3B-84DE-4B25-A51D-4A9DBDE032AB}"/>
                </a:ext>
              </a:extLst>
            </p:cNvPr>
            <p:cNvSpPr>
              <a:spLocks/>
            </p:cNvSpPr>
            <p:nvPr/>
          </p:nvSpPr>
          <p:spPr bwMode="auto">
            <a:xfrm>
              <a:off x="1708" y="2565"/>
              <a:ext cx="21" cy="24"/>
            </a:xfrm>
            <a:custGeom>
              <a:avLst/>
              <a:gdLst>
                <a:gd name="T0" fmla="*/ 0 w 21"/>
                <a:gd name="T1" fmla="*/ 24 h 24"/>
                <a:gd name="T2" fmla="*/ 21 w 21"/>
                <a:gd name="T3" fmla="*/ 24 h 24"/>
                <a:gd name="T4" fmla="*/ 11 w 21"/>
                <a:gd name="T5" fmla="*/ 0 h 24"/>
                <a:gd name="T6" fmla="*/ 0 w 21"/>
                <a:gd name="T7" fmla="*/ 24 h 24"/>
              </a:gdLst>
              <a:ahLst/>
              <a:cxnLst>
                <a:cxn ang="0">
                  <a:pos x="T0" y="T1"/>
                </a:cxn>
                <a:cxn ang="0">
                  <a:pos x="T2" y="T3"/>
                </a:cxn>
                <a:cxn ang="0">
                  <a:pos x="T4" y="T5"/>
                </a:cxn>
                <a:cxn ang="0">
                  <a:pos x="T6" y="T7"/>
                </a:cxn>
              </a:cxnLst>
              <a:rect l="0" t="0" r="r" b="b"/>
              <a:pathLst>
                <a:path w="21" h="24">
                  <a:moveTo>
                    <a:pt x="0" y="24"/>
                  </a:moveTo>
                  <a:lnTo>
                    <a:pt x="21" y="24"/>
                  </a:lnTo>
                  <a:lnTo>
                    <a:pt x="11" y="0"/>
                  </a:lnTo>
                  <a:lnTo>
                    <a:pt x="0" y="2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05" name="Freeform 676">
              <a:extLst>
                <a:ext uri="{FF2B5EF4-FFF2-40B4-BE49-F238E27FC236}">
                  <a16:creationId xmlns:a16="http://schemas.microsoft.com/office/drawing/2014/main" id="{DB34B6FD-78EE-472F-AFA8-AEBD065B74E0}"/>
                </a:ext>
              </a:extLst>
            </p:cNvPr>
            <p:cNvSpPr>
              <a:spLocks/>
            </p:cNvSpPr>
            <p:nvPr/>
          </p:nvSpPr>
          <p:spPr bwMode="auto">
            <a:xfrm>
              <a:off x="1628" y="2439"/>
              <a:ext cx="48" cy="75"/>
            </a:xfrm>
            <a:custGeom>
              <a:avLst/>
              <a:gdLst>
                <a:gd name="T0" fmla="*/ 15 w 73"/>
                <a:gd name="T1" fmla="*/ 9 h 114"/>
                <a:gd name="T2" fmla="*/ 42 w 73"/>
                <a:gd name="T3" fmla="*/ 89 h 114"/>
                <a:gd name="T4" fmla="*/ 73 w 73"/>
                <a:gd name="T5" fmla="*/ 114 h 114"/>
                <a:gd name="T6" fmla="*/ 53 w 73"/>
                <a:gd name="T7" fmla="*/ 5 h 114"/>
                <a:gd name="T8" fmla="*/ 15 w 73"/>
                <a:gd name="T9" fmla="*/ 9 h 114"/>
              </a:gdLst>
              <a:ahLst/>
              <a:cxnLst>
                <a:cxn ang="0">
                  <a:pos x="T0" y="T1"/>
                </a:cxn>
                <a:cxn ang="0">
                  <a:pos x="T2" y="T3"/>
                </a:cxn>
                <a:cxn ang="0">
                  <a:pos x="T4" y="T5"/>
                </a:cxn>
                <a:cxn ang="0">
                  <a:pos x="T6" y="T7"/>
                </a:cxn>
                <a:cxn ang="0">
                  <a:pos x="T8" y="T9"/>
                </a:cxn>
              </a:cxnLst>
              <a:rect l="0" t="0" r="r" b="b"/>
              <a:pathLst>
                <a:path w="73" h="114">
                  <a:moveTo>
                    <a:pt x="15" y="9"/>
                  </a:moveTo>
                  <a:cubicBezTo>
                    <a:pt x="0" y="25"/>
                    <a:pt x="13" y="62"/>
                    <a:pt x="42" y="89"/>
                  </a:cubicBezTo>
                  <a:cubicBezTo>
                    <a:pt x="52" y="98"/>
                    <a:pt x="62" y="107"/>
                    <a:pt x="73" y="114"/>
                  </a:cubicBezTo>
                  <a:cubicBezTo>
                    <a:pt x="61" y="81"/>
                    <a:pt x="55" y="40"/>
                    <a:pt x="53" y="5"/>
                  </a:cubicBezTo>
                  <a:cubicBezTo>
                    <a:pt x="36" y="0"/>
                    <a:pt x="22" y="2"/>
                    <a:pt x="15" y="9"/>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06" name="Freeform 677">
              <a:extLst>
                <a:ext uri="{FF2B5EF4-FFF2-40B4-BE49-F238E27FC236}">
                  <a16:creationId xmlns:a16="http://schemas.microsoft.com/office/drawing/2014/main" id="{ABAABE9C-E230-4222-B95C-17B75C13482F}"/>
                </a:ext>
              </a:extLst>
            </p:cNvPr>
            <p:cNvSpPr>
              <a:spLocks/>
            </p:cNvSpPr>
            <p:nvPr/>
          </p:nvSpPr>
          <p:spPr bwMode="auto">
            <a:xfrm>
              <a:off x="1676" y="2405"/>
              <a:ext cx="85" cy="134"/>
            </a:xfrm>
            <a:custGeom>
              <a:avLst/>
              <a:gdLst>
                <a:gd name="T0" fmla="*/ 129 w 129"/>
                <a:gd name="T1" fmla="*/ 0 h 203"/>
                <a:gd name="T2" fmla="*/ 0 w 129"/>
                <a:gd name="T3" fmla="*/ 0 h 203"/>
                <a:gd name="T4" fmla="*/ 40 w 129"/>
                <a:gd name="T5" fmla="*/ 192 h 203"/>
                <a:gd name="T6" fmla="*/ 65 w 129"/>
                <a:gd name="T7" fmla="*/ 203 h 203"/>
                <a:gd name="T8" fmla="*/ 89 w 129"/>
                <a:gd name="T9" fmla="*/ 192 h 203"/>
                <a:gd name="T10" fmla="*/ 129 w 129"/>
                <a:gd name="T11" fmla="*/ 0 h 203"/>
              </a:gdLst>
              <a:ahLst/>
              <a:cxnLst>
                <a:cxn ang="0">
                  <a:pos x="T0" y="T1"/>
                </a:cxn>
                <a:cxn ang="0">
                  <a:pos x="T2" y="T3"/>
                </a:cxn>
                <a:cxn ang="0">
                  <a:pos x="T4" y="T5"/>
                </a:cxn>
                <a:cxn ang="0">
                  <a:pos x="T6" y="T7"/>
                </a:cxn>
                <a:cxn ang="0">
                  <a:pos x="T8" y="T9"/>
                </a:cxn>
                <a:cxn ang="0">
                  <a:pos x="T10" y="T11"/>
                </a:cxn>
              </a:cxnLst>
              <a:rect l="0" t="0" r="r" b="b"/>
              <a:pathLst>
                <a:path w="129" h="203">
                  <a:moveTo>
                    <a:pt x="129" y="0"/>
                  </a:moveTo>
                  <a:cubicBezTo>
                    <a:pt x="0" y="0"/>
                    <a:pt x="0" y="0"/>
                    <a:pt x="0" y="0"/>
                  </a:cubicBezTo>
                  <a:cubicBezTo>
                    <a:pt x="0" y="49"/>
                    <a:pt x="6" y="156"/>
                    <a:pt x="40" y="192"/>
                  </a:cubicBezTo>
                  <a:cubicBezTo>
                    <a:pt x="47" y="199"/>
                    <a:pt x="55" y="203"/>
                    <a:pt x="65" y="203"/>
                  </a:cubicBezTo>
                  <a:cubicBezTo>
                    <a:pt x="74" y="203"/>
                    <a:pt x="82" y="199"/>
                    <a:pt x="89" y="192"/>
                  </a:cubicBezTo>
                  <a:cubicBezTo>
                    <a:pt x="124" y="156"/>
                    <a:pt x="129" y="49"/>
                    <a:pt x="12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07" name="Freeform 678">
              <a:extLst>
                <a:ext uri="{FF2B5EF4-FFF2-40B4-BE49-F238E27FC236}">
                  <a16:creationId xmlns:a16="http://schemas.microsoft.com/office/drawing/2014/main" id="{5312F739-C159-4AB2-A4B7-E288F8A8ADD8}"/>
                </a:ext>
              </a:extLst>
            </p:cNvPr>
            <p:cNvSpPr>
              <a:spLocks noEditPoints="1"/>
            </p:cNvSpPr>
            <p:nvPr/>
          </p:nvSpPr>
          <p:spPr bwMode="auto">
            <a:xfrm>
              <a:off x="1549" y="232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65 w 512"/>
                <a:gd name="T11" fmla="*/ 273 h 512"/>
                <a:gd name="T12" fmla="*/ 312 w 512"/>
                <a:gd name="T13" fmla="*/ 309 h 512"/>
                <a:gd name="T14" fmla="*/ 309 w 512"/>
                <a:gd name="T15" fmla="*/ 309 h 512"/>
                <a:gd name="T16" fmla="*/ 307 w 512"/>
                <a:gd name="T17" fmla="*/ 309 h 512"/>
                <a:gd name="T18" fmla="*/ 296 w 512"/>
                <a:gd name="T19" fmla="*/ 323 h 512"/>
                <a:gd name="T20" fmla="*/ 271 w 512"/>
                <a:gd name="T21" fmla="*/ 339 h 512"/>
                <a:gd name="T22" fmla="*/ 297 w 512"/>
                <a:gd name="T23" fmla="*/ 401 h 512"/>
                <a:gd name="T24" fmla="*/ 297 w 512"/>
                <a:gd name="T25" fmla="*/ 411 h 512"/>
                <a:gd name="T26" fmla="*/ 288 w 512"/>
                <a:gd name="T27" fmla="*/ 416 h 512"/>
                <a:gd name="T28" fmla="*/ 224 w 512"/>
                <a:gd name="T29" fmla="*/ 416 h 512"/>
                <a:gd name="T30" fmla="*/ 215 w 512"/>
                <a:gd name="T31" fmla="*/ 411 h 512"/>
                <a:gd name="T32" fmla="*/ 214 w 512"/>
                <a:gd name="T33" fmla="*/ 401 h 512"/>
                <a:gd name="T34" fmla="*/ 241 w 512"/>
                <a:gd name="T35" fmla="*/ 339 h 512"/>
                <a:gd name="T36" fmla="*/ 216 w 512"/>
                <a:gd name="T37" fmla="*/ 323 h 512"/>
                <a:gd name="T38" fmla="*/ 204 w 512"/>
                <a:gd name="T39" fmla="*/ 309 h 512"/>
                <a:gd name="T40" fmla="*/ 202 w 512"/>
                <a:gd name="T41" fmla="*/ 309 h 512"/>
                <a:gd name="T42" fmla="*/ 199 w 512"/>
                <a:gd name="T43" fmla="*/ 309 h 512"/>
                <a:gd name="T44" fmla="*/ 147 w 512"/>
                <a:gd name="T45" fmla="*/ 273 h 512"/>
                <a:gd name="T46" fmla="*/ 118 w 512"/>
                <a:gd name="T47" fmla="*/ 163 h 512"/>
                <a:gd name="T48" fmla="*/ 171 w 512"/>
                <a:gd name="T49" fmla="*/ 151 h 512"/>
                <a:gd name="T50" fmla="*/ 170 w 512"/>
                <a:gd name="T51" fmla="*/ 106 h 512"/>
                <a:gd name="T52" fmla="*/ 181 w 512"/>
                <a:gd name="T53" fmla="*/ 96 h 512"/>
                <a:gd name="T54" fmla="*/ 330 w 512"/>
                <a:gd name="T55" fmla="*/ 96 h 512"/>
                <a:gd name="T56" fmla="*/ 341 w 512"/>
                <a:gd name="T57" fmla="*/ 106 h 512"/>
                <a:gd name="T58" fmla="*/ 341 w 512"/>
                <a:gd name="T59" fmla="*/ 151 h 512"/>
                <a:gd name="T60" fmla="*/ 393 w 512"/>
                <a:gd name="T61" fmla="*/ 163 h 512"/>
                <a:gd name="T62" fmla="*/ 365 w 512"/>
                <a:gd name="T63" fmla="*/ 2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5" y="273"/>
                  </a:moveTo>
                  <a:cubicBezTo>
                    <a:pt x="349" y="287"/>
                    <a:pt x="331" y="303"/>
                    <a:pt x="312" y="309"/>
                  </a:cubicBezTo>
                  <a:cubicBezTo>
                    <a:pt x="311" y="309"/>
                    <a:pt x="310" y="309"/>
                    <a:pt x="309" y="309"/>
                  </a:cubicBezTo>
                  <a:cubicBezTo>
                    <a:pt x="308" y="309"/>
                    <a:pt x="308" y="309"/>
                    <a:pt x="307" y="309"/>
                  </a:cubicBezTo>
                  <a:cubicBezTo>
                    <a:pt x="304" y="314"/>
                    <a:pt x="300" y="319"/>
                    <a:pt x="296" y="323"/>
                  </a:cubicBezTo>
                  <a:cubicBezTo>
                    <a:pt x="288" y="331"/>
                    <a:pt x="280" y="336"/>
                    <a:pt x="271" y="339"/>
                  </a:cubicBezTo>
                  <a:cubicBezTo>
                    <a:pt x="297" y="401"/>
                    <a:pt x="297" y="401"/>
                    <a:pt x="297" y="401"/>
                  </a:cubicBezTo>
                  <a:cubicBezTo>
                    <a:pt x="299" y="404"/>
                    <a:pt x="299" y="408"/>
                    <a:pt x="297" y="411"/>
                  </a:cubicBezTo>
                  <a:cubicBezTo>
                    <a:pt x="295" y="414"/>
                    <a:pt x="291" y="416"/>
                    <a:pt x="288" y="416"/>
                  </a:cubicBezTo>
                  <a:cubicBezTo>
                    <a:pt x="224" y="416"/>
                    <a:pt x="224" y="416"/>
                    <a:pt x="224" y="416"/>
                  </a:cubicBezTo>
                  <a:cubicBezTo>
                    <a:pt x="220" y="416"/>
                    <a:pt x="217" y="414"/>
                    <a:pt x="215" y="411"/>
                  </a:cubicBezTo>
                  <a:cubicBezTo>
                    <a:pt x="213" y="408"/>
                    <a:pt x="212" y="404"/>
                    <a:pt x="214" y="401"/>
                  </a:cubicBezTo>
                  <a:cubicBezTo>
                    <a:pt x="241" y="339"/>
                    <a:pt x="241" y="339"/>
                    <a:pt x="241" y="339"/>
                  </a:cubicBezTo>
                  <a:cubicBezTo>
                    <a:pt x="231" y="336"/>
                    <a:pt x="223" y="331"/>
                    <a:pt x="216" y="323"/>
                  </a:cubicBezTo>
                  <a:cubicBezTo>
                    <a:pt x="212" y="319"/>
                    <a:pt x="208" y="314"/>
                    <a:pt x="204" y="309"/>
                  </a:cubicBezTo>
                  <a:cubicBezTo>
                    <a:pt x="204" y="309"/>
                    <a:pt x="203" y="309"/>
                    <a:pt x="202" y="309"/>
                  </a:cubicBezTo>
                  <a:cubicBezTo>
                    <a:pt x="201" y="309"/>
                    <a:pt x="200" y="309"/>
                    <a:pt x="199" y="309"/>
                  </a:cubicBezTo>
                  <a:cubicBezTo>
                    <a:pt x="180" y="303"/>
                    <a:pt x="162" y="287"/>
                    <a:pt x="147" y="273"/>
                  </a:cubicBezTo>
                  <a:cubicBezTo>
                    <a:pt x="107" y="236"/>
                    <a:pt x="95" y="188"/>
                    <a:pt x="118" y="163"/>
                  </a:cubicBezTo>
                  <a:cubicBezTo>
                    <a:pt x="130" y="150"/>
                    <a:pt x="149" y="146"/>
                    <a:pt x="171" y="151"/>
                  </a:cubicBezTo>
                  <a:cubicBezTo>
                    <a:pt x="170" y="126"/>
                    <a:pt x="170" y="108"/>
                    <a:pt x="170" y="106"/>
                  </a:cubicBezTo>
                  <a:cubicBezTo>
                    <a:pt x="171" y="100"/>
                    <a:pt x="175" y="96"/>
                    <a:pt x="181" y="96"/>
                  </a:cubicBezTo>
                  <a:cubicBezTo>
                    <a:pt x="330" y="96"/>
                    <a:pt x="330" y="96"/>
                    <a:pt x="330" y="96"/>
                  </a:cubicBezTo>
                  <a:cubicBezTo>
                    <a:pt x="336" y="96"/>
                    <a:pt x="341" y="100"/>
                    <a:pt x="341" y="106"/>
                  </a:cubicBezTo>
                  <a:cubicBezTo>
                    <a:pt x="341" y="108"/>
                    <a:pt x="342" y="126"/>
                    <a:pt x="341" y="151"/>
                  </a:cubicBezTo>
                  <a:cubicBezTo>
                    <a:pt x="363" y="146"/>
                    <a:pt x="381" y="150"/>
                    <a:pt x="393" y="163"/>
                  </a:cubicBezTo>
                  <a:cubicBezTo>
                    <a:pt x="417" y="188"/>
                    <a:pt x="404" y="236"/>
                    <a:pt x="365" y="27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08" name="Freeform 679">
              <a:extLst>
                <a:ext uri="{FF2B5EF4-FFF2-40B4-BE49-F238E27FC236}">
                  <a16:creationId xmlns:a16="http://schemas.microsoft.com/office/drawing/2014/main" id="{1414DF6D-B049-42E1-B0A5-EEF0598CB8B8}"/>
                </a:ext>
              </a:extLst>
            </p:cNvPr>
            <p:cNvSpPr>
              <a:spLocks/>
            </p:cNvSpPr>
            <p:nvPr/>
          </p:nvSpPr>
          <p:spPr bwMode="auto">
            <a:xfrm>
              <a:off x="1761" y="2439"/>
              <a:ext cx="48" cy="75"/>
            </a:xfrm>
            <a:custGeom>
              <a:avLst/>
              <a:gdLst>
                <a:gd name="T0" fmla="*/ 20 w 72"/>
                <a:gd name="T1" fmla="*/ 5 h 114"/>
                <a:gd name="T2" fmla="*/ 0 w 72"/>
                <a:gd name="T3" fmla="*/ 114 h 114"/>
                <a:gd name="T4" fmla="*/ 30 w 72"/>
                <a:gd name="T5" fmla="*/ 89 h 114"/>
                <a:gd name="T6" fmla="*/ 58 w 72"/>
                <a:gd name="T7" fmla="*/ 9 h 114"/>
                <a:gd name="T8" fmla="*/ 20 w 72"/>
                <a:gd name="T9" fmla="*/ 5 h 114"/>
              </a:gdLst>
              <a:ahLst/>
              <a:cxnLst>
                <a:cxn ang="0">
                  <a:pos x="T0" y="T1"/>
                </a:cxn>
                <a:cxn ang="0">
                  <a:pos x="T2" y="T3"/>
                </a:cxn>
                <a:cxn ang="0">
                  <a:pos x="T4" y="T5"/>
                </a:cxn>
                <a:cxn ang="0">
                  <a:pos x="T6" y="T7"/>
                </a:cxn>
                <a:cxn ang="0">
                  <a:pos x="T8" y="T9"/>
                </a:cxn>
              </a:cxnLst>
              <a:rect l="0" t="0" r="r" b="b"/>
              <a:pathLst>
                <a:path w="72" h="114">
                  <a:moveTo>
                    <a:pt x="20" y="5"/>
                  </a:moveTo>
                  <a:cubicBezTo>
                    <a:pt x="17" y="40"/>
                    <a:pt x="12" y="81"/>
                    <a:pt x="0" y="114"/>
                  </a:cubicBezTo>
                  <a:cubicBezTo>
                    <a:pt x="10" y="107"/>
                    <a:pt x="21" y="98"/>
                    <a:pt x="30" y="89"/>
                  </a:cubicBezTo>
                  <a:cubicBezTo>
                    <a:pt x="59" y="62"/>
                    <a:pt x="72" y="25"/>
                    <a:pt x="58" y="9"/>
                  </a:cubicBezTo>
                  <a:cubicBezTo>
                    <a:pt x="50" y="2"/>
                    <a:pt x="36" y="0"/>
                    <a:pt x="20" y="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09" name="Group 674">
            <a:extLst>
              <a:ext uri="{FF2B5EF4-FFF2-40B4-BE49-F238E27FC236}">
                <a16:creationId xmlns:a16="http://schemas.microsoft.com/office/drawing/2014/main" id="{290707D3-D9D2-4714-BFE4-C0416AA819B5}"/>
              </a:ext>
            </a:extLst>
          </p:cNvPr>
          <p:cNvGrpSpPr>
            <a:grpSpLocks noChangeAspect="1"/>
          </p:cNvGrpSpPr>
          <p:nvPr/>
        </p:nvGrpSpPr>
        <p:grpSpPr bwMode="auto">
          <a:xfrm>
            <a:off x="10515571" y="2806374"/>
            <a:ext cx="298796" cy="298803"/>
            <a:chOff x="1549" y="2327"/>
            <a:chExt cx="340" cy="340"/>
          </a:xfrm>
          <a:solidFill>
            <a:schemeClr val="accent1"/>
          </a:solidFill>
        </p:grpSpPr>
        <p:sp>
          <p:nvSpPr>
            <p:cNvPr id="410" name="Freeform 675">
              <a:extLst>
                <a:ext uri="{FF2B5EF4-FFF2-40B4-BE49-F238E27FC236}">
                  <a16:creationId xmlns:a16="http://schemas.microsoft.com/office/drawing/2014/main" id="{C660FA3B-84DE-4B25-A51D-4A9DBDE032AB}"/>
                </a:ext>
              </a:extLst>
            </p:cNvPr>
            <p:cNvSpPr>
              <a:spLocks/>
            </p:cNvSpPr>
            <p:nvPr/>
          </p:nvSpPr>
          <p:spPr bwMode="auto">
            <a:xfrm>
              <a:off x="1708" y="2565"/>
              <a:ext cx="21" cy="24"/>
            </a:xfrm>
            <a:custGeom>
              <a:avLst/>
              <a:gdLst>
                <a:gd name="T0" fmla="*/ 0 w 21"/>
                <a:gd name="T1" fmla="*/ 24 h 24"/>
                <a:gd name="T2" fmla="*/ 21 w 21"/>
                <a:gd name="T3" fmla="*/ 24 h 24"/>
                <a:gd name="T4" fmla="*/ 11 w 21"/>
                <a:gd name="T5" fmla="*/ 0 h 24"/>
                <a:gd name="T6" fmla="*/ 0 w 21"/>
                <a:gd name="T7" fmla="*/ 24 h 24"/>
              </a:gdLst>
              <a:ahLst/>
              <a:cxnLst>
                <a:cxn ang="0">
                  <a:pos x="T0" y="T1"/>
                </a:cxn>
                <a:cxn ang="0">
                  <a:pos x="T2" y="T3"/>
                </a:cxn>
                <a:cxn ang="0">
                  <a:pos x="T4" y="T5"/>
                </a:cxn>
                <a:cxn ang="0">
                  <a:pos x="T6" y="T7"/>
                </a:cxn>
              </a:cxnLst>
              <a:rect l="0" t="0" r="r" b="b"/>
              <a:pathLst>
                <a:path w="21" h="24">
                  <a:moveTo>
                    <a:pt x="0" y="24"/>
                  </a:moveTo>
                  <a:lnTo>
                    <a:pt x="21" y="24"/>
                  </a:lnTo>
                  <a:lnTo>
                    <a:pt x="11" y="0"/>
                  </a:lnTo>
                  <a:lnTo>
                    <a:pt x="0" y="2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11" name="Freeform 676">
              <a:extLst>
                <a:ext uri="{FF2B5EF4-FFF2-40B4-BE49-F238E27FC236}">
                  <a16:creationId xmlns:a16="http://schemas.microsoft.com/office/drawing/2014/main" id="{DB34B6FD-78EE-472F-AFA8-AEBD065B74E0}"/>
                </a:ext>
              </a:extLst>
            </p:cNvPr>
            <p:cNvSpPr>
              <a:spLocks/>
            </p:cNvSpPr>
            <p:nvPr/>
          </p:nvSpPr>
          <p:spPr bwMode="auto">
            <a:xfrm>
              <a:off x="1628" y="2439"/>
              <a:ext cx="48" cy="75"/>
            </a:xfrm>
            <a:custGeom>
              <a:avLst/>
              <a:gdLst>
                <a:gd name="T0" fmla="*/ 15 w 73"/>
                <a:gd name="T1" fmla="*/ 9 h 114"/>
                <a:gd name="T2" fmla="*/ 42 w 73"/>
                <a:gd name="T3" fmla="*/ 89 h 114"/>
                <a:gd name="T4" fmla="*/ 73 w 73"/>
                <a:gd name="T5" fmla="*/ 114 h 114"/>
                <a:gd name="T6" fmla="*/ 53 w 73"/>
                <a:gd name="T7" fmla="*/ 5 h 114"/>
                <a:gd name="T8" fmla="*/ 15 w 73"/>
                <a:gd name="T9" fmla="*/ 9 h 114"/>
              </a:gdLst>
              <a:ahLst/>
              <a:cxnLst>
                <a:cxn ang="0">
                  <a:pos x="T0" y="T1"/>
                </a:cxn>
                <a:cxn ang="0">
                  <a:pos x="T2" y="T3"/>
                </a:cxn>
                <a:cxn ang="0">
                  <a:pos x="T4" y="T5"/>
                </a:cxn>
                <a:cxn ang="0">
                  <a:pos x="T6" y="T7"/>
                </a:cxn>
                <a:cxn ang="0">
                  <a:pos x="T8" y="T9"/>
                </a:cxn>
              </a:cxnLst>
              <a:rect l="0" t="0" r="r" b="b"/>
              <a:pathLst>
                <a:path w="73" h="114">
                  <a:moveTo>
                    <a:pt x="15" y="9"/>
                  </a:moveTo>
                  <a:cubicBezTo>
                    <a:pt x="0" y="25"/>
                    <a:pt x="13" y="62"/>
                    <a:pt x="42" y="89"/>
                  </a:cubicBezTo>
                  <a:cubicBezTo>
                    <a:pt x="52" y="98"/>
                    <a:pt x="62" y="107"/>
                    <a:pt x="73" y="114"/>
                  </a:cubicBezTo>
                  <a:cubicBezTo>
                    <a:pt x="61" y="81"/>
                    <a:pt x="55" y="40"/>
                    <a:pt x="53" y="5"/>
                  </a:cubicBezTo>
                  <a:cubicBezTo>
                    <a:pt x="36" y="0"/>
                    <a:pt x="22" y="2"/>
                    <a:pt x="15" y="9"/>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12" name="Freeform 677">
              <a:extLst>
                <a:ext uri="{FF2B5EF4-FFF2-40B4-BE49-F238E27FC236}">
                  <a16:creationId xmlns:a16="http://schemas.microsoft.com/office/drawing/2014/main" id="{ABAABE9C-E230-4222-B95C-17B75C13482F}"/>
                </a:ext>
              </a:extLst>
            </p:cNvPr>
            <p:cNvSpPr>
              <a:spLocks/>
            </p:cNvSpPr>
            <p:nvPr/>
          </p:nvSpPr>
          <p:spPr bwMode="auto">
            <a:xfrm>
              <a:off x="1676" y="2405"/>
              <a:ext cx="85" cy="134"/>
            </a:xfrm>
            <a:custGeom>
              <a:avLst/>
              <a:gdLst>
                <a:gd name="T0" fmla="*/ 129 w 129"/>
                <a:gd name="T1" fmla="*/ 0 h 203"/>
                <a:gd name="T2" fmla="*/ 0 w 129"/>
                <a:gd name="T3" fmla="*/ 0 h 203"/>
                <a:gd name="T4" fmla="*/ 40 w 129"/>
                <a:gd name="T5" fmla="*/ 192 h 203"/>
                <a:gd name="T6" fmla="*/ 65 w 129"/>
                <a:gd name="T7" fmla="*/ 203 h 203"/>
                <a:gd name="T8" fmla="*/ 89 w 129"/>
                <a:gd name="T9" fmla="*/ 192 h 203"/>
                <a:gd name="T10" fmla="*/ 129 w 129"/>
                <a:gd name="T11" fmla="*/ 0 h 203"/>
              </a:gdLst>
              <a:ahLst/>
              <a:cxnLst>
                <a:cxn ang="0">
                  <a:pos x="T0" y="T1"/>
                </a:cxn>
                <a:cxn ang="0">
                  <a:pos x="T2" y="T3"/>
                </a:cxn>
                <a:cxn ang="0">
                  <a:pos x="T4" y="T5"/>
                </a:cxn>
                <a:cxn ang="0">
                  <a:pos x="T6" y="T7"/>
                </a:cxn>
                <a:cxn ang="0">
                  <a:pos x="T8" y="T9"/>
                </a:cxn>
                <a:cxn ang="0">
                  <a:pos x="T10" y="T11"/>
                </a:cxn>
              </a:cxnLst>
              <a:rect l="0" t="0" r="r" b="b"/>
              <a:pathLst>
                <a:path w="129" h="203">
                  <a:moveTo>
                    <a:pt x="129" y="0"/>
                  </a:moveTo>
                  <a:cubicBezTo>
                    <a:pt x="0" y="0"/>
                    <a:pt x="0" y="0"/>
                    <a:pt x="0" y="0"/>
                  </a:cubicBezTo>
                  <a:cubicBezTo>
                    <a:pt x="0" y="49"/>
                    <a:pt x="6" y="156"/>
                    <a:pt x="40" y="192"/>
                  </a:cubicBezTo>
                  <a:cubicBezTo>
                    <a:pt x="47" y="199"/>
                    <a:pt x="55" y="203"/>
                    <a:pt x="65" y="203"/>
                  </a:cubicBezTo>
                  <a:cubicBezTo>
                    <a:pt x="74" y="203"/>
                    <a:pt x="82" y="199"/>
                    <a:pt x="89" y="192"/>
                  </a:cubicBezTo>
                  <a:cubicBezTo>
                    <a:pt x="124" y="156"/>
                    <a:pt x="129" y="49"/>
                    <a:pt x="12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13" name="Freeform 678">
              <a:extLst>
                <a:ext uri="{FF2B5EF4-FFF2-40B4-BE49-F238E27FC236}">
                  <a16:creationId xmlns:a16="http://schemas.microsoft.com/office/drawing/2014/main" id="{5312F739-C159-4AB2-A4B7-E288F8A8ADD8}"/>
                </a:ext>
              </a:extLst>
            </p:cNvPr>
            <p:cNvSpPr>
              <a:spLocks noEditPoints="1"/>
            </p:cNvSpPr>
            <p:nvPr/>
          </p:nvSpPr>
          <p:spPr bwMode="auto">
            <a:xfrm>
              <a:off x="1549" y="232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65 w 512"/>
                <a:gd name="T11" fmla="*/ 273 h 512"/>
                <a:gd name="T12" fmla="*/ 312 w 512"/>
                <a:gd name="T13" fmla="*/ 309 h 512"/>
                <a:gd name="T14" fmla="*/ 309 w 512"/>
                <a:gd name="T15" fmla="*/ 309 h 512"/>
                <a:gd name="T16" fmla="*/ 307 w 512"/>
                <a:gd name="T17" fmla="*/ 309 h 512"/>
                <a:gd name="T18" fmla="*/ 296 w 512"/>
                <a:gd name="T19" fmla="*/ 323 h 512"/>
                <a:gd name="T20" fmla="*/ 271 w 512"/>
                <a:gd name="T21" fmla="*/ 339 h 512"/>
                <a:gd name="T22" fmla="*/ 297 w 512"/>
                <a:gd name="T23" fmla="*/ 401 h 512"/>
                <a:gd name="T24" fmla="*/ 297 w 512"/>
                <a:gd name="T25" fmla="*/ 411 h 512"/>
                <a:gd name="T26" fmla="*/ 288 w 512"/>
                <a:gd name="T27" fmla="*/ 416 h 512"/>
                <a:gd name="T28" fmla="*/ 224 w 512"/>
                <a:gd name="T29" fmla="*/ 416 h 512"/>
                <a:gd name="T30" fmla="*/ 215 w 512"/>
                <a:gd name="T31" fmla="*/ 411 h 512"/>
                <a:gd name="T32" fmla="*/ 214 w 512"/>
                <a:gd name="T33" fmla="*/ 401 h 512"/>
                <a:gd name="T34" fmla="*/ 241 w 512"/>
                <a:gd name="T35" fmla="*/ 339 h 512"/>
                <a:gd name="T36" fmla="*/ 216 w 512"/>
                <a:gd name="T37" fmla="*/ 323 h 512"/>
                <a:gd name="T38" fmla="*/ 204 w 512"/>
                <a:gd name="T39" fmla="*/ 309 h 512"/>
                <a:gd name="T40" fmla="*/ 202 w 512"/>
                <a:gd name="T41" fmla="*/ 309 h 512"/>
                <a:gd name="T42" fmla="*/ 199 w 512"/>
                <a:gd name="T43" fmla="*/ 309 h 512"/>
                <a:gd name="T44" fmla="*/ 147 w 512"/>
                <a:gd name="T45" fmla="*/ 273 h 512"/>
                <a:gd name="T46" fmla="*/ 118 w 512"/>
                <a:gd name="T47" fmla="*/ 163 h 512"/>
                <a:gd name="T48" fmla="*/ 171 w 512"/>
                <a:gd name="T49" fmla="*/ 151 h 512"/>
                <a:gd name="T50" fmla="*/ 170 w 512"/>
                <a:gd name="T51" fmla="*/ 106 h 512"/>
                <a:gd name="T52" fmla="*/ 181 w 512"/>
                <a:gd name="T53" fmla="*/ 96 h 512"/>
                <a:gd name="T54" fmla="*/ 330 w 512"/>
                <a:gd name="T55" fmla="*/ 96 h 512"/>
                <a:gd name="T56" fmla="*/ 341 w 512"/>
                <a:gd name="T57" fmla="*/ 106 h 512"/>
                <a:gd name="T58" fmla="*/ 341 w 512"/>
                <a:gd name="T59" fmla="*/ 151 h 512"/>
                <a:gd name="T60" fmla="*/ 393 w 512"/>
                <a:gd name="T61" fmla="*/ 163 h 512"/>
                <a:gd name="T62" fmla="*/ 365 w 512"/>
                <a:gd name="T63" fmla="*/ 2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5" y="273"/>
                  </a:moveTo>
                  <a:cubicBezTo>
                    <a:pt x="349" y="287"/>
                    <a:pt x="331" y="303"/>
                    <a:pt x="312" y="309"/>
                  </a:cubicBezTo>
                  <a:cubicBezTo>
                    <a:pt x="311" y="309"/>
                    <a:pt x="310" y="309"/>
                    <a:pt x="309" y="309"/>
                  </a:cubicBezTo>
                  <a:cubicBezTo>
                    <a:pt x="308" y="309"/>
                    <a:pt x="308" y="309"/>
                    <a:pt x="307" y="309"/>
                  </a:cubicBezTo>
                  <a:cubicBezTo>
                    <a:pt x="304" y="314"/>
                    <a:pt x="300" y="319"/>
                    <a:pt x="296" y="323"/>
                  </a:cubicBezTo>
                  <a:cubicBezTo>
                    <a:pt x="288" y="331"/>
                    <a:pt x="280" y="336"/>
                    <a:pt x="271" y="339"/>
                  </a:cubicBezTo>
                  <a:cubicBezTo>
                    <a:pt x="297" y="401"/>
                    <a:pt x="297" y="401"/>
                    <a:pt x="297" y="401"/>
                  </a:cubicBezTo>
                  <a:cubicBezTo>
                    <a:pt x="299" y="404"/>
                    <a:pt x="299" y="408"/>
                    <a:pt x="297" y="411"/>
                  </a:cubicBezTo>
                  <a:cubicBezTo>
                    <a:pt x="295" y="414"/>
                    <a:pt x="291" y="416"/>
                    <a:pt x="288" y="416"/>
                  </a:cubicBezTo>
                  <a:cubicBezTo>
                    <a:pt x="224" y="416"/>
                    <a:pt x="224" y="416"/>
                    <a:pt x="224" y="416"/>
                  </a:cubicBezTo>
                  <a:cubicBezTo>
                    <a:pt x="220" y="416"/>
                    <a:pt x="217" y="414"/>
                    <a:pt x="215" y="411"/>
                  </a:cubicBezTo>
                  <a:cubicBezTo>
                    <a:pt x="213" y="408"/>
                    <a:pt x="212" y="404"/>
                    <a:pt x="214" y="401"/>
                  </a:cubicBezTo>
                  <a:cubicBezTo>
                    <a:pt x="241" y="339"/>
                    <a:pt x="241" y="339"/>
                    <a:pt x="241" y="339"/>
                  </a:cubicBezTo>
                  <a:cubicBezTo>
                    <a:pt x="231" y="336"/>
                    <a:pt x="223" y="331"/>
                    <a:pt x="216" y="323"/>
                  </a:cubicBezTo>
                  <a:cubicBezTo>
                    <a:pt x="212" y="319"/>
                    <a:pt x="208" y="314"/>
                    <a:pt x="204" y="309"/>
                  </a:cubicBezTo>
                  <a:cubicBezTo>
                    <a:pt x="204" y="309"/>
                    <a:pt x="203" y="309"/>
                    <a:pt x="202" y="309"/>
                  </a:cubicBezTo>
                  <a:cubicBezTo>
                    <a:pt x="201" y="309"/>
                    <a:pt x="200" y="309"/>
                    <a:pt x="199" y="309"/>
                  </a:cubicBezTo>
                  <a:cubicBezTo>
                    <a:pt x="180" y="303"/>
                    <a:pt x="162" y="287"/>
                    <a:pt x="147" y="273"/>
                  </a:cubicBezTo>
                  <a:cubicBezTo>
                    <a:pt x="107" y="236"/>
                    <a:pt x="95" y="188"/>
                    <a:pt x="118" y="163"/>
                  </a:cubicBezTo>
                  <a:cubicBezTo>
                    <a:pt x="130" y="150"/>
                    <a:pt x="149" y="146"/>
                    <a:pt x="171" y="151"/>
                  </a:cubicBezTo>
                  <a:cubicBezTo>
                    <a:pt x="170" y="126"/>
                    <a:pt x="170" y="108"/>
                    <a:pt x="170" y="106"/>
                  </a:cubicBezTo>
                  <a:cubicBezTo>
                    <a:pt x="171" y="100"/>
                    <a:pt x="175" y="96"/>
                    <a:pt x="181" y="96"/>
                  </a:cubicBezTo>
                  <a:cubicBezTo>
                    <a:pt x="330" y="96"/>
                    <a:pt x="330" y="96"/>
                    <a:pt x="330" y="96"/>
                  </a:cubicBezTo>
                  <a:cubicBezTo>
                    <a:pt x="336" y="96"/>
                    <a:pt x="341" y="100"/>
                    <a:pt x="341" y="106"/>
                  </a:cubicBezTo>
                  <a:cubicBezTo>
                    <a:pt x="341" y="108"/>
                    <a:pt x="342" y="126"/>
                    <a:pt x="341" y="151"/>
                  </a:cubicBezTo>
                  <a:cubicBezTo>
                    <a:pt x="363" y="146"/>
                    <a:pt x="381" y="150"/>
                    <a:pt x="393" y="163"/>
                  </a:cubicBezTo>
                  <a:cubicBezTo>
                    <a:pt x="417" y="188"/>
                    <a:pt x="404" y="236"/>
                    <a:pt x="365" y="27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14" name="Freeform 679">
              <a:extLst>
                <a:ext uri="{FF2B5EF4-FFF2-40B4-BE49-F238E27FC236}">
                  <a16:creationId xmlns:a16="http://schemas.microsoft.com/office/drawing/2014/main" id="{1414DF6D-B049-42E1-B0A5-EEF0598CB8B8}"/>
                </a:ext>
              </a:extLst>
            </p:cNvPr>
            <p:cNvSpPr>
              <a:spLocks/>
            </p:cNvSpPr>
            <p:nvPr/>
          </p:nvSpPr>
          <p:spPr bwMode="auto">
            <a:xfrm>
              <a:off x="1761" y="2439"/>
              <a:ext cx="48" cy="75"/>
            </a:xfrm>
            <a:custGeom>
              <a:avLst/>
              <a:gdLst>
                <a:gd name="T0" fmla="*/ 20 w 72"/>
                <a:gd name="T1" fmla="*/ 5 h 114"/>
                <a:gd name="T2" fmla="*/ 0 w 72"/>
                <a:gd name="T3" fmla="*/ 114 h 114"/>
                <a:gd name="T4" fmla="*/ 30 w 72"/>
                <a:gd name="T5" fmla="*/ 89 h 114"/>
                <a:gd name="T6" fmla="*/ 58 w 72"/>
                <a:gd name="T7" fmla="*/ 9 h 114"/>
                <a:gd name="T8" fmla="*/ 20 w 72"/>
                <a:gd name="T9" fmla="*/ 5 h 114"/>
              </a:gdLst>
              <a:ahLst/>
              <a:cxnLst>
                <a:cxn ang="0">
                  <a:pos x="T0" y="T1"/>
                </a:cxn>
                <a:cxn ang="0">
                  <a:pos x="T2" y="T3"/>
                </a:cxn>
                <a:cxn ang="0">
                  <a:pos x="T4" y="T5"/>
                </a:cxn>
                <a:cxn ang="0">
                  <a:pos x="T6" y="T7"/>
                </a:cxn>
                <a:cxn ang="0">
                  <a:pos x="T8" y="T9"/>
                </a:cxn>
              </a:cxnLst>
              <a:rect l="0" t="0" r="r" b="b"/>
              <a:pathLst>
                <a:path w="72" h="114">
                  <a:moveTo>
                    <a:pt x="20" y="5"/>
                  </a:moveTo>
                  <a:cubicBezTo>
                    <a:pt x="17" y="40"/>
                    <a:pt x="12" y="81"/>
                    <a:pt x="0" y="114"/>
                  </a:cubicBezTo>
                  <a:cubicBezTo>
                    <a:pt x="10" y="107"/>
                    <a:pt x="21" y="98"/>
                    <a:pt x="30" y="89"/>
                  </a:cubicBezTo>
                  <a:cubicBezTo>
                    <a:pt x="59" y="62"/>
                    <a:pt x="72" y="25"/>
                    <a:pt x="58" y="9"/>
                  </a:cubicBezTo>
                  <a:cubicBezTo>
                    <a:pt x="50" y="2"/>
                    <a:pt x="36" y="0"/>
                    <a:pt x="20" y="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5" name="Group 674">
            <a:extLst>
              <a:ext uri="{FF2B5EF4-FFF2-40B4-BE49-F238E27FC236}">
                <a16:creationId xmlns:a16="http://schemas.microsoft.com/office/drawing/2014/main" id="{290707D3-D9D2-4714-BFE4-C0416AA819B5}"/>
              </a:ext>
            </a:extLst>
          </p:cNvPr>
          <p:cNvGrpSpPr>
            <a:grpSpLocks noChangeAspect="1"/>
          </p:cNvGrpSpPr>
          <p:nvPr/>
        </p:nvGrpSpPr>
        <p:grpSpPr bwMode="auto">
          <a:xfrm>
            <a:off x="10515571" y="3353102"/>
            <a:ext cx="298796" cy="298803"/>
            <a:chOff x="1549" y="2327"/>
            <a:chExt cx="340" cy="340"/>
          </a:xfrm>
          <a:solidFill>
            <a:schemeClr val="accent1"/>
          </a:solidFill>
        </p:grpSpPr>
        <p:sp>
          <p:nvSpPr>
            <p:cNvPr id="416" name="Freeform 675">
              <a:extLst>
                <a:ext uri="{FF2B5EF4-FFF2-40B4-BE49-F238E27FC236}">
                  <a16:creationId xmlns:a16="http://schemas.microsoft.com/office/drawing/2014/main" id="{C660FA3B-84DE-4B25-A51D-4A9DBDE032AB}"/>
                </a:ext>
              </a:extLst>
            </p:cNvPr>
            <p:cNvSpPr>
              <a:spLocks/>
            </p:cNvSpPr>
            <p:nvPr/>
          </p:nvSpPr>
          <p:spPr bwMode="auto">
            <a:xfrm>
              <a:off x="1708" y="2565"/>
              <a:ext cx="21" cy="24"/>
            </a:xfrm>
            <a:custGeom>
              <a:avLst/>
              <a:gdLst>
                <a:gd name="T0" fmla="*/ 0 w 21"/>
                <a:gd name="T1" fmla="*/ 24 h 24"/>
                <a:gd name="T2" fmla="*/ 21 w 21"/>
                <a:gd name="T3" fmla="*/ 24 h 24"/>
                <a:gd name="T4" fmla="*/ 11 w 21"/>
                <a:gd name="T5" fmla="*/ 0 h 24"/>
                <a:gd name="T6" fmla="*/ 0 w 21"/>
                <a:gd name="T7" fmla="*/ 24 h 24"/>
              </a:gdLst>
              <a:ahLst/>
              <a:cxnLst>
                <a:cxn ang="0">
                  <a:pos x="T0" y="T1"/>
                </a:cxn>
                <a:cxn ang="0">
                  <a:pos x="T2" y="T3"/>
                </a:cxn>
                <a:cxn ang="0">
                  <a:pos x="T4" y="T5"/>
                </a:cxn>
                <a:cxn ang="0">
                  <a:pos x="T6" y="T7"/>
                </a:cxn>
              </a:cxnLst>
              <a:rect l="0" t="0" r="r" b="b"/>
              <a:pathLst>
                <a:path w="21" h="24">
                  <a:moveTo>
                    <a:pt x="0" y="24"/>
                  </a:moveTo>
                  <a:lnTo>
                    <a:pt x="21" y="24"/>
                  </a:lnTo>
                  <a:lnTo>
                    <a:pt x="11" y="0"/>
                  </a:lnTo>
                  <a:lnTo>
                    <a:pt x="0" y="2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17" name="Freeform 676">
              <a:extLst>
                <a:ext uri="{FF2B5EF4-FFF2-40B4-BE49-F238E27FC236}">
                  <a16:creationId xmlns:a16="http://schemas.microsoft.com/office/drawing/2014/main" id="{DB34B6FD-78EE-472F-AFA8-AEBD065B74E0}"/>
                </a:ext>
              </a:extLst>
            </p:cNvPr>
            <p:cNvSpPr>
              <a:spLocks/>
            </p:cNvSpPr>
            <p:nvPr/>
          </p:nvSpPr>
          <p:spPr bwMode="auto">
            <a:xfrm>
              <a:off x="1628" y="2439"/>
              <a:ext cx="48" cy="75"/>
            </a:xfrm>
            <a:custGeom>
              <a:avLst/>
              <a:gdLst>
                <a:gd name="T0" fmla="*/ 15 w 73"/>
                <a:gd name="T1" fmla="*/ 9 h 114"/>
                <a:gd name="T2" fmla="*/ 42 w 73"/>
                <a:gd name="T3" fmla="*/ 89 h 114"/>
                <a:gd name="T4" fmla="*/ 73 w 73"/>
                <a:gd name="T5" fmla="*/ 114 h 114"/>
                <a:gd name="T6" fmla="*/ 53 w 73"/>
                <a:gd name="T7" fmla="*/ 5 h 114"/>
                <a:gd name="T8" fmla="*/ 15 w 73"/>
                <a:gd name="T9" fmla="*/ 9 h 114"/>
              </a:gdLst>
              <a:ahLst/>
              <a:cxnLst>
                <a:cxn ang="0">
                  <a:pos x="T0" y="T1"/>
                </a:cxn>
                <a:cxn ang="0">
                  <a:pos x="T2" y="T3"/>
                </a:cxn>
                <a:cxn ang="0">
                  <a:pos x="T4" y="T5"/>
                </a:cxn>
                <a:cxn ang="0">
                  <a:pos x="T6" y="T7"/>
                </a:cxn>
                <a:cxn ang="0">
                  <a:pos x="T8" y="T9"/>
                </a:cxn>
              </a:cxnLst>
              <a:rect l="0" t="0" r="r" b="b"/>
              <a:pathLst>
                <a:path w="73" h="114">
                  <a:moveTo>
                    <a:pt x="15" y="9"/>
                  </a:moveTo>
                  <a:cubicBezTo>
                    <a:pt x="0" y="25"/>
                    <a:pt x="13" y="62"/>
                    <a:pt x="42" y="89"/>
                  </a:cubicBezTo>
                  <a:cubicBezTo>
                    <a:pt x="52" y="98"/>
                    <a:pt x="62" y="107"/>
                    <a:pt x="73" y="114"/>
                  </a:cubicBezTo>
                  <a:cubicBezTo>
                    <a:pt x="61" y="81"/>
                    <a:pt x="55" y="40"/>
                    <a:pt x="53" y="5"/>
                  </a:cubicBezTo>
                  <a:cubicBezTo>
                    <a:pt x="36" y="0"/>
                    <a:pt x="22" y="2"/>
                    <a:pt x="15" y="9"/>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18" name="Freeform 677">
              <a:extLst>
                <a:ext uri="{FF2B5EF4-FFF2-40B4-BE49-F238E27FC236}">
                  <a16:creationId xmlns:a16="http://schemas.microsoft.com/office/drawing/2014/main" id="{ABAABE9C-E230-4222-B95C-17B75C13482F}"/>
                </a:ext>
              </a:extLst>
            </p:cNvPr>
            <p:cNvSpPr>
              <a:spLocks/>
            </p:cNvSpPr>
            <p:nvPr/>
          </p:nvSpPr>
          <p:spPr bwMode="auto">
            <a:xfrm>
              <a:off x="1676" y="2405"/>
              <a:ext cx="85" cy="134"/>
            </a:xfrm>
            <a:custGeom>
              <a:avLst/>
              <a:gdLst>
                <a:gd name="T0" fmla="*/ 129 w 129"/>
                <a:gd name="T1" fmla="*/ 0 h 203"/>
                <a:gd name="T2" fmla="*/ 0 w 129"/>
                <a:gd name="T3" fmla="*/ 0 h 203"/>
                <a:gd name="T4" fmla="*/ 40 w 129"/>
                <a:gd name="T5" fmla="*/ 192 h 203"/>
                <a:gd name="T6" fmla="*/ 65 w 129"/>
                <a:gd name="T7" fmla="*/ 203 h 203"/>
                <a:gd name="T8" fmla="*/ 89 w 129"/>
                <a:gd name="T9" fmla="*/ 192 h 203"/>
                <a:gd name="T10" fmla="*/ 129 w 129"/>
                <a:gd name="T11" fmla="*/ 0 h 203"/>
              </a:gdLst>
              <a:ahLst/>
              <a:cxnLst>
                <a:cxn ang="0">
                  <a:pos x="T0" y="T1"/>
                </a:cxn>
                <a:cxn ang="0">
                  <a:pos x="T2" y="T3"/>
                </a:cxn>
                <a:cxn ang="0">
                  <a:pos x="T4" y="T5"/>
                </a:cxn>
                <a:cxn ang="0">
                  <a:pos x="T6" y="T7"/>
                </a:cxn>
                <a:cxn ang="0">
                  <a:pos x="T8" y="T9"/>
                </a:cxn>
                <a:cxn ang="0">
                  <a:pos x="T10" y="T11"/>
                </a:cxn>
              </a:cxnLst>
              <a:rect l="0" t="0" r="r" b="b"/>
              <a:pathLst>
                <a:path w="129" h="203">
                  <a:moveTo>
                    <a:pt x="129" y="0"/>
                  </a:moveTo>
                  <a:cubicBezTo>
                    <a:pt x="0" y="0"/>
                    <a:pt x="0" y="0"/>
                    <a:pt x="0" y="0"/>
                  </a:cubicBezTo>
                  <a:cubicBezTo>
                    <a:pt x="0" y="49"/>
                    <a:pt x="6" y="156"/>
                    <a:pt x="40" y="192"/>
                  </a:cubicBezTo>
                  <a:cubicBezTo>
                    <a:pt x="47" y="199"/>
                    <a:pt x="55" y="203"/>
                    <a:pt x="65" y="203"/>
                  </a:cubicBezTo>
                  <a:cubicBezTo>
                    <a:pt x="74" y="203"/>
                    <a:pt x="82" y="199"/>
                    <a:pt x="89" y="192"/>
                  </a:cubicBezTo>
                  <a:cubicBezTo>
                    <a:pt x="124" y="156"/>
                    <a:pt x="129" y="49"/>
                    <a:pt x="129"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19" name="Freeform 678">
              <a:extLst>
                <a:ext uri="{FF2B5EF4-FFF2-40B4-BE49-F238E27FC236}">
                  <a16:creationId xmlns:a16="http://schemas.microsoft.com/office/drawing/2014/main" id="{5312F739-C159-4AB2-A4B7-E288F8A8ADD8}"/>
                </a:ext>
              </a:extLst>
            </p:cNvPr>
            <p:cNvSpPr>
              <a:spLocks noEditPoints="1"/>
            </p:cNvSpPr>
            <p:nvPr/>
          </p:nvSpPr>
          <p:spPr bwMode="auto">
            <a:xfrm>
              <a:off x="1549" y="232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65 w 512"/>
                <a:gd name="T11" fmla="*/ 273 h 512"/>
                <a:gd name="T12" fmla="*/ 312 w 512"/>
                <a:gd name="T13" fmla="*/ 309 h 512"/>
                <a:gd name="T14" fmla="*/ 309 w 512"/>
                <a:gd name="T15" fmla="*/ 309 h 512"/>
                <a:gd name="T16" fmla="*/ 307 w 512"/>
                <a:gd name="T17" fmla="*/ 309 h 512"/>
                <a:gd name="T18" fmla="*/ 296 w 512"/>
                <a:gd name="T19" fmla="*/ 323 h 512"/>
                <a:gd name="T20" fmla="*/ 271 w 512"/>
                <a:gd name="T21" fmla="*/ 339 h 512"/>
                <a:gd name="T22" fmla="*/ 297 w 512"/>
                <a:gd name="T23" fmla="*/ 401 h 512"/>
                <a:gd name="T24" fmla="*/ 297 w 512"/>
                <a:gd name="T25" fmla="*/ 411 h 512"/>
                <a:gd name="T26" fmla="*/ 288 w 512"/>
                <a:gd name="T27" fmla="*/ 416 h 512"/>
                <a:gd name="T28" fmla="*/ 224 w 512"/>
                <a:gd name="T29" fmla="*/ 416 h 512"/>
                <a:gd name="T30" fmla="*/ 215 w 512"/>
                <a:gd name="T31" fmla="*/ 411 h 512"/>
                <a:gd name="T32" fmla="*/ 214 w 512"/>
                <a:gd name="T33" fmla="*/ 401 h 512"/>
                <a:gd name="T34" fmla="*/ 241 w 512"/>
                <a:gd name="T35" fmla="*/ 339 h 512"/>
                <a:gd name="T36" fmla="*/ 216 w 512"/>
                <a:gd name="T37" fmla="*/ 323 h 512"/>
                <a:gd name="T38" fmla="*/ 204 w 512"/>
                <a:gd name="T39" fmla="*/ 309 h 512"/>
                <a:gd name="T40" fmla="*/ 202 w 512"/>
                <a:gd name="T41" fmla="*/ 309 h 512"/>
                <a:gd name="T42" fmla="*/ 199 w 512"/>
                <a:gd name="T43" fmla="*/ 309 h 512"/>
                <a:gd name="T44" fmla="*/ 147 w 512"/>
                <a:gd name="T45" fmla="*/ 273 h 512"/>
                <a:gd name="T46" fmla="*/ 118 w 512"/>
                <a:gd name="T47" fmla="*/ 163 h 512"/>
                <a:gd name="T48" fmla="*/ 171 w 512"/>
                <a:gd name="T49" fmla="*/ 151 h 512"/>
                <a:gd name="T50" fmla="*/ 170 w 512"/>
                <a:gd name="T51" fmla="*/ 106 h 512"/>
                <a:gd name="T52" fmla="*/ 181 w 512"/>
                <a:gd name="T53" fmla="*/ 96 h 512"/>
                <a:gd name="T54" fmla="*/ 330 w 512"/>
                <a:gd name="T55" fmla="*/ 96 h 512"/>
                <a:gd name="T56" fmla="*/ 341 w 512"/>
                <a:gd name="T57" fmla="*/ 106 h 512"/>
                <a:gd name="T58" fmla="*/ 341 w 512"/>
                <a:gd name="T59" fmla="*/ 151 h 512"/>
                <a:gd name="T60" fmla="*/ 393 w 512"/>
                <a:gd name="T61" fmla="*/ 163 h 512"/>
                <a:gd name="T62" fmla="*/ 365 w 512"/>
                <a:gd name="T63" fmla="*/ 2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5" y="273"/>
                  </a:moveTo>
                  <a:cubicBezTo>
                    <a:pt x="349" y="287"/>
                    <a:pt x="331" y="303"/>
                    <a:pt x="312" y="309"/>
                  </a:cubicBezTo>
                  <a:cubicBezTo>
                    <a:pt x="311" y="309"/>
                    <a:pt x="310" y="309"/>
                    <a:pt x="309" y="309"/>
                  </a:cubicBezTo>
                  <a:cubicBezTo>
                    <a:pt x="308" y="309"/>
                    <a:pt x="308" y="309"/>
                    <a:pt x="307" y="309"/>
                  </a:cubicBezTo>
                  <a:cubicBezTo>
                    <a:pt x="304" y="314"/>
                    <a:pt x="300" y="319"/>
                    <a:pt x="296" y="323"/>
                  </a:cubicBezTo>
                  <a:cubicBezTo>
                    <a:pt x="288" y="331"/>
                    <a:pt x="280" y="336"/>
                    <a:pt x="271" y="339"/>
                  </a:cubicBezTo>
                  <a:cubicBezTo>
                    <a:pt x="297" y="401"/>
                    <a:pt x="297" y="401"/>
                    <a:pt x="297" y="401"/>
                  </a:cubicBezTo>
                  <a:cubicBezTo>
                    <a:pt x="299" y="404"/>
                    <a:pt x="299" y="408"/>
                    <a:pt x="297" y="411"/>
                  </a:cubicBezTo>
                  <a:cubicBezTo>
                    <a:pt x="295" y="414"/>
                    <a:pt x="291" y="416"/>
                    <a:pt x="288" y="416"/>
                  </a:cubicBezTo>
                  <a:cubicBezTo>
                    <a:pt x="224" y="416"/>
                    <a:pt x="224" y="416"/>
                    <a:pt x="224" y="416"/>
                  </a:cubicBezTo>
                  <a:cubicBezTo>
                    <a:pt x="220" y="416"/>
                    <a:pt x="217" y="414"/>
                    <a:pt x="215" y="411"/>
                  </a:cubicBezTo>
                  <a:cubicBezTo>
                    <a:pt x="213" y="408"/>
                    <a:pt x="212" y="404"/>
                    <a:pt x="214" y="401"/>
                  </a:cubicBezTo>
                  <a:cubicBezTo>
                    <a:pt x="241" y="339"/>
                    <a:pt x="241" y="339"/>
                    <a:pt x="241" y="339"/>
                  </a:cubicBezTo>
                  <a:cubicBezTo>
                    <a:pt x="231" y="336"/>
                    <a:pt x="223" y="331"/>
                    <a:pt x="216" y="323"/>
                  </a:cubicBezTo>
                  <a:cubicBezTo>
                    <a:pt x="212" y="319"/>
                    <a:pt x="208" y="314"/>
                    <a:pt x="204" y="309"/>
                  </a:cubicBezTo>
                  <a:cubicBezTo>
                    <a:pt x="204" y="309"/>
                    <a:pt x="203" y="309"/>
                    <a:pt x="202" y="309"/>
                  </a:cubicBezTo>
                  <a:cubicBezTo>
                    <a:pt x="201" y="309"/>
                    <a:pt x="200" y="309"/>
                    <a:pt x="199" y="309"/>
                  </a:cubicBezTo>
                  <a:cubicBezTo>
                    <a:pt x="180" y="303"/>
                    <a:pt x="162" y="287"/>
                    <a:pt x="147" y="273"/>
                  </a:cubicBezTo>
                  <a:cubicBezTo>
                    <a:pt x="107" y="236"/>
                    <a:pt x="95" y="188"/>
                    <a:pt x="118" y="163"/>
                  </a:cubicBezTo>
                  <a:cubicBezTo>
                    <a:pt x="130" y="150"/>
                    <a:pt x="149" y="146"/>
                    <a:pt x="171" y="151"/>
                  </a:cubicBezTo>
                  <a:cubicBezTo>
                    <a:pt x="170" y="126"/>
                    <a:pt x="170" y="108"/>
                    <a:pt x="170" y="106"/>
                  </a:cubicBezTo>
                  <a:cubicBezTo>
                    <a:pt x="171" y="100"/>
                    <a:pt x="175" y="96"/>
                    <a:pt x="181" y="96"/>
                  </a:cubicBezTo>
                  <a:cubicBezTo>
                    <a:pt x="330" y="96"/>
                    <a:pt x="330" y="96"/>
                    <a:pt x="330" y="96"/>
                  </a:cubicBezTo>
                  <a:cubicBezTo>
                    <a:pt x="336" y="96"/>
                    <a:pt x="341" y="100"/>
                    <a:pt x="341" y="106"/>
                  </a:cubicBezTo>
                  <a:cubicBezTo>
                    <a:pt x="341" y="108"/>
                    <a:pt x="342" y="126"/>
                    <a:pt x="341" y="151"/>
                  </a:cubicBezTo>
                  <a:cubicBezTo>
                    <a:pt x="363" y="146"/>
                    <a:pt x="381" y="150"/>
                    <a:pt x="393" y="163"/>
                  </a:cubicBezTo>
                  <a:cubicBezTo>
                    <a:pt x="417" y="188"/>
                    <a:pt x="404" y="236"/>
                    <a:pt x="365" y="273"/>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20" name="Freeform 679">
              <a:extLst>
                <a:ext uri="{FF2B5EF4-FFF2-40B4-BE49-F238E27FC236}">
                  <a16:creationId xmlns:a16="http://schemas.microsoft.com/office/drawing/2014/main" id="{1414DF6D-B049-42E1-B0A5-EEF0598CB8B8}"/>
                </a:ext>
              </a:extLst>
            </p:cNvPr>
            <p:cNvSpPr>
              <a:spLocks/>
            </p:cNvSpPr>
            <p:nvPr/>
          </p:nvSpPr>
          <p:spPr bwMode="auto">
            <a:xfrm>
              <a:off x="1761" y="2439"/>
              <a:ext cx="48" cy="75"/>
            </a:xfrm>
            <a:custGeom>
              <a:avLst/>
              <a:gdLst>
                <a:gd name="T0" fmla="*/ 20 w 72"/>
                <a:gd name="T1" fmla="*/ 5 h 114"/>
                <a:gd name="T2" fmla="*/ 0 w 72"/>
                <a:gd name="T3" fmla="*/ 114 h 114"/>
                <a:gd name="T4" fmla="*/ 30 w 72"/>
                <a:gd name="T5" fmla="*/ 89 h 114"/>
                <a:gd name="T6" fmla="*/ 58 w 72"/>
                <a:gd name="T7" fmla="*/ 9 h 114"/>
                <a:gd name="T8" fmla="*/ 20 w 72"/>
                <a:gd name="T9" fmla="*/ 5 h 114"/>
              </a:gdLst>
              <a:ahLst/>
              <a:cxnLst>
                <a:cxn ang="0">
                  <a:pos x="T0" y="T1"/>
                </a:cxn>
                <a:cxn ang="0">
                  <a:pos x="T2" y="T3"/>
                </a:cxn>
                <a:cxn ang="0">
                  <a:pos x="T4" y="T5"/>
                </a:cxn>
                <a:cxn ang="0">
                  <a:pos x="T6" y="T7"/>
                </a:cxn>
                <a:cxn ang="0">
                  <a:pos x="T8" y="T9"/>
                </a:cxn>
              </a:cxnLst>
              <a:rect l="0" t="0" r="r" b="b"/>
              <a:pathLst>
                <a:path w="72" h="114">
                  <a:moveTo>
                    <a:pt x="20" y="5"/>
                  </a:moveTo>
                  <a:cubicBezTo>
                    <a:pt x="17" y="40"/>
                    <a:pt x="12" y="81"/>
                    <a:pt x="0" y="114"/>
                  </a:cubicBezTo>
                  <a:cubicBezTo>
                    <a:pt x="10" y="107"/>
                    <a:pt x="21" y="98"/>
                    <a:pt x="30" y="89"/>
                  </a:cubicBezTo>
                  <a:cubicBezTo>
                    <a:pt x="59" y="62"/>
                    <a:pt x="72" y="25"/>
                    <a:pt x="58" y="9"/>
                  </a:cubicBezTo>
                  <a:cubicBezTo>
                    <a:pt x="50" y="2"/>
                    <a:pt x="36" y="0"/>
                    <a:pt x="20" y="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00">
                <a:latin typeface="Open Sans" panose="020B0606030504020204" pitchFamily="34" charset="0"/>
                <a:ea typeface="Open Sans" panose="020B0606030504020204" pitchFamily="34" charset="0"/>
                <a:cs typeface="Open Sans" panose="020B0606030504020204" pitchFamily="34" charset="0"/>
              </a:endParaRPr>
            </a:p>
          </p:txBody>
        </p:sp>
      </p:grpSp>
      <p:sp>
        <p:nvSpPr>
          <p:cNvPr id="14" name="Rectangle 13">
            <a:extLst>
              <a:ext uri="{FF2B5EF4-FFF2-40B4-BE49-F238E27FC236}">
                <a16:creationId xmlns:a16="http://schemas.microsoft.com/office/drawing/2014/main" id="{BD7E1EC2-7D67-FD2E-2AF4-131A9E5A0ED2}"/>
              </a:ext>
            </a:extLst>
          </p:cNvPr>
          <p:cNvSpPr/>
          <p:nvPr/>
        </p:nvSpPr>
        <p:spPr bwMode="gray">
          <a:xfrm>
            <a:off x="10848067" y="2805784"/>
            <a:ext cx="899986" cy="301793"/>
          </a:xfrm>
          <a:prstGeom prst="rect">
            <a:avLst/>
          </a:prstGeom>
          <a:solidFill>
            <a:schemeClr val="bg1"/>
          </a:solidFill>
          <a:ln w="19050" algn="ctr">
            <a:noFill/>
            <a:miter lim="800000"/>
            <a:headEnd/>
            <a:tailEnd/>
          </a:ln>
        </p:spPr>
        <p:txBody>
          <a:bodyPr wrap="square" lIns="0" tIns="88900" rIns="0" bIns="88900" rtlCol="0" anchor="ctr"/>
          <a:lstStyle/>
          <a:p>
            <a:pPr>
              <a:lnSpc>
                <a:spcPct val="80000"/>
              </a:lnSpc>
              <a:buFont typeface="Wingdings 2" pitchFamily="18" charset="2"/>
              <a:buNone/>
            </a:pPr>
            <a:r>
              <a:rPr lang="es" sz="800" b="1"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Solución</a:t>
            </a:r>
          </a:p>
          <a:p>
            <a:pPr>
              <a:lnSpc>
                <a:spcPct val="80000"/>
              </a:lnSpc>
              <a:buFont typeface="Wingdings 2" pitchFamily="18" charset="2"/>
              <a:buNone/>
            </a:pPr>
            <a:r>
              <a:rPr lang="es" sz="7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Resultado empresarial</a:t>
            </a:r>
          </a:p>
        </p:txBody>
      </p:sp>
      <p:sp>
        <p:nvSpPr>
          <p:cNvPr id="15" name="Rectangle 14">
            <a:extLst>
              <a:ext uri="{FF2B5EF4-FFF2-40B4-BE49-F238E27FC236}">
                <a16:creationId xmlns:a16="http://schemas.microsoft.com/office/drawing/2014/main" id="{DEF898F8-9C65-7991-42A8-66288DC8A156}"/>
              </a:ext>
            </a:extLst>
          </p:cNvPr>
          <p:cNvSpPr/>
          <p:nvPr/>
        </p:nvSpPr>
        <p:spPr bwMode="gray">
          <a:xfrm>
            <a:off x="10848067" y="2254268"/>
            <a:ext cx="899986" cy="301793"/>
          </a:xfrm>
          <a:prstGeom prst="rect">
            <a:avLst/>
          </a:prstGeom>
          <a:solidFill>
            <a:schemeClr val="bg1"/>
          </a:solidFill>
          <a:ln w="19050" algn="ctr">
            <a:noFill/>
            <a:miter lim="800000"/>
            <a:headEnd/>
            <a:tailEnd/>
          </a:ln>
        </p:spPr>
        <p:txBody>
          <a:bodyPr wrap="square" lIns="0" tIns="88900" rIns="0" bIns="88900" rtlCol="0" anchor="ctr"/>
          <a:lstStyle/>
          <a:p>
            <a:pPr>
              <a:lnSpc>
                <a:spcPct val="80000"/>
              </a:lnSpc>
              <a:buFont typeface="Wingdings 2" pitchFamily="18" charset="2"/>
              <a:buNone/>
            </a:pPr>
            <a:r>
              <a:rPr lang="es" sz="800" b="1"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Solución</a:t>
            </a:r>
          </a:p>
          <a:p>
            <a:pPr>
              <a:lnSpc>
                <a:spcPct val="80000"/>
              </a:lnSpc>
              <a:buFont typeface="Wingdings 2" pitchFamily="18" charset="2"/>
              <a:buNone/>
            </a:pPr>
            <a:r>
              <a:rPr lang="es" sz="70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Resultado empresarial</a:t>
            </a:r>
          </a:p>
        </p:txBody>
      </p:sp>
    </p:spTree>
    <p:extLst>
      <p:ext uri="{BB962C8B-B14F-4D97-AF65-F5344CB8AC3E}">
        <p14:creationId xmlns:p14="http://schemas.microsoft.com/office/powerpoint/2010/main" val="36438488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5JQf.PU0yUw6mcyvGqo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SMoTy7x3Zkqfi8RgEhRoCQ"/>
</p:tagLst>
</file>

<file path=ppt/theme/theme1.xml><?xml version="1.0" encoding="utf-8"?>
<a:theme xmlns:a="http://schemas.openxmlformats.org/drawingml/2006/main" name="Deloitte 4:3 onscreen">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Blank.potx" id="{7BF011AA-844F-4E8F-AE44-FD556C59DA70}" vid="{9D782DEB-C4B7-4A3C-A6EA-11B4ED34005F}"/>
    </a:ext>
  </a:extLst>
</a:theme>
</file>

<file path=ppt/theme/theme2.xml><?xml version="1.0" encoding="utf-8"?>
<a:theme xmlns:a="http://schemas.openxmlformats.org/drawingml/2006/main" name="2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403</TotalTime>
  <Words>9954</Words>
  <Application>Microsoft Office PowerPoint</Application>
  <PresentationFormat>Widescreen</PresentationFormat>
  <Paragraphs>1194</Paragraphs>
  <Slides>54</Slides>
  <Notes>18</Notes>
  <HiddenSlides>26</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Deloitte 4:3 onscreen</vt:lpstr>
      <vt:lpstr>2_Deloitte Brand Theme</vt:lpstr>
      <vt:lpstr>PowerPoint Presentation</vt:lpstr>
      <vt:lpstr>PowerPoint Presentation</vt:lpstr>
      <vt:lpstr>Impulsando IA para las operaciones Retail </vt:lpstr>
      <vt:lpstr>PowerPoint Presentation</vt:lpstr>
      <vt:lpstr>El papel cambiante de la tecnología y el líder tecnológico</vt:lpstr>
      <vt:lpstr>Los modelos operativos tecnológicos están evolucionando</vt:lpstr>
      <vt:lpstr>Nueve cambios que están impulsando el cambio</vt:lpstr>
      <vt:lpstr>Nuestra perspectiva sobre lo que se necesita para tener éxito </vt:lpstr>
      <vt:lpstr>Expectativas cambiantes de la organización tecnológica </vt:lpstr>
      <vt:lpstr>PowerPoint Presentation</vt:lpstr>
      <vt:lpstr>PowerPoint Presentation</vt:lpstr>
      <vt:lpstr>PowerPoint Presentation</vt:lpstr>
      <vt:lpstr>PowerPoint Presentation</vt:lpstr>
      <vt:lpstr>PowerPoint Presentation</vt:lpstr>
      <vt:lpstr>¿Qué es un modelo operativo tecnológico? </vt:lpstr>
      <vt:lpstr>¿Qué es un modelo operativo tecnológico? </vt:lpstr>
      <vt:lpstr>PowerPoint Presentation</vt:lpstr>
      <vt:lpstr>Información general sobre el modelo de capacidad</vt:lpstr>
      <vt:lpstr>Modelo de Capacidad Tecnológica de Deloitte </vt:lpstr>
      <vt:lpstr>PowerPoint Presentation</vt:lpstr>
      <vt:lpstr>PowerPoint Presentation</vt:lpstr>
      <vt:lpstr>PowerPoint Presentation</vt:lpstr>
      <vt:lpstr>PowerPoint Presentation</vt:lpstr>
      <vt:lpstr>PowerPoint Presentation</vt:lpstr>
      <vt:lpstr>PowerPoint Presentation</vt:lpstr>
      <vt:lpstr>Áreas de Enfoque para la automatización de procesos de Finanzas </vt:lpstr>
      <vt:lpstr>Casos de Uso: IA generativa</vt:lpstr>
      <vt:lpstr>PowerPoint Presentation</vt:lpstr>
      <vt:lpstr>Operating model archetypes</vt:lpstr>
      <vt:lpstr>Operating model archetype overview </vt:lpstr>
      <vt:lpstr>Organising for  agility </vt:lpstr>
      <vt:lpstr>Why organise for agility? </vt:lpstr>
      <vt:lpstr>Achieving organisational agility – moving beyond organisation design </vt:lpstr>
      <vt:lpstr>Organising for  cloud </vt:lpstr>
      <vt:lpstr>Cloud impact on the organisation </vt:lpstr>
      <vt:lpstr>Organising for architecture  </vt:lpstr>
      <vt:lpstr>Enterprise architecture overview </vt:lpstr>
      <vt:lpstr>The journey to implement and mature enterprise architecture capability </vt:lpstr>
      <vt:lpstr>Organising for  data </vt:lpstr>
      <vt:lpstr>Expectations of data are changing</vt:lpstr>
      <vt:lpstr>Organisation and talent</vt:lpstr>
      <vt:lpstr>Organisation Structure and Talent are key component of the TOM framework</vt:lpstr>
      <vt:lpstr>Aligning to the Chosen Operating Model</vt:lpstr>
      <vt:lpstr>Common organisational models</vt:lpstr>
      <vt:lpstr>Organising for  Sustainability </vt:lpstr>
      <vt:lpstr>Why Organise for Sustainability?</vt:lpstr>
      <vt:lpstr>Measures of  success </vt:lpstr>
      <vt:lpstr>Technology performance measures are shifting to reflect technology’s evolved mandate </vt:lpstr>
      <vt:lpstr>Measures of Success:  Measuring IT Productivity</vt:lpstr>
      <vt:lpstr>Why measuring IT productivity is important</vt:lpstr>
      <vt:lpstr>Where to measure IT productivity</vt:lpstr>
      <vt:lpstr>Measures of Success: Example metrics and dashboards </vt:lpstr>
      <vt:lpstr>IT metrics framework overview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Changing Role of Technology and the Technology Leader</dc:title>
  <dc:creator>Mammarelli, Marcelo Diego</dc:creator>
  <cp:lastModifiedBy>Medina, Diego Andres</cp:lastModifiedBy>
  <cp:revision>7</cp:revision>
  <dcterms:created xsi:type="dcterms:W3CDTF">2025-01-15T17:48:50Z</dcterms:created>
  <dcterms:modified xsi:type="dcterms:W3CDTF">2025-02-03T15:36:44Z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2025-01-15T17:56:57Z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05fff9dd-a57d-4fc4-aa4e-a8ab07c7cdc1</vt:lpwstr>
  </property>
  <property fmtid="{D5CDD505-2E9C-101B-9397-08002B2CF9AE}" pid="8" name="MSIP_Label_ea60d57e-af5b-4752-ac57-3e4f28ca11dc_ContentBits">
    <vt:lpwstr>0</vt:lpwstr>
  </property>
</Properties>
</file>